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Energy-aware Scheduling of Streaming Applications on Edge-devices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based Healthcare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reliance on Network-on-Chip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)-based Multiprocessor Systems-on-Chips (</a:t>
            </a:r>
            <a:r>
              <a:rPr lang="en-IN" sz="2000" dirty="0" err="1" smtClean="0">
                <a:latin typeface="Times New Roman" pitchFamily="18" charset="0"/>
                <a:cs typeface="Times New Roman" pitchFamily="18" charset="0"/>
              </a:rPr>
              <a:t>MPSoCs</a:t>
            </a:r>
            <a:r>
              <a:rPr lang="en-IN" sz="2000" dirty="0" smtClean="0">
                <a:latin typeface="Times New Roman" pitchFamily="18" charset="0"/>
                <a:cs typeface="Times New Roman" pitchFamily="18" charset="0"/>
              </a:rPr>
              <a:t>) is proliferating in modern embedded systems to satisfy the higher performance requirement of multimedia streaming applications. Task level coarse grained software </a:t>
            </a:r>
            <a:r>
              <a:rPr lang="en-IN" sz="2000" dirty="0" err="1" smtClean="0">
                <a:latin typeface="Times New Roman" pitchFamily="18" charset="0"/>
                <a:cs typeface="Times New Roman" pitchFamily="18" charset="0"/>
              </a:rPr>
              <a:t>pipeling</a:t>
            </a:r>
            <a:r>
              <a:rPr lang="en-IN" sz="2000" dirty="0" smtClean="0">
                <a:latin typeface="Times New Roman" pitchFamily="18" charset="0"/>
                <a:cs typeface="Times New Roman" pitchFamily="18" charset="0"/>
              </a:rPr>
              <a:t> also called re-timing when combined with Dynamic Voltage and Frequency Scaling (DVFS) has shown to be an effective approach in significantly reducing energy consumption of the multiprocessor systems at the expense of additional delay. In this article we develop a novel energy-aware scheduler considering tasks with conditional constraints on Voltage Frequency Island (VFI)-based heterogeneous </a:t>
            </a:r>
            <a:r>
              <a:rPr lang="en-IN" sz="2000" dirty="0" err="1" smtClean="0">
                <a:latin typeface="Times New Roman" pitchFamily="18" charset="0"/>
                <a:cs typeface="Times New Roman" pitchFamily="18" charset="0"/>
              </a:rPr>
              <a:t>NoC-MPSoCs</a:t>
            </a:r>
            <a:r>
              <a:rPr lang="en-IN" sz="2000" dirty="0" smtClean="0">
                <a:latin typeface="Times New Roman" pitchFamily="18" charset="0"/>
                <a:cs typeface="Times New Roman" pitchFamily="18" charset="0"/>
              </a:rPr>
              <a:t> deploying re-timing integrated with DVFS for real-time streaming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propose a novel task level re-timing approach called R-CTG and integrate it with non linear programming-based scheduling and voltage scaling approach referred to as ALI-EBAD. The R-CTG approach aims to minimize the latency caused by re-timing without compromising on energy-efficiency. Compared to R-DAG, the state-of-the-art approach designed for traditional Directed Acyclic Graph (DAG)-based task graphs, R-CTG significantly reduces the re-timing latency because it only re-times tasks that free up the wasted slack. To validate our claims we performed experiments on using 12 real benchmarks, the results demonstrate that ALI-EBAD out performs CA-TMES-Search and CA-TMES-Quick task schedulers in terms of energy-efficiency.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solutions make simplifying assumptions to estimate the cost of interference due to operator co-location.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Likewise</a:t>
            </a:r>
            <a:r>
              <a:rPr lang="en-IN" sz="2000" dirty="0" smtClean="0">
                <a:latin typeface="Times New Roman" pitchFamily="18" charset="0"/>
                <a:cs typeface="Times New Roman" pitchFamily="18" charset="0"/>
              </a:rPr>
              <a:t>, existing framework-agnostic </a:t>
            </a:r>
            <a:r>
              <a:rPr lang="en-IN" sz="2000" dirty="0" smtClean="0">
                <a:latin typeface="Times New Roman" pitchFamily="18" charset="0"/>
                <a:cs typeface="Times New Roman" pitchFamily="18" charset="0"/>
              </a:rPr>
              <a:t>solutions </a:t>
            </a:r>
            <a:r>
              <a:rPr lang="en-IN" sz="2000" dirty="0" smtClean="0">
                <a:latin typeface="Times New Roman" pitchFamily="18" charset="0"/>
                <a:cs typeface="Times New Roman" pitchFamily="18" charset="0"/>
              </a:rPr>
              <a:t>for operator placement make simplifying assumptions about the interference costs of co-located operators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solutions have varied objectives, such as minimizing network </a:t>
            </a:r>
            <a:r>
              <a:rPr lang="en-IN" sz="2000" dirty="0" smtClean="0">
                <a:latin typeface="Times New Roman" pitchFamily="18" charset="0"/>
                <a:cs typeface="Times New Roman" pitchFamily="18" charset="0"/>
              </a:rPr>
              <a:t>use, </a:t>
            </a:r>
            <a:r>
              <a:rPr lang="en-IN" sz="2000" dirty="0" smtClean="0">
                <a:latin typeface="Times New Roman" pitchFamily="18" charset="0"/>
                <a:cs typeface="Times New Roman" pitchFamily="18" charset="0"/>
              </a:rPr>
              <a:t>minimizing inter-node </a:t>
            </a:r>
            <a:r>
              <a:rPr lang="en-IN" sz="2000" dirty="0" smtClean="0">
                <a:latin typeface="Times New Roman" pitchFamily="18" charset="0"/>
                <a:cs typeface="Times New Roman" pitchFamily="18" charset="0"/>
              </a:rPr>
              <a:t>traffic, </a:t>
            </a:r>
            <a:r>
              <a:rPr lang="en-IN" sz="2000" dirty="0" smtClean="0">
                <a:latin typeface="Times New Roman" pitchFamily="18" charset="0"/>
                <a:cs typeface="Times New Roman" pitchFamily="18" charset="0"/>
              </a:rPr>
              <a:t>minimizing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or response time of an operator </a:t>
            </a:r>
            <a:r>
              <a:rPr lang="en-IN" sz="2000" dirty="0" smtClean="0">
                <a:latin typeface="Times New Roman" pitchFamily="18" charset="0"/>
                <a:cs typeface="Times New Roman" pitchFamily="18" charset="0"/>
              </a:rPr>
              <a:t>graph.</a:t>
            </a:r>
          </a:p>
          <a:p>
            <a:pPr algn="just">
              <a:lnSpc>
                <a:spcPct val="150000"/>
              </a:lnSpc>
            </a:pPr>
            <a:r>
              <a:rPr lang="en-IN" sz="2000" dirty="0" smtClean="0">
                <a:latin typeface="Times New Roman" pitchFamily="18" charset="0"/>
                <a:cs typeface="Times New Roman" pitchFamily="18" charset="0"/>
              </a:rPr>
              <a:t>More importantly, however, to the best of our knowledge, existing works on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minimization do not consider the impact of operator co-location and hence the interference effects on response time, while our solution expressly considers such an impact.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investigated complex scheduling problem for tasks, both with and without conditional precedence constraints by deploying a VFI-</a:t>
            </a:r>
            <a:r>
              <a:rPr lang="en-IN" sz="2000" dirty="0" err="1" smtClean="0">
                <a:latin typeface="Times New Roman" pitchFamily="18" charset="0"/>
                <a:cs typeface="Times New Roman" pitchFamily="18" charset="0"/>
              </a:rPr>
              <a:t>NoCMPSoC</a:t>
            </a:r>
            <a:r>
              <a:rPr lang="en-IN" sz="2000" dirty="0" smtClean="0">
                <a:latin typeface="Times New Roman" pitchFamily="18" charset="0"/>
                <a:cs typeface="Times New Roman" pitchFamily="18" charset="0"/>
              </a:rPr>
              <a:t> computing platform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Task </a:t>
            </a:r>
            <a:r>
              <a:rPr lang="en-IN" sz="2000" dirty="0" smtClean="0">
                <a:latin typeface="Times New Roman" pitchFamily="18" charset="0"/>
                <a:cs typeface="Times New Roman" pitchFamily="18" charset="0"/>
              </a:rPr>
              <a:t>scheduling is NP-hard problem therefore, different heuristics have been developed to achieve energy-efficient solutions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researchers investigated scheduling problems integrated with DVFS for tasks with precedence constraints to reduce the power overhead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investigations performed for task scheduling problems on </a:t>
            </a:r>
            <a:r>
              <a:rPr lang="en-IN" sz="2000" dirty="0" err="1" smtClean="0">
                <a:latin typeface="Times New Roman" pitchFamily="18" charset="0"/>
                <a:cs typeface="Times New Roman" pitchFamily="18" charset="0"/>
              </a:rPr>
              <a:t>MPSoC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only focus on dependent tasks represented by Directed Acyclic Graph (DAG).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address this concern, the edge computing paradigm has been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to enable computations to execute near the source of data on low-cost edge devices and small-scale data-</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called </a:t>
            </a:r>
            <a:r>
              <a:rPr lang="en-IN" sz="2000" dirty="0" smtClean="0">
                <a:latin typeface="Times New Roman" pitchFamily="18" charset="0"/>
                <a:cs typeface="Times New Roman" pitchFamily="18" charset="0"/>
              </a:rPr>
              <a:t>cloudlets.</a:t>
            </a:r>
          </a:p>
          <a:p>
            <a:pPr algn="just">
              <a:lnSpc>
                <a:spcPct val="150000"/>
              </a:lnSpc>
            </a:pPr>
            <a:r>
              <a:rPr lang="en-IN" sz="2000" dirty="0" smtClean="0">
                <a:latin typeface="Times New Roman" pitchFamily="18" charset="0"/>
                <a:cs typeface="Times New Roman" pitchFamily="18" charset="0"/>
              </a:rPr>
              <a:t>Due to the simplicity of the linear structures, the proposed approach is able to significantly reduce the space over which the latency prediction model needs to be learned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have proposed a greedy algorithm for operator placement with the objective of minimizing the end-to-end response time of operator graphs/DAGs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evaluation of the proposed scheme is, however, conducted through a simulation study implemented using OMNET++ simulator.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Data extensive real-time applications are increasing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increasing numbers of processors elements are therefore desirable in </a:t>
            </a:r>
            <a:r>
              <a:rPr lang="en-IN" sz="2000" dirty="0" err="1" smtClean="0">
                <a:latin typeface="Times New Roman" pitchFamily="18" charset="0"/>
                <a:cs typeface="Times New Roman" pitchFamily="18" charset="0"/>
              </a:rPr>
              <a:t>MPSoCs</a:t>
            </a:r>
            <a:r>
              <a:rPr lang="en-IN" sz="2000" dirty="0" smtClean="0">
                <a:latin typeface="Times New Roman" pitchFamily="18" charset="0"/>
                <a:cs typeface="Times New Roman" pitchFamily="18" charset="0"/>
              </a:rPr>
              <a:t> design to meet the performance </a:t>
            </a:r>
            <a:r>
              <a:rPr lang="en-IN" sz="2000" dirty="0" smtClean="0">
                <a:latin typeface="Times New Roman" pitchFamily="18" charset="0"/>
                <a:cs typeface="Times New Roman" pitchFamily="18" charset="0"/>
              </a:rPr>
              <a:t>needs.</a:t>
            </a:r>
          </a:p>
          <a:p>
            <a:pPr algn="just">
              <a:lnSpc>
                <a:spcPct val="150000"/>
              </a:lnSpc>
            </a:pPr>
            <a:r>
              <a:rPr lang="en-IN" sz="2000" dirty="0" smtClean="0">
                <a:latin typeface="Times New Roman" pitchFamily="18" charset="0"/>
                <a:cs typeface="Times New Roman" pitchFamily="18" charset="0"/>
              </a:rPr>
              <a:t>Proper task scheduling approaches can reduce energy consumption and increase the performance and reliability of an embedded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Multiprocessor systems are becoming de-facto computing platforms due to their excellent high-performance and exceptional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further reduction in energy consumption occurs because ALI-EBAD maps higher energy consuming tasks on high energy-efficient and low-performance processor.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other words it considers the energy performance profiles of the processors during task scheduling.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Iot</a:t>
                      </a:r>
                      <a:r>
                        <a:rPr lang="en-US" sz="2000" dirty="0">
                          <a:latin typeface="Times New Roman"/>
                          <a:ea typeface="Calibri"/>
                          <a:cs typeface="Latha"/>
                        </a:rPr>
                        <a:t>-based surveillance system for ubiquitous healthcare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 Plageras, K. E. Psannis, Y. Ishibashi, and B.-G.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an overview of these advances. Also, we propose an IoT-based surveillance system for ubiquitous healthcare monitoring.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Arsh-fati a novel metaheuristic for cluster head selection in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Ali, U. U. Tariq, M. Hussain, L. Lu, J. Panneerselvam, and X. Zhai,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sensor network (WSN) consists of a large number of sensor nodes distributed over a certain target area.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133600"/>
                <a:gridCol w="1524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evolution of the internet of things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Chase,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Internet of Things (IoT) is generally thought of as connecting things to the Internet and using that connection to provide some kind of useful remote monitoring or control of those things.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Ubiquitous wsn for healthcare: Recent advances and future prospects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Zhang, L. Sun, H. Song, and X. Cao,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Wireless sensor networks (WSNs) have witnessed rapid advancement in medical applications from real-time </a:t>
                      </a:r>
                      <a:r>
                        <a:rPr lang="en-US" sz="2000" dirty="0" err="1">
                          <a:solidFill>
                            <a:srgbClr val="333333"/>
                          </a:solidFill>
                          <a:latin typeface="Times New Roman" pitchFamily="18" charset="0"/>
                          <a:ea typeface="Calibri"/>
                          <a:cs typeface="Times New Roman" pitchFamily="18" charset="0"/>
                        </a:rPr>
                        <a:t>telemonitoring</a:t>
                      </a:r>
                      <a:r>
                        <a:rPr lang="en-US" sz="2000" dirty="0">
                          <a:solidFill>
                            <a:srgbClr val="333333"/>
                          </a:solidFill>
                          <a:latin typeface="Times New Roman" pitchFamily="18" charset="0"/>
                          <a:ea typeface="Calibri"/>
                          <a:cs typeface="Times New Roman" pitchFamily="18" charset="0"/>
                        </a:rPr>
                        <a:t> and computer-assisted rehabilitation to emergency response systems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371600"/>
            <a:ext cx="7086600" cy="47243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buNone/>
            </a:pPr>
            <a:r>
              <a:rPr lang="en-IN" sz="1700" dirty="0" smtClean="0">
                <a:latin typeface="Times New Roman" pitchFamily="18" charset="0"/>
                <a:cs typeface="Times New Roman" pitchFamily="18" charset="0"/>
              </a:rPr>
              <a:t>    The </a:t>
            </a:r>
            <a:r>
              <a:rPr lang="en-IN" sz="1700" dirty="0" smtClean="0">
                <a:latin typeface="Times New Roman" pitchFamily="18" charset="0"/>
                <a:cs typeface="Times New Roman" pitchFamily="18" charset="0"/>
              </a:rPr>
              <a:t>computational complexity of real-time multimedia applications is rapidly proliferating, Voltage Frequency Islands (VFI) based Multiprocessor System-on-Chip (</a:t>
            </a:r>
            <a:r>
              <a:rPr lang="en-IN" sz="1700" dirty="0" err="1" smtClean="0">
                <a:latin typeface="Times New Roman" pitchFamily="18" charset="0"/>
                <a:cs typeface="Times New Roman" pitchFamily="18" charset="0"/>
              </a:rPr>
              <a:t>MPSoC</a:t>
            </a:r>
            <a:r>
              <a:rPr lang="en-IN" sz="1700" dirty="0" smtClean="0">
                <a:latin typeface="Times New Roman" pitchFamily="18" charset="0"/>
                <a:cs typeface="Times New Roman" pitchFamily="18" charset="0"/>
              </a:rPr>
              <a:t>) architectures are adopted for higher performance and effective energy management. In this paper we investigated complex scheduling problem for tasks, both with and without conditional precedence constraints by deploying a VFI-</a:t>
            </a:r>
            <a:r>
              <a:rPr lang="en-IN" sz="1700" dirty="0" err="1" smtClean="0">
                <a:latin typeface="Times New Roman" pitchFamily="18" charset="0"/>
                <a:cs typeface="Times New Roman" pitchFamily="18" charset="0"/>
              </a:rPr>
              <a:t>NoCMPSoC</a:t>
            </a:r>
            <a:r>
              <a:rPr lang="en-IN" sz="1700" dirty="0" smtClean="0">
                <a:latin typeface="Times New Roman" pitchFamily="18" charset="0"/>
                <a:cs typeface="Times New Roman" pitchFamily="18" charset="0"/>
              </a:rPr>
              <a:t> computing platform. We proposed a novel re-timing technique, R-CTG and integrated it with a non linear programming based scheduling and voltage scaling approach referred to as ALI-EBAD. The R-CTG minimizes the latency caused by re-timing without compromising on the energy-efficiency. It significantly reduces the re-timing latency because it only re-times tasks that free up the wasted slack. We conducted an 25 20 15 10 5 0 Maximum Re-timing Values Robot consumer-1 consumer-2 </a:t>
            </a:r>
            <a:r>
              <a:rPr lang="en-IN" sz="1700" dirty="0" err="1" smtClean="0">
                <a:latin typeface="Times New Roman" pitchFamily="18" charset="0"/>
                <a:cs typeface="Times New Roman" pitchFamily="18" charset="0"/>
              </a:rPr>
              <a:t>atr</a:t>
            </a:r>
            <a:r>
              <a:rPr lang="en-IN" sz="1700" dirty="0" smtClean="0">
                <a:latin typeface="Times New Roman" pitchFamily="18" charset="0"/>
                <a:cs typeface="Times New Roman" pitchFamily="18" charset="0"/>
              </a:rPr>
              <a:t> mp3-decoder office cruise-control </a:t>
            </a:r>
            <a:r>
              <a:rPr lang="en-IN" sz="1700" dirty="0" err="1" smtClean="0">
                <a:latin typeface="Times New Roman" pitchFamily="18" charset="0"/>
                <a:cs typeface="Times New Roman" pitchFamily="18" charset="0"/>
              </a:rPr>
              <a:t>mjpeg</a:t>
            </a:r>
            <a:r>
              <a:rPr lang="en-IN" sz="1700" dirty="0" smtClean="0">
                <a:latin typeface="Times New Roman" pitchFamily="18" charset="0"/>
                <a:cs typeface="Times New Roman" pitchFamily="18" charset="0"/>
              </a:rPr>
              <a:t>-decoder ctg-3 cgt-4 ctg-5 ctg-6 Benchmarks R-CTG R-DAG Fig. (10) Benchmarks Maximum Re-timing Values experiment on 12 benchmarks the results of which demonstrate that ALI-EBAD deploying VFI-</a:t>
            </a:r>
            <a:r>
              <a:rPr lang="en-IN" sz="1700" dirty="0" err="1" smtClean="0">
                <a:latin typeface="Times New Roman" pitchFamily="18" charset="0"/>
                <a:cs typeface="Times New Roman" pitchFamily="18" charset="0"/>
              </a:rPr>
              <a:t>NoC</a:t>
            </a:r>
            <a:r>
              <a:rPr lang="en-IN" sz="1700" dirty="0" smtClean="0">
                <a:latin typeface="Times New Roman" pitchFamily="18" charset="0"/>
                <a:cs typeface="Times New Roman" pitchFamily="18" charset="0"/>
              </a:rPr>
              <a:t>-</a:t>
            </a:r>
            <a:r>
              <a:rPr lang="en-IN" sz="1700" dirty="0" err="1" smtClean="0">
                <a:latin typeface="Times New Roman" pitchFamily="18" charset="0"/>
                <a:cs typeface="Times New Roman" pitchFamily="18" charset="0"/>
              </a:rPr>
              <a:t>HMPSoC</a:t>
            </a:r>
            <a:r>
              <a:rPr lang="en-IN" sz="1700" dirty="0" smtClean="0">
                <a:latin typeface="Times New Roman" pitchFamily="18" charset="0"/>
                <a:cs typeface="Times New Roman" pitchFamily="18" charset="0"/>
              </a:rPr>
              <a:t> outperforms CA-TMES-Search and CATMES-Quick while achieving an average energy-efficiency improvement of ∼ 20% and ∼ 25% respectively. The energy saving significantly increases to ∼ 40% and ∼ 45% when R-CTG is used. Compared to a previous state-of-the-art re-timing technique, R-DAG, our coarse-grained software pipelining, R-CTG achieves similar energy-efficiency when integrated with ALI-EBAD however it improves computational efficiency by reducing prologue by ∼ 50%. In the future we can also consider Quality-</a:t>
            </a:r>
            <a:r>
              <a:rPr lang="en-IN" sz="1700" dirty="0" err="1" smtClean="0">
                <a:latin typeface="Times New Roman" pitchFamily="18" charset="0"/>
                <a:cs typeface="Times New Roman" pitchFamily="18" charset="0"/>
              </a:rPr>
              <a:t>ofExperience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QoE</a:t>
            </a:r>
            <a:r>
              <a:rPr lang="en-IN" sz="1700" dirty="0" smtClean="0">
                <a:latin typeface="Times New Roman" pitchFamily="18" charset="0"/>
                <a:cs typeface="Times New Roman" pitchFamily="18" charset="0"/>
              </a:rPr>
              <a:t>), which is an interesting parameter from a user’s perspective.</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P. </a:t>
            </a:r>
            <a:r>
              <a:rPr lang="en-IN" sz="1600" dirty="0" err="1" smtClean="0">
                <a:latin typeface="Times New Roman" pitchFamily="18" charset="0"/>
                <a:cs typeface="Times New Roman" pitchFamily="18" charset="0"/>
              </a:rPr>
              <a:t>Plageras</a:t>
            </a:r>
            <a:r>
              <a:rPr lang="en-IN" sz="1600" dirty="0" smtClean="0">
                <a:latin typeface="Times New Roman" pitchFamily="18" charset="0"/>
                <a:cs typeface="Times New Roman" pitchFamily="18" charset="0"/>
              </a:rPr>
              <a:t>, K. E. </a:t>
            </a:r>
            <a:r>
              <a:rPr lang="en-IN" sz="1600" dirty="0" err="1" smtClean="0">
                <a:latin typeface="Times New Roman" pitchFamily="18" charset="0"/>
                <a:cs typeface="Times New Roman" pitchFamily="18" charset="0"/>
              </a:rPr>
              <a:t>Psannis</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Ishibashi</a:t>
            </a:r>
            <a:r>
              <a:rPr lang="en-IN" sz="1600" dirty="0" smtClean="0">
                <a:latin typeface="Times New Roman" pitchFamily="18" charset="0"/>
                <a:cs typeface="Times New Roman" pitchFamily="18" charset="0"/>
              </a:rPr>
              <a:t>, and B.-G. Kim,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-based surveillance system for ubiquitous healthcare,” in IECON 2016-42nd Annual Conference of the IEEE Industrial Electronics Society. IEEE, 2016, pp. 6226–6230.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 Ali, U. U. Tariq, M. </a:t>
            </a:r>
            <a:r>
              <a:rPr lang="en-IN" sz="1600" dirty="0" err="1" smtClean="0">
                <a:latin typeface="Times New Roman" pitchFamily="18" charset="0"/>
                <a:cs typeface="Times New Roman" pitchFamily="18" charset="0"/>
              </a:rPr>
              <a:t>Hussain</a:t>
            </a:r>
            <a:r>
              <a:rPr lang="en-IN" sz="1600" dirty="0" smtClean="0">
                <a:latin typeface="Times New Roman" pitchFamily="18" charset="0"/>
                <a:cs typeface="Times New Roman" pitchFamily="18" charset="0"/>
              </a:rPr>
              <a:t>, L. Lu, J. </a:t>
            </a:r>
            <a:r>
              <a:rPr lang="en-IN" sz="1600" dirty="0" err="1" smtClean="0">
                <a:latin typeface="Times New Roman" pitchFamily="18" charset="0"/>
                <a:cs typeface="Times New Roman" pitchFamily="18" charset="0"/>
              </a:rPr>
              <a:t>Panneerselvam</a:t>
            </a:r>
            <a:r>
              <a:rPr lang="en-IN" sz="1600" dirty="0" smtClean="0">
                <a:latin typeface="Times New Roman" pitchFamily="18" charset="0"/>
                <a:cs typeface="Times New Roman" pitchFamily="18" charset="0"/>
              </a:rPr>
              <a:t>, and X. </a:t>
            </a:r>
            <a:r>
              <a:rPr lang="en-IN" sz="1600" dirty="0" err="1" smtClean="0">
                <a:latin typeface="Times New Roman" pitchFamily="18" charset="0"/>
                <a:cs typeface="Times New Roman" pitchFamily="18" charset="0"/>
              </a:rPr>
              <a:t>Zhai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Arsh-fati</a:t>
            </a:r>
            <a:r>
              <a:rPr lang="en-IN" sz="1600" dirty="0" smtClean="0">
                <a:latin typeface="Times New Roman" pitchFamily="18" charset="0"/>
                <a:cs typeface="Times New Roman" pitchFamily="18" charset="0"/>
              </a:rPr>
              <a:t> a novel </a:t>
            </a:r>
            <a:r>
              <a:rPr lang="en-IN" sz="1600" dirty="0" err="1" smtClean="0">
                <a:latin typeface="Times New Roman" pitchFamily="18" charset="0"/>
                <a:cs typeface="Times New Roman" pitchFamily="18" charset="0"/>
              </a:rPr>
              <a:t>metaheuristic</a:t>
            </a:r>
            <a:r>
              <a:rPr lang="en-IN" sz="1600" dirty="0" smtClean="0">
                <a:latin typeface="Times New Roman" pitchFamily="18" charset="0"/>
                <a:cs typeface="Times New Roman" pitchFamily="18" charset="0"/>
              </a:rPr>
              <a:t> for cluster head selection in wireless sensor networks,” IEEE Systems Journal,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Chase, “The evolution of the internet of things,” Texas Instruments, vol. 1, pp. 1–7,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Aliyu</a:t>
            </a:r>
            <a:r>
              <a:rPr lang="en-IN" sz="1600" dirty="0" smtClean="0">
                <a:latin typeface="Times New Roman" pitchFamily="18" charset="0"/>
                <a:cs typeface="Times New Roman" pitchFamily="18" charset="0"/>
              </a:rPr>
              <a:t>, A. H. Abdullah, O. </a:t>
            </a:r>
            <a:r>
              <a:rPr lang="en-IN" sz="1600" dirty="0" err="1" smtClean="0">
                <a:latin typeface="Times New Roman" pitchFamily="18" charset="0"/>
                <a:cs typeface="Times New Roman" pitchFamily="18" charset="0"/>
              </a:rPr>
              <a:t>Kaiwartya</a:t>
            </a:r>
            <a:r>
              <a:rPr lang="en-IN" sz="1600" dirty="0" smtClean="0">
                <a:latin typeface="Times New Roman" pitchFamily="18" charset="0"/>
                <a:cs typeface="Times New Roman" pitchFamily="18" charset="0"/>
              </a:rPr>
              <a:t>, Y. Cao, J. </a:t>
            </a:r>
            <a:r>
              <a:rPr lang="en-IN" sz="1600" dirty="0" err="1" smtClean="0">
                <a:latin typeface="Times New Roman" pitchFamily="18" charset="0"/>
                <a:cs typeface="Times New Roman" pitchFamily="18" charset="0"/>
              </a:rPr>
              <a:t>Lloret</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Aslam</a:t>
            </a:r>
            <a:r>
              <a:rPr lang="en-IN" sz="1600" dirty="0" smtClean="0">
                <a:latin typeface="Times New Roman" pitchFamily="18" charset="0"/>
                <a:cs typeface="Times New Roman" pitchFamily="18" charset="0"/>
              </a:rPr>
              <a:t>, and U. M. </a:t>
            </a:r>
            <a:r>
              <a:rPr lang="en-IN" sz="1600" dirty="0" err="1" smtClean="0">
                <a:latin typeface="Times New Roman" pitchFamily="18" charset="0"/>
                <a:cs typeface="Times New Roman" pitchFamily="18" charset="0"/>
              </a:rPr>
              <a:t>Joda</a:t>
            </a:r>
            <a:r>
              <a:rPr lang="en-IN" sz="1600" dirty="0" smtClean="0">
                <a:latin typeface="Times New Roman" pitchFamily="18" charset="0"/>
                <a:cs typeface="Times New Roman" pitchFamily="18" charset="0"/>
              </a:rPr>
              <a:t>, “Towards video streaming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environments: Vehicular communication perspective,” Computer Communications, vol. 118, pp. 93–119,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Zhang, L. Sun, H. Song, and X. Cao, “Ubiquitous </a:t>
            </a:r>
            <a:r>
              <a:rPr lang="en-IN" sz="1600" dirty="0" err="1" smtClean="0">
                <a:latin typeface="Times New Roman" pitchFamily="18" charset="0"/>
                <a:cs typeface="Times New Roman" pitchFamily="18" charset="0"/>
              </a:rPr>
              <a:t>wsn</a:t>
            </a:r>
            <a:r>
              <a:rPr lang="en-IN" sz="1600" dirty="0" smtClean="0">
                <a:latin typeface="Times New Roman" pitchFamily="18" charset="0"/>
                <a:cs typeface="Times New Roman" pitchFamily="18" charset="0"/>
              </a:rPr>
              <a:t> for healthcare: Recent advances and future prospects,” IEEE Internet of Things Journal, vol. 1, no. 4, pp. 311–318, 2014.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P. </a:t>
            </a:r>
            <a:r>
              <a:rPr lang="en-IN" sz="1400" dirty="0" err="1" smtClean="0">
                <a:latin typeface="Times New Roman" pitchFamily="18" charset="0"/>
                <a:cs typeface="Times New Roman" pitchFamily="18" charset="0"/>
              </a:rPr>
              <a:t>Verma</a:t>
            </a:r>
            <a:r>
              <a:rPr lang="en-IN" sz="1400" dirty="0" smtClean="0">
                <a:latin typeface="Times New Roman" pitchFamily="18" charset="0"/>
                <a:cs typeface="Times New Roman" pitchFamily="18" charset="0"/>
              </a:rPr>
              <a:t> and S. K. </a:t>
            </a:r>
            <a:r>
              <a:rPr lang="en-IN" sz="1400" dirty="0" err="1" smtClean="0">
                <a:latin typeface="Times New Roman" pitchFamily="18" charset="0"/>
                <a:cs typeface="Times New Roman" pitchFamily="18" charset="0"/>
              </a:rPr>
              <a:t>Sood</a:t>
            </a:r>
            <a:r>
              <a:rPr lang="en-IN" sz="1400" dirty="0" smtClean="0">
                <a:latin typeface="Times New Roman" pitchFamily="18" charset="0"/>
                <a:cs typeface="Times New Roman" pitchFamily="18" charset="0"/>
              </a:rPr>
              <a:t>, “Fog assisted-</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enabled patient health monitoring in smart homes,” IEEE Internet of Things Journal, 2018.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H. Ali, U. U. Tariq, L. Liu, J. </a:t>
            </a:r>
            <a:r>
              <a:rPr lang="en-IN" sz="1400" dirty="0" err="1" smtClean="0">
                <a:latin typeface="Times New Roman" pitchFamily="18" charset="0"/>
                <a:cs typeface="Times New Roman" pitchFamily="18" charset="0"/>
              </a:rPr>
              <a:t>Panneerselvam</a:t>
            </a:r>
            <a:r>
              <a:rPr lang="en-IN" sz="1400" dirty="0" smtClean="0">
                <a:latin typeface="Times New Roman" pitchFamily="18" charset="0"/>
                <a:cs typeface="Times New Roman" pitchFamily="18" charset="0"/>
              </a:rPr>
              <a:t>, and X. </a:t>
            </a:r>
            <a:r>
              <a:rPr lang="en-IN" sz="1400" dirty="0" err="1" smtClean="0">
                <a:latin typeface="Times New Roman" pitchFamily="18" charset="0"/>
                <a:cs typeface="Times New Roman" pitchFamily="18" charset="0"/>
              </a:rPr>
              <a:t>Zhai</a:t>
            </a:r>
            <a:r>
              <a:rPr lang="en-IN" sz="1400" dirty="0" smtClean="0">
                <a:latin typeface="Times New Roman" pitchFamily="18" charset="0"/>
                <a:cs typeface="Times New Roman" pitchFamily="18" charset="0"/>
              </a:rPr>
              <a:t>, “Energy optimization of streaming applications in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on </a:t>
            </a:r>
            <a:r>
              <a:rPr lang="en-IN" sz="1400" dirty="0" err="1" smtClean="0">
                <a:latin typeface="Times New Roman" pitchFamily="18" charset="0"/>
                <a:cs typeface="Times New Roman" pitchFamily="18" charset="0"/>
              </a:rPr>
              <a:t>noc</a:t>
            </a:r>
            <a:r>
              <a:rPr lang="en-IN" sz="1400" dirty="0" smtClean="0">
                <a:latin typeface="Times New Roman" pitchFamily="18" charset="0"/>
                <a:cs typeface="Times New Roman" pitchFamily="18" charset="0"/>
              </a:rPr>
              <a:t> based heterogeneous </a:t>
            </a:r>
            <a:r>
              <a:rPr lang="en-IN" sz="1400" dirty="0" err="1" smtClean="0">
                <a:latin typeface="Times New Roman" pitchFamily="18" charset="0"/>
                <a:cs typeface="Times New Roman" pitchFamily="18" charset="0"/>
              </a:rPr>
              <a:t>mpsocs</a:t>
            </a:r>
            <a:r>
              <a:rPr lang="en-IN" sz="1400" dirty="0" smtClean="0">
                <a:latin typeface="Times New Roman" pitchFamily="18" charset="0"/>
                <a:cs typeface="Times New Roman" pitchFamily="18" charset="0"/>
              </a:rPr>
              <a:t> using re-timing and </a:t>
            </a:r>
            <a:r>
              <a:rPr lang="en-IN" sz="1400" dirty="0" err="1" smtClean="0">
                <a:latin typeface="Times New Roman" pitchFamily="18" charset="0"/>
                <a:cs typeface="Times New Roman" pitchFamily="18" charset="0"/>
              </a:rPr>
              <a:t>dvfs</a:t>
            </a:r>
            <a:r>
              <a:rPr lang="en-IN" sz="1400" dirty="0" smtClean="0">
                <a:latin typeface="Times New Roman" pitchFamily="18" charset="0"/>
                <a:cs typeface="Times New Roman" pitchFamily="18" charset="0"/>
              </a:rPr>
              <a:t>,” in 2019 IEEE </a:t>
            </a:r>
            <a:r>
              <a:rPr lang="en-IN" sz="1400" dirty="0" err="1" smtClean="0">
                <a:latin typeface="Times New Roman" pitchFamily="18" charset="0"/>
                <a:cs typeface="Times New Roman" pitchFamily="18" charset="0"/>
              </a:rPr>
              <a:t>SmartWorld</a:t>
            </a:r>
            <a:r>
              <a:rPr lang="en-IN" sz="1400" dirty="0" smtClean="0">
                <a:latin typeface="Times New Roman" pitchFamily="18" charset="0"/>
                <a:cs typeface="Times New Roman" pitchFamily="18" charset="0"/>
              </a:rPr>
              <a:t>, Ubiquitous Intelligence &amp; Computing, Advanced &amp; Trusted Computing, Scalable Computing &amp; Communications, Cloud &amp; Big Data Computing, Internet of People and Smart City Innovation (</a:t>
            </a:r>
            <a:r>
              <a:rPr lang="en-IN" sz="1400" dirty="0" err="1" smtClean="0">
                <a:latin typeface="Times New Roman" pitchFamily="18" charset="0"/>
                <a:cs typeface="Times New Roman" pitchFamily="18" charset="0"/>
              </a:rPr>
              <a:t>SmartWorld</a:t>
            </a:r>
            <a:r>
              <a:rPr lang="en-IN" sz="1400" dirty="0" smtClean="0">
                <a:latin typeface="Times New Roman" pitchFamily="18" charset="0"/>
                <a:cs typeface="Times New Roman" pitchFamily="18" charset="0"/>
              </a:rPr>
              <a:t>/SCALCOM/UIC/ATC/</a:t>
            </a:r>
            <a:r>
              <a:rPr lang="en-IN" sz="1400" dirty="0" err="1" smtClean="0">
                <a:latin typeface="Times New Roman" pitchFamily="18" charset="0"/>
                <a:cs typeface="Times New Roman" pitchFamily="18" charset="0"/>
              </a:rPr>
              <a:t>CBDCom</a:t>
            </a:r>
            <a:r>
              <a:rPr lang="en-IN" sz="1400" dirty="0" smtClean="0">
                <a:latin typeface="Times New Roman" pitchFamily="18" charset="0"/>
                <a:cs typeface="Times New Roman" pitchFamily="18" charset="0"/>
              </a:rPr>
              <a:t>/IOP/SCI). IEEE, 2019, pp. 1297–1304.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K. Huang, X. Zhang, D.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M. Yu, X. Jiang, X. Yan, L. B. de </a:t>
            </a:r>
            <a:r>
              <a:rPr lang="en-IN" sz="1400" dirty="0" err="1" smtClean="0">
                <a:latin typeface="Times New Roman" pitchFamily="18" charset="0"/>
                <a:cs typeface="Times New Roman" pitchFamily="18" charset="0"/>
              </a:rPr>
              <a:t>Brisolara</a:t>
            </a:r>
            <a:r>
              <a:rPr lang="en-IN" sz="1400" dirty="0" smtClean="0">
                <a:latin typeface="Times New Roman" pitchFamily="18" charset="0"/>
                <a:cs typeface="Times New Roman" pitchFamily="18" charset="0"/>
              </a:rPr>
              <a:t>, and A. A. </a:t>
            </a:r>
            <a:r>
              <a:rPr lang="en-IN" sz="1400" dirty="0" err="1" smtClean="0">
                <a:latin typeface="Times New Roman" pitchFamily="18" charset="0"/>
                <a:cs typeface="Times New Roman" pitchFamily="18" charset="0"/>
              </a:rPr>
              <a:t>Jerraya</a:t>
            </a:r>
            <a:r>
              <a:rPr lang="en-IN" sz="1400" dirty="0" smtClean="0">
                <a:latin typeface="Times New Roman" pitchFamily="18" charset="0"/>
                <a:cs typeface="Times New Roman" pitchFamily="18" charset="0"/>
              </a:rPr>
              <a:t>, “A scalable and adaptable </a:t>
            </a:r>
            <a:r>
              <a:rPr lang="en-IN" sz="1400" dirty="0" err="1" smtClean="0">
                <a:latin typeface="Times New Roman" pitchFamily="18" charset="0"/>
                <a:cs typeface="Times New Roman" pitchFamily="18" charset="0"/>
              </a:rPr>
              <a:t>ilp</a:t>
            </a:r>
            <a:r>
              <a:rPr lang="en-IN" sz="1400" dirty="0" smtClean="0">
                <a:latin typeface="Times New Roman" pitchFamily="18" charset="0"/>
                <a:cs typeface="Times New Roman" pitchFamily="18" charset="0"/>
              </a:rPr>
              <a:t>-based approach for task mapping on </a:t>
            </a:r>
            <a:r>
              <a:rPr lang="en-IN" sz="1400" dirty="0" err="1" smtClean="0">
                <a:latin typeface="Times New Roman" pitchFamily="18" charset="0"/>
                <a:cs typeface="Times New Roman" pitchFamily="18" charset="0"/>
              </a:rPr>
              <a:t>mpsoc</a:t>
            </a:r>
            <a:r>
              <a:rPr lang="en-IN" sz="1400" dirty="0" smtClean="0">
                <a:latin typeface="Times New Roman" pitchFamily="18" charset="0"/>
                <a:cs typeface="Times New Roman" pitchFamily="18" charset="0"/>
              </a:rPr>
              <a:t> considering load balance and communication optimization,” IEEE Transactions on Computer-Aided Design of Integrated Circuits and Systems, 2018.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H. Ali, U. U. Tariq, Y.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X. </a:t>
            </a:r>
            <a:r>
              <a:rPr lang="en-IN" sz="1400" dirty="0" err="1" smtClean="0">
                <a:latin typeface="Times New Roman" pitchFamily="18" charset="0"/>
                <a:cs typeface="Times New Roman" pitchFamily="18" charset="0"/>
              </a:rPr>
              <a:t>Zhai</a:t>
            </a:r>
            <a:r>
              <a:rPr lang="en-IN" sz="1400" dirty="0" smtClean="0">
                <a:latin typeface="Times New Roman" pitchFamily="18" charset="0"/>
                <a:cs typeface="Times New Roman" pitchFamily="18" charset="0"/>
              </a:rPr>
              <a:t>, and L. Liu, “Contention &amp; energy-aware real-time task mapping on </a:t>
            </a:r>
            <a:r>
              <a:rPr lang="en-IN" sz="1400" dirty="0" err="1" smtClean="0">
                <a:latin typeface="Times New Roman" pitchFamily="18" charset="0"/>
                <a:cs typeface="Times New Roman" pitchFamily="18" charset="0"/>
              </a:rPr>
              <a:t>noc</a:t>
            </a:r>
            <a:r>
              <a:rPr lang="en-IN" sz="1400" dirty="0" smtClean="0">
                <a:latin typeface="Times New Roman" pitchFamily="18" charset="0"/>
                <a:cs typeface="Times New Roman" pitchFamily="18" charset="0"/>
              </a:rPr>
              <a:t> based heterogeneous </a:t>
            </a:r>
            <a:r>
              <a:rPr lang="en-IN" sz="1400" dirty="0" err="1" smtClean="0">
                <a:latin typeface="Times New Roman" pitchFamily="18" charset="0"/>
                <a:cs typeface="Times New Roman" pitchFamily="18" charset="0"/>
              </a:rPr>
              <a:t>mpsocs</a:t>
            </a:r>
            <a:r>
              <a:rPr lang="en-IN" sz="1400" dirty="0" smtClean="0">
                <a:latin typeface="Times New Roman" pitchFamily="18" charset="0"/>
                <a:cs typeface="Times New Roman" pitchFamily="18" charset="0"/>
              </a:rPr>
              <a:t>,” IEEE Access, vol. 6, pp. 75 110–75 123, 2018.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 M. </a:t>
            </a:r>
            <a:r>
              <a:rPr lang="en-IN" sz="1400" dirty="0" err="1" smtClean="0">
                <a:latin typeface="Times New Roman" pitchFamily="18" charset="0"/>
                <a:cs typeface="Times New Roman" pitchFamily="18" charset="0"/>
              </a:rPr>
              <a:t>Ahmadi</a:t>
            </a:r>
            <a:r>
              <a:rPr lang="en-IN" sz="1400" dirty="0" smtClean="0">
                <a:latin typeface="Times New Roman" pitchFamily="18" charset="0"/>
                <a:cs typeface="Times New Roman" pitchFamily="18" charset="0"/>
              </a:rPr>
              <a:t>, W. J. Gross, and S. </a:t>
            </a:r>
            <a:r>
              <a:rPr lang="en-IN" sz="1400" dirty="0" err="1" smtClean="0">
                <a:latin typeface="Times New Roman" pitchFamily="18" charset="0"/>
                <a:cs typeface="Times New Roman" pitchFamily="18" charset="0"/>
              </a:rPr>
              <a:t>Kadoury</a:t>
            </a:r>
            <a:r>
              <a:rPr lang="en-IN" sz="1400" dirty="0" smtClean="0">
                <a:latin typeface="Times New Roman" pitchFamily="18" charset="0"/>
                <a:cs typeface="Times New Roman" pitchFamily="18" charset="0"/>
              </a:rPr>
              <a:t>, “A real-time remote video streaming platform for ultrasound imaging,” in Engineering in Medicine and Biology Society (EMBC), 2016 IEEE 38th Annual International Conference of the. IEEE, 2016, pp. 4383–4386.</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1685</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Energy-aware Scheduling of Streaming Applications on Edge-devices in IoT based Healthcare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2021-07-05T08:49:29Z</dcterms:modified>
</cp:coreProperties>
</file>