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 Reinforcement Learning Based Resource Management for DNN Inference in Industrial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buNone/>
            </a:pPr>
            <a:r>
              <a:rPr lang="en-IN" sz="2000" dirty="0" smtClean="0">
                <a:latin typeface="Times New Roman" pitchFamily="18" charset="0"/>
                <a:cs typeface="Times New Roman" pitchFamily="18" charset="0"/>
              </a:rPr>
              <a:t>    Performing </a:t>
            </a:r>
            <a:r>
              <a:rPr lang="en-IN" sz="2000" dirty="0" smtClean="0">
                <a:latin typeface="Times New Roman" pitchFamily="18" charset="0"/>
                <a:cs typeface="Times New Roman" pitchFamily="18" charset="0"/>
              </a:rPr>
              <a:t>deep neural network (DNN) inference in real time requires excessive network resources, which poses a great challenge to the resource-limited industrial Internet of things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networks. To address the challenge, in this paper, we introduce an end-edge-cloud orchestration architecture, in which the inference task assignment and DNN model placement are flexibly coordinated. Specifically, the DNN models, trained and pre-stored in the cloud, are properly placed at the end and edge to perform DNN inference. To achieve efficient DNN inference, a multi-dimensional resource management problem is formulated to maximize the average inference accuracy while satisfying the strict delay requirements of inference tasks. Due to the mix-integer decision variables, it is difficult to directly solve the formulated problem. Thus, we transform the formulated problem into a Markov decision process which can be solved efficiently. Furthermore, a deep reinforcement learning based resource management scheme is proposed to make real-time optimal resource allocation decisions. Simulation results are provided to demonstrate that the proposed scheme can efficiently allocate the available spectrum, caching, and computing resources, and improve average inference accuracy by 31.4% compared with the deep deterministic policy gradient </a:t>
            </a:r>
            <a:r>
              <a:rPr lang="en-IN" sz="2000" dirty="0" smtClean="0">
                <a:latin typeface="Times New Roman" pitchFamily="18" charset="0"/>
                <a:cs typeface="Times New Roman" pitchFamily="18" charset="0"/>
              </a:rPr>
              <a:t>benchmark.</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will be of fundamental importance to strengthen the existing theoretical foundations of DL with repeated experimental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discuss the existing solutions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that leverage ML and DL algorithms with an emphasis on the major aspects of the resource management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Support Vector Machine (SVM), naive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classifier, Random Forest, and Decision Tree (DT) are most commonly used supervised learning algorithms used for classification and modelling of the existing data 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method is continuous learning in which an automated system is developed that continuously evaluates and retrains the existing models.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resource management in wireless networks with massive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is one of the most crucial issues for the advancement of fifth-generation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framework contains a DRL based RM problem with multiple constraints, such as the number of users, channel gains, signal noise ratio (SNR) issues, and power consumption levels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to solve the most complicated RM problems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this paper proposes a DRL method, in which the state, action, and reward are important parameters that should be designed to generate an optimal </a:t>
            </a:r>
            <a:r>
              <a:rPr lang="en-IN" sz="2000" dirty="0" smtClean="0">
                <a:latin typeface="Times New Roman" pitchFamily="18" charset="0"/>
                <a:cs typeface="Times New Roman" pitchFamily="18" charset="0"/>
              </a:rPr>
              <a:t>policy.</a:t>
            </a:r>
          </a:p>
          <a:p>
            <a:pPr algn="just">
              <a:lnSpc>
                <a:spcPct val="150000"/>
              </a:lnSpc>
            </a:pPr>
            <a:r>
              <a:rPr lang="en-IN" sz="2000" dirty="0" smtClean="0">
                <a:latin typeface="Times New Roman" pitchFamily="18" charset="0"/>
                <a:cs typeface="Times New Roman" pitchFamily="18" charset="0"/>
              </a:rPr>
              <a:t>However, most of them were limited to designing and analyzing the DRL-based method in fixed base stations for solving the joint resource allocation problems.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uses DL to optimize the transmission of different packets of variable sizes through multiple channels so that the overall network efficiency is maximized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Cognitive </a:t>
            </a:r>
            <a:r>
              <a:rPr lang="en-IN" sz="2000" dirty="0" smtClean="0">
                <a:latin typeface="Times New Roman" pitchFamily="18" charset="0"/>
                <a:cs typeface="Times New Roman" pitchFamily="18" charset="0"/>
              </a:rPr>
              <a:t>networks have been an area of interest since last decade and many solutions have been proposed to solve different resource management problems in cognitive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date, many solutions have been proposed for efficient resource allocation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using optimization and heuristics-based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a </a:t>
            </a:r>
            <a:r>
              <a:rPr lang="en-IN" sz="2000" dirty="0" err="1" smtClean="0">
                <a:latin typeface="Times New Roman" pitchFamily="18" charset="0"/>
                <a:cs typeface="Times New Roman" pitchFamily="18" charset="0"/>
              </a:rPr>
              <a:t>noncooperative</a:t>
            </a:r>
            <a:r>
              <a:rPr lang="en-IN" sz="2000" dirty="0" smtClean="0">
                <a:latin typeface="Times New Roman" pitchFamily="18" charset="0"/>
                <a:cs typeface="Times New Roman" pitchFamily="18" charset="0"/>
              </a:rPr>
              <a:t> game-based resource allocation mechanism for LTE-based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proposed method is analyzed through different measurement metrics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evaluation result shows that the performance accuracy is better in DRL evaluation for both clusters for multi-action-based RM optimization in a real and dynamic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in terms of managing resources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in each cluster, the proposed framework contributes to better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to the performance in similar scenarios, all the previous methods (i.e., DRL, Q-learning+D3QN) achieved lower system accuracy and RMSE evaluation.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our proposed method shows better performance in terms of accuracy and RMSE testing time evaluations.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UAV Positioning for Throughput Maximization Using Deep Learning Approaches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Munaye, Y.Y.; Lin, H.-P.; Adege, A.B.; Tarekegn, G.B.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UAV-assisted communication, the position of the UAV is one major factor that affects the capacity available to the data flows being served.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Fractional Programming for Communication Systems-Part I: Power Control and Beamforming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Shen, K.; Yu, W.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considers the applications of FP to solving continuous problems in communication system design, particularly for power control, </a:t>
                      </a:r>
                      <a:r>
                        <a:rPr lang="en-US" sz="2000" dirty="0" err="1">
                          <a:solidFill>
                            <a:srgbClr val="333333"/>
                          </a:solidFill>
                          <a:latin typeface="Times New Roman"/>
                          <a:ea typeface="Calibri"/>
                          <a:cs typeface="Latha"/>
                        </a:rPr>
                        <a:t>beamforming</a:t>
                      </a:r>
                      <a:r>
                        <a:rPr lang="en-US" sz="2000" dirty="0">
                          <a:solidFill>
                            <a:srgbClr val="333333"/>
                          </a:solidFill>
                          <a:latin typeface="Times New Roman"/>
                          <a:ea typeface="Calibri"/>
                          <a:cs typeface="Latha"/>
                        </a:rPr>
                        <a:t>, and energy efficiency maximization.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Deep Learning-Based Throughput Estimation for UAV-Assisted Network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Munaye, Y.Y.; Adege, A.B.; Tarekegn, G.B.; Li, Y.; Lin, H.; Jeng,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main aim of our work is to analyze and estimate the UAV-BS user throughput with different parameters such as height and distance.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Learning to Optimize: Training Deep Neural Networks for Interference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Sun, H.; Chen, X.; Shi, Q.; Hong, M.; Fu, X.; Sidiropoulos, N.D.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aim at providing a new learning-based perspective to address this challenging issue.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00200" y="1295400"/>
            <a:ext cx="69342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228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By </a:t>
            </a:r>
            <a:r>
              <a:rPr lang="en-IN" sz="1700" dirty="0" smtClean="0">
                <a:latin typeface="Times New Roman" pitchFamily="18" charset="0"/>
                <a:cs typeface="Times New Roman" pitchFamily="18" charset="0"/>
              </a:rPr>
              <a:t>applying the DRL, this study focuses on UAV-based resource management on cellular 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Initially, we started by identifying the challenges of resource management in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assisted by UAV-BSs. Then, we reviewed the traditional resource management mechanisms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and assessed the usage of DRL techniques for resource management. Subsequently, a multi-agent DRL approach was proposed in order to obtain an efficient resource management method for UAV-assisted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communication systems. The resource management algorithm is used to manage the bandwidth, throughput, interference, and power usage issues. First, we looked at the actual data collection setting for joint RM issues. Then, we used a DRL for system development with K-means for clustering as well as round robin for service request queue. To improve the RM scheme, our proposed approach allows for allocating the available resources with UAV to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users. Then, with the measurement of accuracy, RMSE and testing time(s), our proposed method was compared to previous works.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Hussain</a:t>
            </a:r>
            <a:r>
              <a:rPr lang="en-IN" sz="1600" dirty="0" smtClean="0">
                <a:latin typeface="Times New Roman" pitchFamily="18" charset="0"/>
                <a:cs typeface="Times New Roman" pitchFamily="18" charset="0"/>
              </a:rPr>
              <a:t>, F.; Hassan, S.A.; </a:t>
            </a:r>
            <a:r>
              <a:rPr lang="en-IN" sz="1600" dirty="0" err="1" smtClean="0">
                <a:latin typeface="Times New Roman" pitchFamily="18" charset="0"/>
                <a:cs typeface="Times New Roman" pitchFamily="18" charset="0"/>
              </a:rPr>
              <a:t>Hussain</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E. Machine Learning for Resource Management in Cellular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Potentials, Current Solutions, and Open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2020, 22, 1251–1275.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Munaye</a:t>
            </a:r>
            <a:r>
              <a:rPr lang="en-IN" sz="1600" dirty="0" smtClean="0">
                <a:latin typeface="Times New Roman" pitchFamily="18" charset="0"/>
                <a:cs typeface="Times New Roman" pitchFamily="18" charset="0"/>
              </a:rPr>
              <a:t>, Y.Y.; Lin, H.-P.; </a:t>
            </a:r>
            <a:r>
              <a:rPr lang="en-IN" sz="1600" dirty="0" err="1" smtClean="0">
                <a:latin typeface="Times New Roman" pitchFamily="18" charset="0"/>
                <a:cs typeface="Times New Roman" pitchFamily="18" charset="0"/>
              </a:rPr>
              <a:t>Adege</a:t>
            </a:r>
            <a:r>
              <a:rPr lang="en-IN" sz="1600" dirty="0" smtClean="0">
                <a:latin typeface="Times New Roman" pitchFamily="18" charset="0"/>
                <a:cs typeface="Times New Roman" pitchFamily="18" charset="0"/>
              </a:rPr>
              <a:t>, A.B.; </a:t>
            </a:r>
            <a:r>
              <a:rPr lang="en-IN" sz="1600" dirty="0" err="1" smtClean="0">
                <a:latin typeface="Times New Roman" pitchFamily="18" charset="0"/>
                <a:cs typeface="Times New Roman" pitchFamily="18" charset="0"/>
              </a:rPr>
              <a:t>Tarekegn</a:t>
            </a:r>
            <a:r>
              <a:rPr lang="en-IN" sz="1600" dirty="0" smtClean="0">
                <a:latin typeface="Times New Roman" pitchFamily="18" charset="0"/>
                <a:cs typeface="Times New Roman" pitchFamily="18" charset="0"/>
              </a:rPr>
              <a:t>, G.B. UAV Positioning for Throughput Maximization Using Deep Learning Approaches. Sensors 2019, 19, 2775.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Zhang, Z.; Yang, G.; Ma, Z.; Xiao, M.; Ding, Z.; Fan, P. Heterogeneous Ultra-Dense Networks with NOMA: System Architecture, Coordination Framework, and Performance Evaluation. IEEE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Mag. 2018, 13, 110–120.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K.; Yu, W. Fractional Programming for Communication Systems-Part I: Power Control and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IEEE Trans. Signal Process. 2018, 66, 2616–2630.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Munaye</a:t>
            </a:r>
            <a:r>
              <a:rPr lang="en-IN" sz="1600" dirty="0" smtClean="0">
                <a:latin typeface="Times New Roman" pitchFamily="18" charset="0"/>
                <a:cs typeface="Times New Roman" pitchFamily="18" charset="0"/>
              </a:rPr>
              <a:t>, Y.Y.; </a:t>
            </a:r>
            <a:r>
              <a:rPr lang="en-IN" sz="1600" dirty="0" err="1" smtClean="0">
                <a:latin typeface="Times New Roman" pitchFamily="18" charset="0"/>
                <a:cs typeface="Times New Roman" pitchFamily="18" charset="0"/>
              </a:rPr>
              <a:t>Adege</a:t>
            </a:r>
            <a:r>
              <a:rPr lang="en-IN" sz="1600" dirty="0" smtClean="0">
                <a:latin typeface="Times New Roman" pitchFamily="18" charset="0"/>
                <a:cs typeface="Times New Roman" pitchFamily="18" charset="0"/>
              </a:rPr>
              <a:t>, A.B.; </a:t>
            </a:r>
            <a:r>
              <a:rPr lang="en-IN" sz="1600" dirty="0" err="1" smtClean="0">
                <a:latin typeface="Times New Roman" pitchFamily="18" charset="0"/>
                <a:cs typeface="Times New Roman" pitchFamily="18" charset="0"/>
              </a:rPr>
              <a:t>Tarekegn</a:t>
            </a:r>
            <a:r>
              <a:rPr lang="en-IN" sz="1600" dirty="0" smtClean="0">
                <a:latin typeface="Times New Roman" pitchFamily="18" charset="0"/>
                <a:cs typeface="Times New Roman" pitchFamily="18" charset="0"/>
              </a:rPr>
              <a:t>, G.B.; Li, Y.; Lin, H.; </a:t>
            </a:r>
            <a:r>
              <a:rPr lang="en-IN" sz="1600" dirty="0" err="1" smtClean="0">
                <a:latin typeface="Times New Roman" pitchFamily="18" charset="0"/>
                <a:cs typeface="Times New Roman" pitchFamily="18" charset="0"/>
              </a:rPr>
              <a:t>Jeng</a:t>
            </a:r>
            <a:r>
              <a:rPr lang="en-IN" sz="1600" dirty="0" smtClean="0">
                <a:latin typeface="Times New Roman" pitchFamily="18" charset="0"/>
                <a:cs typeface="Times New Roman" pitchFamily="18" charset="0"/>
              </a:rPr>
              <a:t>, S. Deep Learning-Based Throughput Estimation for UAV-Assisted Network. In Proceedings of the 2019 IEEE 90th Vehicular Technology Conference (VTC2019-Fall), Honolulu, HI, USA, 22–25 September 2019; pp. 1–5.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Sun, H.; Chen, X.; Shi, Q.; Hong, M.; Fu, X.; </a:t>
            </a:r>
            <a:r>
              <a:rPr lang="en-IN" sz="1600" dirty="0" err="1" smtClean="0">
                <a:latin typeface="Times New Roman" pitchFamily="18" charset="0"/>
                <a:cs typeface="Times New Roman" pitchFamily="18" charset="0"/>
              </a:rPr>
              <a:t>Sidiropoulos</a:t>
            </a:r>
            <a:r>
              <a:rPr lang="en-IN" sz="1600" dirty="0" smtClean="0">
                <a:latin typeface="Times New Roman" pitchFamily="18" charset="0"/>
                <a:cs typeface="Times New Roman" pitchFamily="18" charset="0"/>
              </a:rPr>
              <a:t>, N.D. Learning to Optimize: Training Deep Neural Networks for Interference Management. IEEE Trans. Signal Process. 2018, 66, 5438–5453.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Wang, H.; Wang, J.; Ding, G.; Wang, L.; </a:t>
            </a:r>
            <a:r>
              <a:rPr lang="en-IN" sz="1600" dirty="0" err="1" smtClean="0">
                <a:latin typeface="Times New Roman" pitchFamily="18" charset="0"/>
                <a:cs typeface="Times New Roman" pitchFamily="18" charset="0"/>
              </a:rPr>
              <a:t>Tsiftsis</a:t>
            </a:r>
            <a:r>
              <a:rPr lang="en-IN" sz="1600" dirty="0" smtClean="0">
                <a:latin typeface="Times New Roman" pitchFamily="18" charset="0"/>
                <a:cs typeface="Times New Roman" pitchFamily="18" charset="0"/>
              </a:rPr>
              <a:t>, T.A.; Sharma, P.K. Resource Allocation for Energy Harvesting-Powered D2D Communication </a:t>
            </a:r>
            <a:r>
              <a:rPr lang="en-IN" sz="1600" dirty="0" err="1" smtClean="0">
                <a:latin typeface="Times New Roman" pitchFamily="18" charset="0"/>
                <a:cs typeface="Times New Roman" pitchFamily="18" charset="0"/>
              </a:rPr>
              <a:t>Underlaying</a:t>
            </a:r>
            <a:r>
              <a:rPr lang="en-IN" sz="1600" dirty="0" smtClean="0">
                <a:latin typeface="Times New Roman" pitchFamily="18" charset="0"/>
                <a:cs typeface="Times New Roman" pitchFamily="18" charset="0"/>
              </a:rPr>
              <a:t> UAV-Assisted Networks. IEEE Trans. Green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2018, 2, 14–24.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Tarekegn</a:t>
            </a:r>
            <a:r>
              <a:rPr lang="en-IN" sz="1600" dirty="0" smtClean="0">
                <a:latin typeface="Times New Roman" pitchFamily="18" charset="0"/>
                <a:cs typeface="Times New Roman" pitchFamily="18" charset="0"/>
              </a:rPr>
              <a:t>, G.B.; </a:t>
            </a:r>
            <a:r>
              <a:rPr lang="en-IN" sz="1600" dirty="0" err="1" smtClean="0">
                <a:latin typeface="Times New Roman" pitchFamily="18" charset="0"/>
                <a:cs typeface="Times New Roman" pitchFamily="18" charset="0"/>
              </a:rPr>
              <a:t>Juang</a:t>
            </a:r>
            <a:r>
              <a:rPr lang="en-IN" sz="1600" dirty="0" smtClean="0">
                <a:latin typeface="Times New Roman" pitchFamily="18" charset="0"/>
                <a:cs typeface="Times New Roman" pitchFamily="18" charset="0"/>
              </a:rPr>
              <a:t>, R.-T.; Lin, H.-P.; </a:t>
            </a:r>
            <a:r>
              <a:rPr lang="en-IN" sz="1600" dirty="0" err="1" smtClean="0">
                <a:latin typeface="Times New Roman" pitchFamily="18" charset="0"/>
                <a:cs typeface="Times New Roman" pitchFamily="18" charset="0"/>
              </a:rPr>
              <a:t>Adege</a:t>
            </a:r>
            <a:r>
              <a:rPr lang="en-IN" sz="1600" dirty="0" smtClean="0">
                <a:latin typeface="Times New Roman" pitchFamily="18" charset="0"/>
                <a:cs typeface="Times New Roman" pitchFamily="18" charset="0"/>
              </a:rPr>
              <a:t>, A.B.; </a:t>
            </a:r>
            <a:r>
              <a:rPr lang="en-IN" sz="1600" dirty="0" err="1" smtClean="0">
                <a:latin typeface="Times New Roman" pitchFamily="18" charset="0"/>
                <a:cs typeface="Times New Roman" pitchFamily="18" charset="0"/>
              </a:rPr>
              <a:t>Munaye</a:t>
            </a:r>
            <a:r>
              <a:rPr lang="en-IN" sz="1600" dirty="0" smtClean="0">
                <a:latin typeface="Times New Roman" pitchFamily="18" charset="0"/>
                <a:cs typeface="Times New Roman" pitchFamily="18" charset="0"/>
              </a:rPr>
              <a:t>, Y.Y. DFOPS: Deep Learning-Based Fingerprinting Outdoor Positioning Scheme in Hybrid Networks. IEEE Internet Things J. 2020, 8, 3717–3729.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Qin, Z.;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X.; Liu, Y.; Ding, Z.; </a:t>
            </a:r>
            <a:r>
              <a:rPr lang="en-IN" sz="1600" dirty="0" err="1" smtClean="0">
                <a:latin typeface="Times New Roman" pitchFamily="18" charset="0"/>
                <a:cs typeface="Times New Roman" pitchFamily="18" charset="0"/>
              </a:rPr>
              <a:t>Nallanathan</a:t>
            </a:r>
            <a:r>
              <a:rPr lang="en-IN" sz="1600" dirty="0" smtClean="0">
                <a:latin typeface="Times New Roman" pitchFamily="18" charset="0"/>
                <a:cs typeface="Times New Roman" pitchFamily="18" charset="0"/>
              </a:rPr>
              <a:t>, A. User Association and Resource Allocation in Unified NOMA Enabled Heterogeneous Ultra-Dense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2018, 56, 86–96.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Zhang, H.;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M.; Long, K.; </a:t>
            </a:r>
            <a:r>
              <a:rPr lang="en-IN" sz="1600" dirty="0" err="1" smtClean="0">
                <a:latin typeface="Times New Roman" pitchFamily="18" charset="0"/>
                <a:cs typeface="Times New Roman" pitchFamily="18" charset="0"/>
              </a:rPr>
              <a:t>Karagiannidis</a:t>
            </a:r>
            <a:r>
              <a:rPr lang="en-IN" sz="1600" dirty="0" smtClean="0">
                <a:latin typeface="Times New Roman" pitchFamily="18" charset="0"/>
                <a:cs typeface="Times New Roman" pitchFamily="18" charset="0"/>
              </a:rPr>
              <a:t>, G.K.; </a:t>
            </a:r>
            <a:r>
              <a:rPr lang="en-IN" sz="1600" dirty="0" err="1" smtClean="0">
                <a:latin typeface="Times New Roman" pitchFamily="18" charset="0"/>
                <a:cs typeface="Times New Roman" pitchFamily="18" charset="0"/>
              </a:rPr>
              <a:t>Nallanathan</a:t>
            </a:r>
            <a:r>
              <a:rPr lang="en-IN" sz="1600" dirty="0" smtClean="0">
                <a:latin typeface="Times New Roman" pitchFamily="18" charset="0"/>
                <a:cs typeface="Times New Roman" pitchFamily="18" charset="0"/>
              </a:rPr>
              <a:t>, A. Artificial Intelligence-Based Resource Allocation: Applications in Ultra Dense Networks. IEEE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Mag. 2019, 14, 56–63.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1601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Deep Reinforcement Learning Based Resource Management for DNN Inference in Industrial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2021-07-05T07:56:52Z</dcterms:modified>
</cp:coreProperties>
</file>