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 secure barrier coverage scheduling framework for WSN-based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applications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533400"/>
            <a:ext cx="7498080" cy="5257800"/>
          </a:xfrm>
        </p:spPr>
        <p:txBody>
          <a:bodyPr>
            <a:noAutofit/>
          </a:bodyPr>
          <a:lstStyle/>
          <a:p>
            <a:pPr algn="just">
              <a:buNone/>
            </a:pPr>
            <a:r>
              <a:rPr lang="en-IN" sz="2000" dirty="0" smtClean="0">
                <a:latin typeface="Times New Roman" pitchFamily="18" charset="0"/>
                <a:cs typeface="Times New Roman" pitchFamily="18" charset="0"/>
              </a:rPr>
              <a:t>    Barrier </a:t>
            </a:r>
            <a:r>
              <a:rPr lang="en-IN" sz="2000" dirty="0" smtClean="0">
                <a:latin typeface="Times New Roman" pitchFamily="18" charset="0"/>
                <a:cs typeface="Times New Roman" pitchFamily="18" charset="0"/>
              </a:rPr>
              <a:t>coverage scheduling is an energy conservation scheme in which a subset of sensor nodes with overlapped sensing area (also called barrier) is activated to meet the key Quality of Service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requirements such as energy-efficiency, coverage, and connectivity. However, sudden and unexpected node failures in a barrier due to security attacks such as Denial of Service (</a:t>
            </a:r>
            <a:r>
              <a:rPr lang="en-IN" sz="2000" dirty="0" err="1" smtClean="0">
                <a:latin typeface="Times New Roman" pitchFamily="18" charset="0"/>
                <a:cs typeface="Times New Roman" pitchFamily="18" charset="0"/>
              </a:rPr>
              <a:t>DoS</a:t>
            </a:r>
            <a:r>
              <a:rPr lang="en-IN" sz="2000" dirty="0" smtClean="0">
                <a:latin typeface="Times New Roman" pitchFamily="18" charset="0"/>
                <a:cs typeface="Times New Roman" pitchFamily="18" charset="0"/>
              </a:rPr>
              <a:t>) poses a challenge for maintaining the desired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levels. In this paper, we propose a secure barrier coverage scheduling scheme called SEC2 , which prevents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degradation in the event of security breaches. This scheme uses a fully weighted attributed dynamic graph model in which a novel attribute-based weight balancing greedy strategy is used to construct barriers. A weighted averaging-based K-means Spectral, and Hierarchical (WKSH) cluster ensemble scheme is proposed to secure a barrier from malicious attacks. WKSH is a graph-based anomaly detection scheme based on weighted Euclidean distance computation and weighted average consensus. The experimental result shows that SEC2 guarantees the required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at all times. Moreover, the proposed WKSH shows better accuracy in the classification and detection of attacks in the </a:t>
            </a:r>
            <a:r>
              <a:rPr lang="en-IN" sz="2000" dirty="0" smtClean="0">
                <a:latin typeface="Times New Roman" pitchFamily="18" charset="0"/>
                <a:cs typeface="Times New Roman" pitchFamily="18" charset="0"/>
              </a:rPr>
              <a:t>barrier.</a:t>
            </a:r>
          </a:p>
          <a:p>
            <a:pPr algn="just">
              <a:buNone/>
            </a:pP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Smart connectivity with existing networks and </a:t>
            </a:r>
            <a:r>
              <a:rPr lang="en-IN" sz="2000" dirty="0" err="1" smtClean="0">
                <a:latin typeface="Times New Roman" pitchFamily="18" charset="0"/>
                <a:cs typeface="Times New Roman" pitchFamily="18" charset="0"/>
              </a:rPr>
              <a:t>contextaware</a:t>
            </a:r>
            <a:r>
              <a:rPr lang="en-IN" sz="2000" dirty="0" smtClean="0">
                <a:latin typeface="Times New Roman" pitchFamily="18" charset="0"/>
                <a:cs typeface="Times New Roman" pitchFamily="18" charset="0"/>
              </a:rPr>
              <a:t> computation using network resources is an indispensable part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is likely to replace the traffic information provided by the existing sensor networks of inductive loop vehicle detectors employed at the intersections of existing traffic control systems.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Existing/new applications deployed as a hosted service and accessed over the Internet is referred to as </a:t>
            </a:r>
            <a:r>
              <a:rPr lang="en-IN" sz="2000" dirty="0" err="1" smtClean="0">
                <a:latin typeface="Times New Roman" pitchFamily="18" charset="0"/>
                <a:cs typeface="Times New Roman" pitchFamily="18" charset="0"/>
              </a:rPr>
              <a:t>SaaS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Energy is the main consideration for the existing routing protocols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such a scenario, the existing routing protocols should suffice in practical implementation with minor modifications.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coverage problem in wireless sensor networks (WSNs) can be generally defined as a measure of how effectively a network field is monitored by its sensor </a:t>
            </a:r>
            <a:r>
              <a:rPr lang="en-IN" sz="2000" dirty="0" smtClean="0">
                <a:latin typeface="Times New Roman" pitchFamily="18" charset="0"/>
                <a:cs typeface="Times New Roman" pitchFamily="18" charset="0"/>
              </a:rPr>
              <a:t>nodes.</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failures of sensor nodes in the barrier can significantly impact the efficacy of barrier scheduling to meet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requirements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to the best of our knowledge, none of the existing studies analyze, review and provide a clear description of all features that cover all factors as well as classify the coverage problems in its entirety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protocols were mainly classified, into two categories: k-coverage verification protocols and sleep scheduling protocols for k-coverage problems.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Cloud centric vision comprises of a flexible and open architecture that is user centric and enables different players to interact in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framework.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allows interaction in a manner suitable for their own requirements, rather than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being thrust upon them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 architecture based on cloud computing at the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has been proposed in this paper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Several MAC protocols have been proposed for various domains with TDMA (collision free), CSMA (low traffic efficiency) and FDMA (collision free but requires additional circuitry in nodes) schemes available to the </a:t>
            </a:r>
            <a:r>
              <a:rPr lang="en-IN" sz="2000" dirty="0" smtClean="0">
                <a:latin typeface="Times New Roman" pitchFamily="18" charset="0"/>
                <a:cs typeface="Times New Roman" pitchFamily="18" charset="0"/>
              </a:rPr>
              <a:t>user.</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We give a thorough discussion on the open issues associated with the design of realistic energy-efficient coverage protocols for WSNs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Moreover</a:t>
            </a:r>
            <a:r>
              <a:rPr lang="en-IN" sz="2000" dirty="0" smtClean="0">
                <a:latin typeface="Times New Roman" pitchFamily="18" charset="0"/>
                <a:cs typeface="Times New Roman" pitchFamily="18" charset="0"/>
              </a:rPr>
              <a:t>, the performance of these protocols is limited by the challenges on determining an accurate radio model for the sensor nodes in the network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developing solutions with high-performance EA for the coverage problem in WSNs remains an open issue.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found that the performance of these protocols is mainly limited by challenges related to determining a more realistic coverage model for the sensor nodes in the networks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weight coefficient between the two metrics is employed to model the trade-off between coverage rate and energy efficiency.</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0256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Energy management in wire-less sensor networks: A survey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A. Khan, H. K. Qureshi, and A. Iqbal,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Energy management in Wireless Sensor Networks (WSNs) is of paramount importance for the remotely deployed energy stringent sensor nodes.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Maximizing the lifetime of reinforced barriers in wireless sensor networks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Kim, J. A. Cobb, and J. Ben-Othman,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we introduce a new barrier-coverage problem whose objective is to maximize the network lifetime such that any penetration of the intruder is detected.</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594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Energy-efficient military surveillance: Coverage meets connectivity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Thomas, R. Shankaran, M. Orgun, M. Hitchens, and W. Ni,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Sensor networks are increasingly being used in the development and application of military surveillance systems.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Depletion-of-battery attack: Specificity, modelling and analysis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V. Shakhov and I. Koo,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222222"/>
                          </a:solidFill>
                          <a:latin typeface="Times New Roman"/>
                          <a:ea typeface="Calibri"/>
                          <a:cs typeface="Latha"/>
                        </a:rPr>
                        <a:t>There are several standardization initiatives for sensor networks, which eventually converge with the Internet of Things.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png"/>
          <p:cNvPicPr>
            <a:picLocks noGrp="1" noChangeAspect="1" noChangeArrowheads="1"/>
          </p:cNvPicPr>
          <p:nvPr>
            <p:ph idx="1"/>
          </p:nvPr>
        </p:nvPicPr>
        <p:blipFill>
          <a:blip r:embed="rId2"/>
          <a:srcRect/>
          <a:stretch>
            <a:fillRect/>
          </a:stretch>
        </p:blipFill>
        <p:spPr bwMode="auto">
          <a:xfrm>
            <a:off x="1905000" y="1295400"/>
            <a:ext cx="6400799" cy="51054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This </a:t>
            </a:r>
            <a:r>
              <a:rPr lang="en-IN" dirty="0" smtClean="0">
                <a:latin typeface="Times New Roman" pitchFamily="18" charset="0"/>
                <a:cs typeface="Times New Roman" pitchFamily="18" charset="0"/>
              </a:rPr>
              <a:t>paper proposes a secure fault-tolerant barrier coverage scheduling framework based on a fully weighted dynamic graph </a:t>
            </a:r>
            <a:r>
              <a:rPr lang="en-IN" dirty="0" smtClean="0">
                <a:latin typeface="Times New Roman" pitchFamily="18" charset="0"/>
                <a:cs typeface="Times New Roman" pitchFamily="18" charset="0"/>
              </a:rPr>
              <a:t>model. The </a:t>
            </a:r>
            <a:r>
              <a:rPr lang="en-IN" dirty="0" smtClean="0">
                <a:latin typeface="Times New Roman" pitchFamily="18" charset="0"/>
                <a:cs typeface="Times New Roman" pitchFamily="18" charset="0"/>
              </a:rPr>
              <a:t>framework incorporates a graph cleansing stage to detect and remove anomalous vertices and edges in the </a:t>
            </a:r>
            <a:r>
              <a:rPr lang="en-IN" dirty="0" smtClean="0">
                <a:latin typeface="Times New Roman" pitchFamily="18" charset="0"/>
                <a:cs typeface="Times New Roman" pitchFamily="18" charset="0"/>
              </a:rPr>
              <a:t>graph. A </a:t>
            </a:r>
            <a:r>
              <a:rPr lang="en-IN" dirty="0" smtClean="0">
                <a:latin typeface="Times New Roman" pitchFamily="18" charset="0"/>
                <a:cs typeface="Times New Roman" pitchFamily="18" charset="0"/>
              </a:rPr>
              <a:t>cluster ensemble approach called KSH based on well know K-means, Spectral, and Hierarchical clustering techniques is employed to accurately and precisely identify and isolate the anomalies in the dynamic graph. </a:t>
            </a:r>
            <a:r>
              <a:rPr lang="en-IN" dirty="0" smtClean="0">
                <a:latin typeface="Times New Roman" pitchFamily="18" charset="0"/>
                <a:cs typeface="Times New Roman" pitchFamily="18" charset="0"/>
              </a:rPr>
              <a:t>The </a:t>
            </a:r>
            <a:r>
              <a:rPr lang="en-IN" dirty="0" smtClean="0">
                <a:latin typeface="Times New Roman" pitchFamily="18" charset="0"/>
                <a:cs typeface="Times New Roman" pitchFamily="18" charset="0"/>
              </a:rPr>
              <a:t>experiment result shows the scalability and stability of the ensemble approach in classifying and predicting the anomalies with better accuracy and minimal classification error. </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J. A. Khan, H. K. </a:t>
            </a:r>
            <a:r>
              <a:rPr lang="en-IN" sz="1600" dirty="0" err="1" smtClean="0">
                <a:latin typeface="Times New Roman" pitchFamily="18" charset="0"/>
                <a:cs typeface="Times New Roman" pitchFamily="18" charset="0"/>
              </a:rPr>
              <a:t>Qureshi</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Iqbal</a:t>
            </a:r>
            <a:r>
              <a:rPr lang="en-IN" sz="1600" dirty="0" smtClean="0">
                <a:latin typeface="Times New Roman" pitchFamily="18" charset="0"/>
                <a:cs typeface="Times New Roman" pitchFamily="18" charset="0"/>
              </a:rPr>
              <a:t>, “Energy management in wire-less sensor networks: A survey,” Computers &amp; Electrical Engineering, vol. 41, pp. 159–176, 2015.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H. Kim, J. A. Cobb, and J. Ben-Othman, “Maximizing the lifetime of reinforced barriers in wireless sensor networks,” Concurrency and Computation: Practice and Experience, vol. 29, no. 23, p. e4070,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D. Thomas, R. </a:t>
            </a:r>
            <a:r>
              <a:rPr lang="en-IN" sz="1600" dirty="0" err="1" smtClean="0">
                <a:latin typeface="Times New Roman" pitchFamily="18" charset="0"/>
                <a:cs typeface="Times New Roman" pitchFamily="18" charset="0"/>
              </a:rPr>
              <a:t>Shankaran</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Orgun</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Hitchens</a:t>
            </a:r>
            <a:r>
              <a:rPr lang="en-IN" sz="1600" dirty="0" smtClean="0">
                <a:latin typeface="Times New Roman" pitchFamily="18" charset="0"/>
                <a:cs typeface="Times New Roman" pitchFamily="18" charset="0"/>
              </a:rPr>
              <a:t>, and W. Ni, “Energy-efficient military surveillance: Coverage meets connectivity,” IEEE Sensors Journal, vol. 19, no. 10, pp. 3902– 3911, 2019.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V. </a:t>
            </a:r>
            <a:r>
              <a:rPr lang="en-IN" sz="1600" dirty="0" err="1" smtClean="0">
                <a:latin typeface="Times New Roman" pitchFamily="18" charset="0"/>
                <a:cs typeface="Times New Roman" pitchFamily="18" charset="0"/>
              </a:rPr>
              <a:t>Shakhov</a:t>
            </a:r>
            <a:r>
              <a:rPr lang="en-IN" sz="1600" dirty="0" smtClean="0">
                <a:latin typeface="Times New Roman" pitchFamily="18" charset="0"/>
                <a:cs typeface="Times New Roman" pitchFamily="18" charset="0"/>
              </a:rPr>
              <a:t> and I. Koo, “Depletion-of-battery attack: Specificity, modelling and </a:t>
            </a:r>
            <a:r>
              <a:rPr lang="en-IN" sz="1600" dirty="0" smtClean="0">
                <a:latin typeface="Times New Roman" pitchFamily="18" charset="0"/>
                <a:cs typeface="Times New Roman" pitchFamily="18" charset="0"/>
              </a:rPr>
              <a:t>analysis ,” Sensors</a:t>
            </a:r>
            <a:r>
              <a:rPr lang="en-IN" sz="1600" dirty="0" smtClean="0">
                <a:latin typeface="Times New Roman" pitchFamily="18" charset="0"/>
                <a:cs typeface="Times New Roman" pitchFamily="18" charset="0"/>
              </a:rPr>
              <a:t>, vol. 18, no. 6, p. 1849,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Y. Zhu, M. Mei, and Z. </a:t>
            </a:r>
            <a:r>
              <a:rPr lang="en-IN" sz="1600" dirty="0" err="1" smtClean="0">
                <a:latin typeface="Times New Roman" pitchFamily="18" charset="0"/>
                <a:cs typeface="Times New Roman" pitchFamily="18" charset="0"/>
              </a:rPr>
              <a:t>Zheng</a:t>
            </a:r>
            <a:r>
              <a:rPr lang="en-IN" sz="1600" dirty="0" smtClean="0">
                <a:latin typeface="Times New Roman" pitchFamily="18" charset="0"/>
                <a:cs typeface="Times New Roman" pitchFamily="18" charset="0"/>
              </a:rPr>
              <a:t>, “Scheduling algorithms for k-barrier coverage to improve transmission efficiency in </a:t>
            </a:r>
            <a:r>
              <a:rPr lang="en-IN" sz="1600" dirty="0" err="1" smtClean="0">
                <a:latin typeface="Times New Roman" pitchFamily="18" charset="0"/>
                <a:cs typeface="Times New Roman" pitchFamily="18" charset="0"/>
              </a:rPr>
              <a:t>wsns,”Multimedia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Toolsand</a:t>
            </a:r>
            <a:r>
              <a:rPr lang="en-IN" sz="1600" dirty="0" smtClean="0">
                <a:latin typeface="Times New Roman" pitchFamily="18" charset="0"/>
                <a:cs typeface="Times New Roman" pitchFamily="18" charset="0"/>
              </a:rPr>
              <a:t> Applications, vol. 79, no. 15, pp. 10 505– 10 518, 2020. </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H. Kim and J. Ben-Othman, “On resilient event-driven partial barriers in mobile sensor networks,” in2016 IEEE International Conference on Communications (ICC). IEEE, 2016, pp. 1– 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D. Kim, H. Kim, D. Li, S.-S. Kwon, A. O. </a:t>
            </a:r>
            <a:r>
              <a:rPr lang="en-IN" sz="1600" dirty="0" err="1" smtClean="0">
                <a:latin typeface="Times New Roman" pitchFamily="18" charset="0"/>
                <a:cs typeface="Times New Roman" pitchFamily="18" charset="0"/>
              </a:rPr>
              <a:t>Tokuta</a:t>
            </a:r>
            <a:r>
              <a:rPr lang="en-IN" sz="1600" dirty="0" smtClean="0">
                <a:latin typeface="Times New Roman" pitchFamily="18" charset="0"/>
                <a:cs typeface="Times New Roman" pitchFamily="18" charset="0"/>
              </a:rPr>
              <a:t>, and J. A. Cobb, “Maximum lifetime dependable barrier-coverage in wireless </a:t>
            </a:r>
            <a:r>
              <a:rPr lang="en-IN" sz="1600" dirty="0" err="1" smtClean="0">
                <a:latin typeface="Times New Roman" pitchFamily="18" charset="0"/>
                <a:cs typeface="Times New Roman" pitchFamily="18" charset="0"/>
              </a:rPr>
              <a:t>sensornetworks,”Ad</a:t>
            </a:r>
            <a:r>
              <a:rPr lang="en-IN" sz="1600" dirty="0" smtClean="0">
                <a:latin typeface="Times New Roman" pitchFamily="18" charset="0"/>
                <a:cs typeface="Times New Roman" pitchFamily="18" charset="0"/>
              </a:rPr>
              <a:t> Hoc Networks, vol. 36, pp. 296– 307, 2016</a:t>
            </a:r>
            <a:r>
              <a:rPr lang="en-IN" sz="1600" dirty="0" smtClean="0">
                <a:latin typeface="Times New Roman" pitchFamily="18" charset="0"/>
                <a:cs typeface="Times New Roman" pitchFamily="18" charset="0"/>
              </a:rPr>
              <a:t>.</a:t>
            </a:r>
          </a:p>
          <a:p>
            <a:pPr algn="just">
              <a:lnSpc>
                <a:spcPct val="170000"/>
              </a:lnSpc>
            </a:pPr>
            <a:r>
              <a:rPr lang="en-IN" sz="1600" dirty="0" smtClean="0">
                <a:latin typeface="Times New Roman" pitchFamily="18" charset="0"/>
                <a:cs typeface="Times New Roman" pitchFamily="18" charset="0"/>
              </a:rPr>
              <a:t>[8] A. Shan, X.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Z. Cheng, and W. Wang, “A max-flow based </a:t>
            </a:r>
            <a:r>
              <a:rPr lang="en-IN" sz="1600" dirty="0" err="1" smtClean="0">
                <a:latin typeface="Times New Roman" pitchFamily="18" charset="0"/>
                <a:cs typeface="Times New Roman" pitchFamily="18" charset="0"/>
              </a:rPr>
              <a:t>algorithmfor</a:t>
            </a:r>
            <a:r>
              <a:rPr lang="en-IN" sz="1600" dirty="0" smtClean="0">
                <a:latin typeface="Times New Roman" pitchFamily="18" charset="0"/>
                <a:cs typeface="Times New Roman" pitchFamily="18" charset="0"/>
              </a:rPr>
              <a:t> connected target coverage with probabilistic </a:t>
            </a:r>
            <a:r>
              <a:rPr lang="en-IN" sz="1600" dirty="0" err="1" smtClean="0">
                <a:latin typeface="Times New Roman" pitchFamily="18" charset="0"/>
                <a:cs typeface="Times New Roman" pitchFamily="18" charset="0"/>
              </a:rPr>
              <a:t>sensors,”Sensors,vol</a:t>
            </a:r>
            <a:r>
              <a:rPr lang="en-IN" sz="1600" dirty="0" smtClean="0">
                <a:latin typeface="Times New Roman" pitchFamily="18" charset="0"/>
                <a:cs typeface="Times New Roman" pitchFamily="18" charset="0"/>
              </a:rPr>
              <a:t>. 17, no. 6, p. 1208, </a:t>
            </a:r>
            <a:r>
              <a:rPr lang="en-IN" sz="1600" dirty="0" smtClean="0">
                <a:latin typeface="Times New Roman" pitchFamily="18" charset="0"/>
                <a:cs typeface="Times New Roman" pitchFamily="18" charset="0"/>
              </a:rPr>
              <a:t>2017.</a:t>
            </a:r>
          </a:p>
          <a:p>
            <a:pPr algn="just">
              <a:lnSpc>
                <a:spcPct val="170000"/>
              </a:lnSpc>
            </a:pP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R. Han, W. Yang, and L. Zhang, “Achieving crossed strong </a:t>
            </a:r>
            <a:r>
              <a:rPr lang="en-IN" sz="1600" dirty="0" err="1" smtClean="0">
                <a:latin typeface="Times New Roman" pitchFamily="18" charset="0"/>
                <a:cs typeface="Times New Roman" pitchFamily="18" charset="0"/>
              </a:rPr>
              <a:t>barriercoverage</a:t>
            </a:r>
            <a:r>
              <a:rPr lang="en-IN" sz="1600" dirty="0" smtClean="0">
                <a:latin typeface="Times New Roman" pitchFamily="18" charset="0"/>
                <a:cs typeface="Times New Roman" pitchFamily="18" charset="0"/>
              </a:rPr>
              <a:t> in wireless sensor </a:t>
            </a:r>
            <a:r>
              <a:rPr lang="en-IN" sz="1600" dirty="0" err="1" smtClean="0">
                <a:latin typeface="Times New Roman" pitchFamily="18" charset="0"/>
                <a:cs typeface="Times New Roman" pitchFamily="18" charset="0"/>
              </a:rPr>
              <a:t>network,”Sensors</a:t>
            </a:r>
            <a:r>
              <a:rPr lang="en-IN" sz="1600" dirty="0" smtClean="0">
                <a:latin typeface="Times New Roman" pitchFamily="18" charset="0"/>
                <a:cs typeface="Times New Roman" pitchFamily="18" charset="0"/>
              </a:rPr>
              <a:t>, vol. 18, no. 2, p. 534,2018.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Z. Wang, J. Liao, Q. Cao, H. </a:t>
            </a:r>
            <a:r>
              <a:rPr lang="en-IN" sz="1600" dirty="0" err="1" smtClean="0">
                <a:latin typeface="Times New Roman" pitchFamily="18" charset="0"/>
                <a:cs typeface="Times New Roman" pitchFamily="18" charset="0"/>
              </a:rPr>
              <a:t>Qi</a:t>
            </a:r>
            <a:r>
              <a:rPr lang="en-IN" sz="1600" dirty="0" smtClean="0">
                <a:latin typeface="Times New Roman" pitchFamily="18" charset="0"/>
                <a:cs typeface="Times New Roman" pitchFamily="18" charset="0"/>
              </a:rPr>
              <a:t>, and Z. Wang, “Achieving k-</a:t>
            </a:r>
            <a:r>
              <a:rPr lang="en-IN" sz="1600" dirty="0" err="1" smtClean="0">
                <a:latin typeface="Times New Roman" pitchFamily="18" charset="0"/>
                <a:cs typeface="Times New Roman" pitchFamily="18" charset="0"/>
              </a:rPr>
              <a:t>barriercoverage</a:t>
            </a:r>
            <a:r>
              <a:rPr lang="en-IN" sz="1600" dirty="0" smtClean="0">
                <a:latin typeface="Times New Roman" pitchFamily="18" charset="0"/>
                <a:cs typeface="Times New Roman" pitchFamily="18" charset="0"/>
              </a:rPr>
              <a:t> in hybrid directional sensor </a:t>
            </a:r>
            <a:r>
              <a:rPr lang="en-IN" sz="1600" dirty="0" err="1" smtClean="0">
                <a:latin typeface="Times New Roman" pitchFamily="18" charset="0"/>
                <a:cs typeface="Times New Roman" pitchFamily="18" charset="0"/>
              </a:rPr>
              <a:t>networks,”IEEE</a:t>
            </a:r>
            <a:r>
              <a:rPr lang="en-IN" sz="1600" dirty="0" smtClean="0">
                <a:latin typeface="Times New Roman" pitchFamily="18" charset="0"/>
                <a:cs typeface="Times New Roman" pitchFamily="18" charset="0"/>
              </a:rPr>
              <a:t> Transactions </a:t>
            </a:r>
            <a:r>
              <a:rPr lang="en-IN" sz="1600" dirty="0" err="1" smtClean="0">
                <a:latin typeface="Times New Roman" pitchFamily="18" charset="0"/>
                <a:cs typeface="Times New Roman" pitchFamily="18" charset="0"/>
              </a:rPr>
              <a:t>onMobile</a:t>
            </a:r>
            <a:r>
              <a:rPr lang="en-IN" sz="1600" dirty="0" smtClean="0">
                <a:latin typeface="Times New Roman" pitchFamily="18" charset="0"/>
                <a:cs typeface="Times New Roman" pitchFamily="18" charset="0"/>
              </a:rPr>
              <a:t> Computing, vol. 13, no. 7, pp. 1443– 1455, 2013.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1266</TotalTime>
  <Words>1322</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 secure barrier coverage scheduling framework for WSN-based IoT applications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2021-07-05T12:32:59Z</dcterms:modified>
</cp:coreProperties>
</file>