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Timely Detection and Mitigation of Stealthy </a:t>
            </a:r>
            <a:r>
              <a:rPr lang="en-IN" b="1" dirty="0" err="1" smtClean="0">
                <a:latin typeface="Times New Roman" pitchFamily="18" charset="0"/>
                <a:cs typeface="Times New Roman" pitchFamily="18" charset="0"/>
              </a:rPr>
              <a:t>DDoS</a:t>
            </a:r>
            <a:r>
              <a:rPr lang="en-IN" b="1" dirty="0" smtClean="0">
                <a:latin typeface="Times New Roman" pitchFamily="18" charset="0"/>
                <a:cs typeface="Times New Roman" pitchFamily="18" charset="0"/>
              </a:rPr>
              <a:t> Attacks via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Internet </a:t>
            </a:r>
            <a:r>
              <a:rPr lang="en-IN" sz="2000" dirty="0" smtClean="0">
                <a:latin typeface="Times New Roman" pitchFamily="18" charset="0"/>
                <a:cs typeface="Times New Roman" pitchFamily="18" charset="0"/>
              </a:rPr>
              <a:t>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consist of sensors, actuators, mobile and wearable devices that can connect to the Internet. With billions of such devices already in the market which have significant vulnerabilities, there is a dangerous threat to the Internet services and also some cyber-physical systems that are also connected to the Internet. Specifically, due to their existing vulnerabilities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susceptible to being compromised and being part of a new type of stealthy Distributed Denial of Service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called Mongolian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which is characterized by its widely distributed nature and small attack size from each source. This study proposes a novel </a:t>
            </a:r>
            <a:r>
              <a:rPr lang="en-IN" sz="2000" dirty="0" err="1" smtClean="0">
                <a:latin typeface="Times New Roman" pitchFamily="18" charset="0"/>
                <a:cs typeface="Times New Roman" pitchFamily="18" charset="0"/>
              </a:rPr>
              <a:t>anomalybased</a:t>
            </a:r>
            <a:r>
              <a:rPr lang="en-IN" sz="2000" dirty="0" smtClean="0">
                <a:latin typeface="Times New Roman" pitchFamily="18" charset="0"/>
                <a:cs typeface="Times New Roman" pitchFamily="18" charset="0"/>
              </a:rPr>
              <a:t> Intrusion Detection System (IDS) that is capable of timely detecting and mitigating this emerging type of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The proposed IDS’s capability of detecting and mitigating stealthy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with even very low attack size per source is demonstrated through numerical and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experiments.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deployed at the ISP’s edge routers and serves as a supplement of the existing network filtering to protect potential victims from being flooded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our initial goal was to provide effective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against existing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tools, we are continuing to explore techniques for better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against future stealthy attacks.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not to inject bias into our experiments, the existing Internet traces CAITD and CDAD will be utilized as much as possible and synthetically generated traffic is only employed when necessary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Whenever we find a backward flow that can be paired with an existing forward flow in the BCS structure, the corresponding counter decreases.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a number of practical solutions have been deployed against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many problems still </a:t>
            </a:r>
            <a:r>
              <a:rPr lang="en-IN" sz="2000" dirty="0" smtClean="0">
                <a:latin typeface="Times New Roman" pitchFamily="18" charset="0"/>
                <a:cs typeface="Times New Roman" pitchFamily="18" charset="0"/>
              </a:rPr>
              <a:t>exist, </a:t>
            </a:r>
            <a:r>
              <a:rPr lang="en-IN" sz="2000" dirty="0" smtClean="0">
                <a:latin typeface="Times New Roman" pitchFamily="18" charset="0"/>
                <a:cs typeface="Times New Roman" pitchFamily="18" charset="0"/>
              </a:rPr>
              <a:t>especially due to the new genre of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through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via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are relatively less addressed compared to other security issues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enviornment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attackers managed to cause the heating controllers to continually reboot the system in a loop so that the heaters never </a:t>
            </a:r>
            <a:r>
              <a:rPr lang="en-IN" sz="2000" dirty="0" smtClean="0">
                <a:latin typeface="Times New Roman" pitchFamily="18" charset="0"/>
                <a:cs typeface="Times New Roman" pitchFamily="18" charset="0"/>
              </a:rPr>
              <a:t>worked.</a:t>
            </a:r>
          </a:p>
          <a:p>
            <a:pPr algn="just">
              <a:lnSpc>
                <a:spcPct val="150000"/>
              </a:lnSpc>
            </a:pPr>
            <a:r>
              <a:rPr lang="en-IN" sz="2000" dirty="0" smtClean="0">
                <a:latin typeface="Times New Roman" pitchFamily="18" charset="0"/>
                <a:cs typeface="Times New Roman" pitchFamily="18" charset="0"/>
              </a:rPr>
              <a:t>Thus, they do not negatively contribute to the global statistic </a:t>
            </a:r>
            <a:r>
              <a:rPr lang="en-IN" sz="2000" dirty="0" err="1" smtClean="0">
                <a:latin typeface="Times New Roman" pitchFamily="18" charset="0"/>
                <a:cs typeface="Times New Roman" pitchFamily="18" charset="0"/>
              </a:rPr>
              <a:t>st</a:t>
            </a:r>
            <a:r>
              <a:rPr lang="en-IN" sz="2000" dirty="0" smtClean="0">
                <a:latin typeface="Times New Roman" pitchFamily="18" charset="0"/>
                <a:cs typeface="Times New Roman" pitchFamily="18" charset="0"/>
              </a:rPr>
              <a:t>, and consequently do not cause extra delay in detection.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uses a window to compute the information ´ metric on the aggregate traffic at each node, which causes loss in time resolution, and also in early detection ability.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detectors are mostly outlier detectors, i.e., they classify a sample measurement as either normal or anomalous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such schemes have breakdown points such that if outliers, significantly far away from the nominal measurements, are observed, then the proposed filters fail to keep track of the system state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improve the time resolution and also to detect cyber-attacks more reliably, several online detectors based on the quickest detection theory are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mechanisms are tightly connected to an estimation mechanism, which makes both the detection and state estimation schemes robust against unknown and time-varying attack variables.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A comprehensive performance evaluation is provided using a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implementation, the N-</a:t>
            </a:r>
            <a:r>
              <a:rPr lang="en-IN" sz="2000" dirty="0" err="1" smtClean="0">
                <a:latin typeface="Times New Roman" pitchFamily="18" charset="0"/>
                <a:cs typeface="Times New Roman" pitchFamily="18" charset="0"/>
              </a:rPr>
              <a:t>BaIoT</a:t>
            </a:r>
            <a:r>
              <a:rPr lang="en-IN" sz="2000" dirty="0" smtClean="0">
                <a:latin typeface="Times New Roman" pitchFamily="18" charset="0"/>
                <a:cs typeface="Times New Roman" pitchFamily="18" charset="0"/>
              </a:rPr>
              <a:t> dataset, and simulations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evaluate </a:t>
            </a:r>
            <a:r>
              <a:rPr lang="en-IN" sz="2000" dirty="0" smtClean="0">
                <a:latin typeface="Times New Roman" pitchFamily="18" charset="0"/>
                <a:cs typeface="Times New Roman" pitchFamily="18" charset="0"/>
              </a:rPr>
              <a:t>the performance of the proposed IDS in a large network with many nodes, where a stealthy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from many compromised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can actually take down a </a:t>
            </a:r>
            <a:r>
              <a:rPr lang="en-IN" sz="2000" dirty="0" smtClean="0">
                <a:latin typeface="Times New Roman" pitchFamily="18" charset="0"/>
                <a:cs typeface="Times New Roman" pitchFamily="18" charset="0"/>
              </a:rPr>
              <a:t>server.</a:t>
            </a:r>
          </a:p>
          <a:p>
            <a:pPr algn="just">
              <a:lnSpc>
                <a:spcPct val="150000"/>
              </a:lnSpc>
            </a:pPr>
            <a:r>
              <a:rPr lang="en-IN" sz="2000" dirty="0" smtClean="0">
                <a:latin typeface="Times New Roman" pitchFamily="18" charset="0"/>
                <a:cs typeface="Times New Roman" pitchFamily="18" charset="0"/>
              </a:rPr>
              <a:t>Thus, to evaluate our mitigation performance, we consider the data filtering method, which simply applies a threshold to the observed raw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efficient ways of finding (approximate) k 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that scale even better to high-dimensional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Considering the large number of devices in a typical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and the abundant data generated by those devices, computationally efficient solutions that can achieve effective network monitoring, i.e., joint monitoring of devices, are required.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comprehensive study of security of internet-of-things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Arsalan Mosenia and Niraj K Jha.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Internet of Things (IoT), also referred to as the Internet of Objects, is envisioned as a transformative approach for providing numerous services.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Types of ddos attacks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Imperva.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A distributed denial of service (</a:t>
                      </a:r>
                      <a:r>
                        <a:rPr lang="en-US" sz="2000" dirty="0" err="1">
                          <a:solidFill>
                            <a:srgbClr val="000000"/>
                          </a:solidFill>
                          <a:latin typeface="Times New Roman"/>
                          <a:ea typeface="Calibri"/>
                          <a:cs typeface="Latha"/>
                        </a:rPr>
                        <a:t>DDoS</a:t>
                      </a:r>
                      <a:r>
                        <a:rPr lang="en-US" sz="2000" dirty="0">
                          <a:solidFill>
                            <a:srgbClr val="000000"/>
                          </a:solidFill>
                          <a:latin typeface="Times New Roman"/>
                          <a:ea typeface="Calibri"/>
                          <a:cs typeface="Latha"/>
                        </a:rPr>
                        <a:t>) attack is a malicious attempt to make an online service unavailable to users, usually by temporarily interrupting or suspending the services of its hosting server.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Q3 2018 threat report: Distributed denial of service (</a:t>
                      </a:r>
                      <a:r>
                        <a:rPr lang="en-US" sz="2000" dirty="0" err="1">
                          <a:latin typeface="Times New Roman"/>
                          <a:ea typeface="Calibri"/>
                          <a:cs typeface="Latha"/>
                        </a:rPr>
                        <a:t>ddos</a:t>
                      </a:r>
                      <a:r>
                        <a:rPr lang="en-US" sz="2000" dirty="0">
                          <a:latin typeface="Times New Roman"/>
                          <a:ea typeface="Calibri"/>
                          <a:cs typeface="Latha"/>
                        </a:rPr>
                        <a: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Nexusguard.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attackers compromise a large number of Internet enabled devices and gain malicious control over them by exploiting their vulnerabilities.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Botnets and internet of things security. Computer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Elisa Bertino and Nayeem Islam.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Recent distributed denial-of-service attacks demonstrate the high vulnerability of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systems and devices.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371600"/>
            <a:ext cx="6629399"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proliferation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the ease of triggering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even by unsophisticated malicious parties, there is an increasing need for developing solutions to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via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especially the recent stealthy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In this context, we presented a general and emerging threat model for hierarchical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We then introduced a novel intrusion detection and mitigation framework that employs an online, scalable and nonparametric anomaly detection algorithm. Through real and simulated data, as well as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we evaluated the performance of proposed detection and mitigation scheme under challenging stealthy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scenarios. Applications of the proposed scheme to large and dynamic networks with varying number of devices were also considered.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Arsalan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Mosenia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Niraj</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Jha</a:t>
            </a:r>
            <a:r>
              <a:rPr lang="en-IN" sz="1800" dirty="0" smtClean="0">
                <a:latin typeface="Times New Roman" pitchFamily="18" charset="0"/>
                <a:cs typeface="Times New Roman" pitchFamily="18" charset="0"/>
              </a:rPr>
              <a:t>. A comprehensive study of security of internet-of-things. IEEE Transactions on Emerging Topics in Computing, 5(4):586–602,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Imperva</a:t>
            </a:r>
            <a:r>
              <a:rPr lang="en-IN" sz="1800" dirty="0" smtClean="0">
                <a:latin typeface="Times New Roman" pitchFamily="18" charset="0"/>
                <a:cs typeface="Times New Roman" pitchFamily="18" charset="0"/>
              </a:rPr>
              <a:t>. Types of </a:t>
            </a:r>
            <a:r>
              <a:rPr lang="en-IN" sz="1800" dirty="0" err="1" smtClean="0">
                <a:latin typeface="Times New Roman" pitchFamily="18" charset="0"/>
                <a:cs typeface="Times New Roman" pitchFamily="18" charset="0"/>
              </a:rPr>
              <a:t>ddos</a:t>
            </a:r>
            <a:r>
              <a:rPr lang="en-IN" sz="1800" dirty="0" smtClean="0">
                <a:latin typeface="Times New Roman" pitchFamily="18" charset="0"/>
                <a:cs typeface="Times New Roman" pitchFamily="18" charset="0"/>
              </a:rPr>
              <a:t> attacks. https://www.imperva.com/learn/ application-security/</a:t>
            </a:r>
            <a:r>
              <a:rPr lang="en-IN" sz="1800" dirty="0" err="1" smtClean="0">
                <a:latin typeface="Times New Roman" pitchFamily="18" charset="0"/>
                <a:cs typeface="Times New Roman" pitchFamily="18" charset="0"/>
              </a:rPr>
              <a:t>ddos</a:t>
            </a:r>
            <a:r>
              <a:rPr lang="en-IN" sz="1800" dirty="0" smtClean="0">
                <a:latin typeface="Times New Roman" pitchFamily="18" charset="0"/>
                <a:cs typeface="Times New Roman" pitchFamily="18" charset="0"/>
              </a:rPr>
              <a:t>-attacks/.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Nexusguard</a:t>
            </a:r>
            <a:r>
              <a:rPr lang="en-IN" sz="1800" dirty="0" smtClean="0">
                <a:latin typeface="Times New Roman" pitchFamily="18" charset="0"/>
                <a:cs typeface="Times New Roman" pitchFamily="18" charset="0"/>
              </a:rPr>
              <a:t>. Q3 2018 threat report: Distributed denial of service (</a:t>
            </a:r>
            <a:r>
              <a:rPr lang="en-IN" sz="1800" dirty="0" err="1" smtClean="0">
                <a:latin typeface="Times New Roman" pitchFamily="18" charset="0"/>
                <a:cs typeface="Times New Roman" pitchFamily="18" charset="0"/>
              </a:rPr>
              <a:t>ddos</a:t>
            </a:r>
            <a:r>
              <a:rPr lang="en-IN" sz="1800" dirty="0" smtClean="0">
                <a:latin typeface="Times New Roman" pitchFamily="18" charset="0"/>
                <a:cs typeface="Times New Roman" pitchFamily="18" charset="0"/>
              </a:rPr>
              <a:t>). https://www.nexusguard.com/hubfs/2019%20PTC/Nexusguard Q3%202018%20Threat%20Report.pdf,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Elisa </a:t>
            </a:r>
            <a:r>
              <a:rPr lang="en-IN" sz="1800" dirty="0" err="1" smtClean="0">
                <a:latin typeface="Times New Roman" pitchFamily="18" charset="0"/>
                <a:cs typeface="Times New Roman" pitchFamily="18" charset="0"/>
              </a:rPr>
              <a:t>Bertino</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Nayeem</a:t>
            </a:r>
            <a:r>
              <a:rPr lang="en-IN" sz="1800" dirty="0" smtClean="0">
                <a:latin typeface="Times New Roman" pitchFamily="18" charset="0"/>
                <a:cs typeface="Times New Roman" pitchFamily="18" charset="0"/>
              </a:rPr>
              <a:t> Islam. </a:t>
            </a:r>
            <a:r>
              <a:rPr lang="en-IN" sz="1800" dirty="0" err="1" smtClean="0">
                <a:latin typeface="Times New Roman" pitchFamily="18" charset="0"/>
                <a:cs typeface="Times New Roman" pitchFamily="18" charset="0"/>
              </a:rPr>
              <a:t>Botnets</a:t>
            </a:r>
            <a:r>
              <a:rPr lang="en-IN" sz="1800" dirty="0" smtClean="0">
                <a:latin typeface="Times New Roman" pitchFamily="18" charset="0"/>
                <a:cs typeface="Times New Roman" pitchFamily="18" charset="0"/>
              </a:rPr>
              <a:t> and internet of things security. Computer, (2):76–79,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Yasin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Yilmaz</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Suleyman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Uludag</a:t>
            </a:r>
            <a:r>
              <a:rPr lang="en-IN" sz="1800" dirty="0" smtClean="0">
                <a:latin typeface="Times New Roman" pitchFamily="18" charset="0"/>
                <a:cs typeface="Times New Roman" pitchFamily="18" charset="0"/>
              </a:rPr>
              <a:t>. Mitigating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-based </a:t>
            </a:r>
            <a:r>
              <a:rPr lang="en-IN" sz="1800" dirty="0" err="1" smtClean="0">
                <a:latin typeface="Times New Roman" pitchFamily="18" charset="0"/>
                <a:cs typeface="Times New Roman" pitchFamily="18" charset="0"/>
              </a:rPr>
              <a:t>cyberattacks</a:t>
            </a:r>
            <a:r>
              <a:rPr lang="en-IN" sz="1800" dirty="0" smtClean="0">
                <a:latin typeface="Times New Roman" pitchFamily="18" charset="0"/>
                <a:cs typeface="Times New Roman" pitchFamily="18" charset="0"/>
              </a:rPr>
              <a:t> on the smart grid. In Machine Learning and Applications (ICMLA), 2017 16th IEEE International Conference on, pages 517–522. IEEE, 2017.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Laurence </a:t>
            </a:r>
            <a:r>
              <a:rPr lang="en-IN" sz="1700" dirty="0" err="1" smtClean="0">
                <a:latin typeface="Times New Roman" pitchFamily="18" charset="0"/>
                <a:cs typeface="Times New Roman" pitchFamily="18" charset="0"/>
              </a:rPr>
              <a:t>Goasduff</a:t>
            </a:r>
            <a:r>
              <a:rPr lang="en-IN" sz="1700" dirty="0" smtClean="0">
                <a:latin typeface="Times New Roman" pitchFamily="18" charset="0"/>
                <a:cs typeface="Times New Roman" pitchFamily="18" charset="0"/>
              </a:rPr>
              <a:t>. Gartner says 5.8 billion enterprise and automotive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endpoints will be in use in 2020. https://www.gartner.com/en/newsroom/press-releases/ 2019-08-29-gartner-says-5-8-billion-enterprise-and-automotive-io,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Constantinos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Kolias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Georgios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Kambourakis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Angelos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Stavrou</a:t>
            </a:r>
            <a:r>
              <a:rPr lang="en-IN" sz="1700" dirty="0" smtClean="0">
                <a:latin typeface="Times New Roman" pitchFamily="18" charset="0"/>
                <a:cs typeface="Times New Roman" pitchFamily="18" charset="0"/>
              </a:rPr>
              <a:t>, and Jeffrey </a:t>
            </a:r>
            <a:r>
              <a:rPr lang="en-IN" sz="1700" dirty="0" err="1" smtClean="0">
                <a:latin typeface="Times New Roman" pitchFamily="18" charset="0"/>
                <a:cs typeface="Times New Roman" pitchFamily="18" charset="0"/>
              </a:rPr>
              <a:t>Voas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Ddos</a:t>
            </a:r>
            <a:r>
              <a:rPr lang="en-IN" sz="1700" dirty="0" smtClean="0">
                <a:latin typeface="Times New Roman" pitchFamily="18" charset="0"/>
                <a:cs typeface="Times New Roman" pitchFamily="18" charset="0"/>
              </a:rPr>
              <a:t> in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Mirai</a:t>
            </a:r>
            <a:r>
              <a:rPr lang="en-IN" sz="1700" dirty="0" smtClean="0">
                <a:latin typeface="Times New Roman" pitchFamily="18" charset="0"/>
                <a:cs typeface="Times New Roman" pitchFamily="18" charset="0"/>
              </a:rPr>
              <a:t> and other </a:t>
            </a:r>
            <a:r>
              <a:rPr lang="en-IN" sz="1700" dirty="0" err="1" smtClean="0">
                <a:latin typeface="Times New Roman" pitchFamily="18" charset="0"/>
                <a:cs typeface="Times New Roman" pitchFamily="18" charset="0"/>
              </a:rPr>
              <a:t>botnets</a:t>
            </a:r>
            <a:r>
              <a:rPr lang="en-IN" sz="1700" dirty="0" smtClean="0">
                <a:latin typeface="Times New Roman" pitchFamily="18" charset="0"/>
                <a:cs typeface="Times New Roman" pitchFamily="18" charset="0"/>
              </a:rPr>
              <a:t>. Computer, 50(7):80–84,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Manos </a:t>
            </a:r>
            <a:r>
              <a:rPr lang="en-IN" sz="1700" dirty="0" err="1" smtClean="0">
                <a:latin typeface="Times New Roman" pitchFamily="18" charset="0"/>
                <a:cs typeface="Times New Roman" pitchFamily="18" charset="0"/>
              </a:rPr>
              <a:t>Antonakakis</a:t>
            </a:r>
            <a:r>
              <a:rPr lang="en-IN" sz="1700" dirty="0" smtClean="0">
                <a:latin typeface="Times New Roman" pitchFamily="18" charset="0"/>
                <a:cs typeface="Times New Roman" pitchFamily="18" charset="0"/>
              </a:rPr>
              <a:t>, Tim April, Michael Bailey, Matt Bernhard, </a:t>
            </a:r>
            <a:r>
              <a:rPr lang="en-IN" sz="1700" dirty="0" err="1" smtClean="0">
                <a:latin typeface="Times New Roman" pitchFamily="18" charset="0"/>
                <a:cs typeface="Times New Roman" pitchFamily="18" charset="0"/>
              </a:rPr>
              <a:t>Elie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Bursztein</a:t>
            </a:r>
            <a:r>
              <a:rPr lang="en-IN" sz="1700" dirty="0" smtClean="0">
                <a:latin typeface="Times New Roman" pitchFamily="18" charset="0"/>
                <a:cs typeface="Times New Roman" pitchFamily="18" charset="0"/>
              </a:rPr>
              <a:t>, Jaime Cochran, </a:t>
            </a:r>
            <a:r>
              <a:rPr lang="en-IN" sz="1700" dirty="0" err="1" smtClean="0">
                <a:latin typeface="Times New Roman" pitchFamily="18" charset="0"/>
                <a:cs typeface="Times New Roman" pitchFamily="18" charset="0"/>
              </a:rPr>
              <a:t>Zakir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Durumeric</a:t>
            </a:r>
            <a:r>
              <a:rPr lang="en-IN" sz="1700" dirty="0" smtClean="0">
                <a:latin typeface="Times New Roman" pitchFamily="18" charset="0"/>
                <a:cs typeface="Times New Roman" pitchFamily="18" charset="0"/>
              </a:rPr>
              <a:t>, J Alex </a:t>
            </a:r>
            <a:r>
              <a:rPr lang="en-IN" sz="1700" dirty="0" err="1" smtClean="0">
                <a:latin typeface="Times New Roman" pitchFamily="18" charset="0"/>
                <a:cs typeface="Times New Roman" pitchFamily="18" charset="0"/>
              </a:rPr>
              <a:t>Halderman</a:t>
            </a:r>
            <a:r>
              <a:rPr lang="en-IN" sz="1700" dirty="0" smtClean="0">
                <a:latin typeface="Times New Roman" pitchFamily="18" charset="0"/>
                <a:cs typeface="Times New Roman" pitchFamily="18" charset="0"/>
              </a:rPr>
              <a:t>, Luca </a:t>
            </a:r>
            <a:r>
              <a:rPr lang="en-IN" sz="1700" dirty="0" err="1" smtClean="0">
                <a:latin typeface="Times New Roman" pitchFamily="18" charset="0"/>
                <a:cs typeface="Times New Roman" pitchFamily="18" charset="0"/>
              </a:rPr>
              <a:t>Invernizzi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Michalis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Kallitsis</a:t>
            </a:r>
            <a:r>
              <a:rPr lang="en-IN" sz="1700" dirty="0" smtClean="0">
                <a:latin typeface="Times New Roman" pitchFamily="18" charset="0"/>
                <a:cs typeface="Times New Roman" pitchFamily="18" charset="0"/>
              </a:rPr>
              <a:t>, et al. Understanding the </a:t>
            </a:r>
            <a:r>
              <a:rPr lang="en-IN" sz="1700" dirty="0" err="1" smtClean="0">
                <a:latin typeface="Times New Roman" pitchFamily="18" charset="0"/>
                <a:cs typeface="Times New Roman" pitchFamily="18" charset="0"/>
              </a:rPr>
              <a:t>mirai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botnet</a:t>
            </a:r>
            <a:r>
              <a:rPr lang="en-IN" sz="1700" dirty="0" smtClean="0">
                <a:latin typeface="Times New Roman" pitchFamily="18" charset="0"/>
                <a:cs typeface="Times New Roman" pitchFamily="18" charset="0"/>
              </a:rPr>
              <a:t>. In USENIX Security Symposium, pages 1092–1110,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t>
            </a:r>
            <a:r>
              <a:rPr lang="en-IN" sz="1700" dirty="0" err="1" smtClean="0">
                <a:latin typeface="Times New Roman" pitchFamily="18" charset="0"/>
                <a:cs typeface="Times New Roman" pitchFamily="18" charset="0"/>
              </a:rPr>
              <a:t>Mirai</a:t>
            </a:r>
            <a:r>
              <a:rPr lang="en-IN" sz="1700" dirty="0" smtClean="0">
                <a:latin typeface="Times New Roman" pitchFamily="18" charset="0"/>
                <a:cs typeface="Times New Roman" pitchFamily="18" charset="0"/>
              </a:rPr>
              <a:t> source code. https://github.com/jgamblin/Mirai-Source-Code.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Alma D Lopez, </a:t>
            </a:r>
            <a:r>
              <a:rPr lang="en-IN" sz="1700" dirty="0" err="1" smtClean="0">
                <a:latin typeface="Times New Roman" pitchFamily="18" charset="0"/>
                <a:cs typeface="Times New Roman" pitchFamily="18" charset="0"/>
              </a:rPr>
              <a:t>Asha</a:t>
            </a:r>
            <a:r>
              <a:rPr lang="en-IN" sz="1700" dirty="0" smtClean="0">
                <a:latin typeface="Times New Roman" pitchFamily="18" charset="0"/>
                <a:cs typeface="Times New Roman" pitchFamily="18" charset="0"/>
              </a:rPr>
              <a:t> P Mohan, and </a:t>
            </a:r>
            <a:r>
              <a:rPr lang="en-IN" sz="1700" dirty="0" err="1" smtClean="0">
                <a:latin typeface="Times New Roman" pitchFamily="18" charset="0"/>
                <a:cs typeface="Times New Roman" pitchFamily="18" charset="0"/>
              </a:rPr>
              <a:t>Sukumaran</a:t>
            </a:r>
            <a:r>
              <a:rPr lang="en-IN" sz="1700" dirty="0" smtClean="0">
                <a:latin typeface="Times New Roman" pitchFamily="18" charset="0"/>
                <a:cs typeface="Times New Roman" pitchFamily="18" charset="0"/>
              </a:rPr>
              <a:t> Nair. Network traffic </a:t>
            </a:r>
            <a:r>
              <a:rPr lang="en-IN" sz="1700" dirty="0" err="1" smtClean="0">
                <a:latin typeface="Times New Roman" pitchFamily="18" charset="0"/>
                <a:cs typeface="Times New Roman" pitchFamily="18" charset="0"/>
              </a:rPr>
              <a:t>behavioral</a:t>
            </a:r>
            <a:r>
              <a:rPr lang="en-IN" sz="1700" dirty="0" smtClean="0">
                <a:latin typeface="Times New Roman" pitchFamily="18" charset="0"/>
                <a:cs typeface="Times New Roman" pitchFamily="18" charset="0"/>
              </a:rPr>
              <a:t> analytics for detection of </a:t>
            </a:r>
            <a:r>
              <a:rPr lang="en-IN" sz="1700" dirty="0" err="1" smtClean="0">
                <a:latin typeface="Times New Roman" pitchFamily="18" charset="0"/>
                <a:cs typeface="Times New Roman" pitchFamily="18" charset="0"/>
              </a:rPr>
              <a:t>ddos</a:t>
            </a:r>
            <a:r>
              <a:rPr lang="en-IN" sz="1700" dirty="0" smtClean="0">
                <a:latin typeface="Times New Roman" pitchFamily="18" charset="0"/>
                <a:cs typeface="Times New Roman" pitchFamily="18" charset="0"/>
              </a:rPr>
              <a:t> attacks. SMU Data Science Review, 2(1):14, 2019.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1285</Words>
  <Application>Microsoft Office PowerPoint</Application>
  <PresentationFormat>On-screen Show (4:3)</PresentationFormat>
  <Paragraphs>71</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Timely Detection and Mitigation of Stealthy DDoS Attacks via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2021-07-03T07:14:48Z</dcterms:modified>
</cp:coreProperties>
</file>