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0" r:id="rId7"/>
    <p:sldId id="269" r:id="rId8"/>
    <p:sldId id="270" r:id="rId9"/>
    <p:sldId id="261" r:id="rId10"/>
    <p:sldId id="266" r:id="rId11"/>
    <p:sldId id="263" r:id="rId12"/>
    <p:sldId id="264" r:id="rId13"/>
    <p:sldId id="265" r:id="rId14"/>
    <p:sldId id="26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ciencedirect.com/topics/computer-science/information-and-communication-technologies" TargetMode="External"/><Relationship Id="rId2" Type="http://schemas.openxmlformats.org/officeDocument/2006/relationships/hyperlink" Target="https://www.sciencedirect.com/topics/computer-science/smart-gri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sciencedirect.com/topics/engineering/hydrokinetic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2895599"/>
          </a:xfrm>
        </p:spPr>
        <p:txBody>
          <a:bodyPr>
            <a:noAutofit/>
          </a:bodyPr>
          <a:lstStyle/>
          <a:p>
            <a:r>
              <a:rPr lang="en-US" b="1" dirty="0" smtClean="0">
                <a:latin typeface="Times New Roman" pitchFamily="18" charset="0"/>
                <a:cs typeface="Times New Roman" pitchFamily="18" charset="0"/>
              </a:rPr>
              <a:t>Economic performance of a grid-interactive system with storage under a dynamic electricity pricing</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latin typeface="Times New Roman" pitchFamily="18" charset="0"/>
                <a:cs typeface="Times New Roman" pitchFamily="18" charset="0"/>
              </a:rPr>
              <a:t>Abstract</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5029200"/>
          </a:xfrm>
        </p:spPr>
        <p:txBody>
          <a:bodyPr>
            <a:normAutofit fontScale="85000" lnSpcReduction="10000"/>
          </a:bodyPr>
          <a:lstStyle/>
          <a:p>
            <a:pPr>
              <a:lnSpc>
                <a:spcPct val="150000"/>
              </a:lnSpc>
            </a:pPr>
            <a:r>
              <a:rPr lang="en-US" sz="2600" dirty="0" smtClean="0">
                <a:latin typeface="Times New Roman" pitchFamily="18" charset="0"/>
                <a:cs typeface="Times New Roman" pitchFamily="18" charset="0"/>
              </a:rPr>
              <a:t>This paper aims to evaluate the economic performance of a grid-connected system with storage under a dynamic electricity pricing environment with time-of-use (TOU) and feed-in electricity tariffs. </a:t>
            </a:r>
          </a:p>
          <a:p>
            <a:pPr>
              <a:lnSpc>
                <a:spcPct val="150000"/>
              </a:lnSpc>
            </a:pPr>
            <a:endParaRPr lang="en-US" sz="2600" dirty="0" smtClean="0">
              <a:latin typeface="Times New Roman" pitchFamily="18" charset="0"/>
              <a:cs typeface="Times New Roman" pitchFamily="18" charset="0"/>
            </a:endParaRPr>
          </a:p>
          <a:p>
            <a:pPr>
              <a:lnSpc>
                <a:spcPct val="150000"/>
              </a:lnSpc>
            </a:pPr>
            <a:r>
              <a:rPr lang="en-US" sz="2600" dirty="0" smtClean="0">
                <a:latin typeface="Times New Roman" pitchFamily="18" charset="0"/>
                <a:cs typeface="Times New Roman" pitchFamily="18" charset="0"/>
              </a:rPr>
              <a:t>The storage can assist in the demand side management as well as to reduce the electricity bill of the consumers. In this case, consumers would purchase electricity during off-peak pricing periods to charge the batteries, and during peak pricing periods, the energy stored would be used to supply the demand or sold back to the grid</a:t>
            </a:r>
            <a:r>
              <a:rPr lang="en-US" dirty="0" smtClean="0"/>
              <a:t>.</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a:bodyPr>
          <a:lstStyle/>
          <a:p>
            <a:pPr>
              <a:lnSpc>
                <a:spcPct val="160000"/>
              </a:lnSpc>
            </a:pPr>
            <a:r>
              <a:rPr lang="en-US" sz="2000" dirty="0" smtClean="0">
                <a:latin typeface="Times New Roman" pitchFamily="18" charset="0"/>
                <a:cs typeface="Times New Roman" pitchFamily="18" charset="0"/>
              </a:rPr>
              <a:t>Therefore, the two objectives are to minimize the cost of energy drawn from the utility, while maximizing the energy injected under the Time-of-Use and Feed-in-Tariff schemes.</a:t>
            </a:r>
          </a:p>
          <a:p>
            <a:pPr>
              <a:lnSpc>
                <a:spcPct val="160000"/>
              </a:lnSpc>
            </a:pPr>
            <a:endParaRPr lang="en-US" sz="2000" dirty="0" smtClean="0">
              <a:latin typeface="Times New Roman" pitchFamily="18" charset="0"/>
              <a:cs typeface="Times New Roman" pitchFamily="18" charset="0"/>
            </a:endParaRPr>
          </a:p>
          <a:p>
            <a:pPr>
              <a:lnSpc>
                <a:spcPct val="160000"/>
              </a:lnSpc>
            </a:pPr>
            <a:r>
              <a:rPr lang="en-US" sz="2000" dirty="0" smtClean="0">
                <a:latin typeface="Times New Roman" pitchFamily="18" charset="0"/>
                <a:cs typeface="Times New Roman" pitchFamily="18" charset="0"/>
              </a:rPr>
              <a:t> Thereafter, the performance of the developed model to maximize the proposed grid-interactive system’s economic profitability is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through a case study which is simulated using </a:t>
            </a:r>
            <a:r>
              <a:rPr lang="en-US" sz="2000" dirty="0" err="1" smtClean="0">
                <a:latin typeface="Times New Roman" pitchFamily="18" charset="0"/>
                <a:cs typeface="Times New Roman" pitchFamily="18" charset="0"/>
              </a:rPr>
              <a:t>Matlab</a:t>
            </a:r>
            <a:r>
              <a:rPr lang="en-US" sz="2000" dirty="0" smtClean="0">
                <a:latin typeface="Times New Roman" pitchFamily="18" charset="0"/>
                <a:cs typeface="Times New Roman" pitchFamily="18" charset="0"/>
              </a:rPr>
              <a:t>.</a:t>
            </a:r>
          </a:p>
          <a:p>
            <a:pPr>
              <a:lnSpc>
                <a:spcPct val="160000"/>
              </a:lnSpc>
            </a:pPr>
            <a:endParaRPr lang="en-US" sz="2000" dirty="0" smtClean="0">
              <a:latin typeface="Times New Roman" pitchFamily="18" charset="0"/>
              <a:cs typeface="Times New Roman" pitchFamily="18" charset="0"/>
            </a:endParaRPr>
          </a:p>
          <a:p>
            <a:pPr>
              <a:lnSpc>
                <a:spcPct val="160000"/>
              </a:lnSpc>
            </a:pPr>
            <a:r>
              <a:rPr lang="en-US" sz="2000" dirty="0" smtClean="0">
                <a:latin typeface="Times New Roman" pitchFamily="18" charset="0"/>
                <a:cs typeface="Times New Roman" pitchFamily="18" charset="0"/>
              </a:rPr>
              <a:t>Simulation results show that a potential of 52% energy cost saving can be achieved using the proposed system rather than supplying the load demand by the grid exclusively</a:t>
            </a:r>
            <a:r>
              <a:rPr lang="en-US" sz="2000" b="1" dirty="0" smtClean="0"/>
              <a:t>.</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latin typeface="Times New Roman" pitchFamily="18" charset="0"/>
                <a:cs typeface="Times New Roman" pitchFamily="18" charset="0"/>
              </a:rPr>
              <a:t>Existing System</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normAutofit/>
          </a:bodyPr>
          <a:lstStyle/>
          <a:p>
            <a:pPr>
              <a:lnSpc>
                <a:spcPct val="150000"/>
              </a:lnSpc>
            </a:pPr>
            <a:r>
              <a:rPr lang="en-US" sz="2000" dirty="0" smtClean="0">
                <a:latin typeface="Times New Roman" pitchFamily="18" charset="0"/>
                <a:ea typeface="Tahoma" pitchFamily="34" charset="0"/>
                <a:cs typeface="Times New Roman" pitchFamily="18" charset="0"/>
              </a:rPr>
              <a:t>In most of the developed countries, the market-oriented electricity arbitrage process is used to promote the development of energy storage systems. From the grid point of view, the presence of arbitrage allows the grid to shift  peaking demand by regulating the electricity prices using different strategies such as the TOU . </a:t>
            </a:r>
          </a:p>
          <a:p>
            <a:pPr>
              <a:lnSpc>
                <a:spcPct val="150000"/>
              </a:lnSpc>
            </a:pPr>
            <a:r>
              <a:rPr lang="en-US" sz="2000" dirty="0" smtClean="0">
                <a:latin typeface="Times New Roman" pitchFamily="18" charset="0"/>
                <a:ea typeface="Tahoma" pitchFamily="34" charset="0"/>
                <a:cs typeface="Times New Roman" pitchFamily="18" charset="0"/>
              </a:rPr>
              <a:t>However, an optimal energy control system is required to achieve minimal electricity cost by responding at the same time to the design and operational constraints of the system</a:t>
            </a:r>
            <a:r>
              <a:rPr lang="en-US" sz="2400" dirty="0" smtClean="0">
                <a:latin typeface="Tahoma" pitchFamily="34" charset="0"/>
                <a:ea typeface="Tahoma" pitchFamily="34" charset="0"/>
                <a:cs typeface="Tahoma" pitchFamily="34" charset="0"/>
              </a:rPr>
              <a:t>.</a:t>
            </a:r>
            <a:endParaRPr lang="en-US" sz="2400" dirty="0">
              <a:latin typeface="Tahoma" pitchFamily="34" charset="0"/>
              <a:ea typeface="Tahoma" pitchFamily="34" charset="0"/>
              <a:cs typeface="Tahom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a:t>
            </a:r>
            <a:endParaRPr lang="en-US" dirty="0"/>
          </a:p>
        </p:txBody>
      </p:sp>
      <p:sp>
        <p:nvSpPr>
          <p:cNvPr id="3" name="Content Placeholder 2"/>
          <p:cNvSpPr>
            <a:spLocks noGrp="1"/>
          </p:cNvSpPr>
          <p:nvPr>
            <p:ph idx="1"/>
          </p:nvPr>
        </p:nvSpPr>
        <p:spPr/>
        <p:txBody>
          <a:bodyPr/>
          <a:lstStyle/>
          <a:p>
            <a:r>
              <a:rPr lang="en-US" dirty="0" smtClean="0"/>
              <a:t>Power shutdown problems</a:t>
            </a:r>
          </a:p>
          <a:p>
            <a:r>
              <a:rPr lang="en-US" dirty="0" smtClean="0"/>
              <a:t>Voltage </a:t>
            </a:r>
            <a:r>
              <a:rPr lang="en-US" dirty="0" err="1" smtClean="0"/>
              <a:t>Fluxvation</a:t>
            </a:r>
            <a:endParaRPr lang="en-US" dirty="0" smtClean="0"/>
          </a:p>
          <a:p>
            <a:r>
              <a:rPr lang="en-US" dirty="0" smtClean="0"/>
              <a:t>Increase electricity bill</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dirty="0" smtClean="0">
                <a:latin typeface="Times New Roman" pitchFamily="18" charset="0"/>
                <a:cs typeface="Times New Roman" pitchFamily="18" charset="0"/>
              </a:rPr>
              <a:t>Proposed System</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867400"/>
          </a:xfrm>
        </p:spPr>
        <p:txBody>
          <a:bodyPr>
            <a:normAutofit fontScale="25000" lnSpcReduction="20000"/>
          </a:bodyPr>
          <a:lstStyle/>
          <a:p>
            <a:pPr>
              <a:lnSpc>
                <a:spcPct val="170000"/>
              </a:lnSpc>
              <a:buNone/>
            </a:pPr>
            <a:r>
              <a:rPr lang="en-US" sz="3400" dirty="0" smtClean="0">
                <a:latin typeface="Times New Roman" pitchFamily="18" charset="0"/>
                <a:ea typeface="Tahoma" pitchFamily="34" charset="0"/>
                <a:cs typeface="Times New Roman" pitchFamily="18" charset="0"/>
              </a:rPr>
              <a:t>	</a:t>
            </a:r>
            <a:r>
              <a:rPr lang="en-US" sz="7200" dirty="0" smtClean="0">
                <a:latin typeface="Times New Roman" pitchFamily="18" charset="0"/>
                <a:ea typeface="Tahoma" pitchFamily="34" charset="0"/>
                <a:cs typeface="Times New Roman" pitchFamily="18" charset="0"/>
              </a:rPr>
              <a:t>To help reduce their peak power demands and save money, many utilities are introducing programs that encourage their customers to use electricity during off-peak hours. The programs pass on the savings to you, the customer, through rebates or reduced electricity rates.</a:t>
            </a:r>
          </a:p>
          <a:p>
            <a:pPr>
              <a:lnSpc>
                <a:spcPct val="170000"/>
              </a:lnSpc>
              <a:buNone/>
            </a:pPr>
            <a:r>
              <a:rPr lang="en-US" sz="7200" dirty="0" smtClean="0">
                <a:latin typeface="Times New Roman" pitchFamily="18" charset="0"/>
                <a:ea typeface="Tahoma" pitchFamily="34" charset="0"/>
                <a:cs typeface="Times New Roman" pitchFamily="18" charset="0"/>
              </a:rPr>
              <a:t>		</a:t>
            </a:r>
          </a:p>
          <a:p>
            <a:pPr>
              <a:lnSpc>
                <a:spcPct val="170000"/>
              </a:lnSpc>
              <a:buNone/>
            </a:pPr>
            <a:r>
              <a:rPr lang="en-US" sz="7200" dirty="0" smtClean="0">
                <a:latin typeface="Times New Roman" pitchFamily="18" charset="0"/>
                <a:ea typeface="Tahoma" pitchFamily="34" charset="0"/>
                <a:cs typeface="Times New Roman" pitchFamily="18" charset="0"/>
              </a:rPr>
              <a:t>		Smart meters and home energy management systems allow customers to program how and when their home uses energy. Such programs might charge you the actual cost of power at any one time, ranging from high prices during times of peak demand to low prices during off-peak hours. If you are able to shift your power use to off-peak times -- such as running your dishwasher late in the evening -- these programs can save you money while helping your utility.</a:t>
            </a:r>
          </a:p>
          <a:p>
            <a:pPr>
              <a:lnSpc>
                <a:spcPct val="170000"/>
              </a:lnSpc>
              <a:buNone/>
            </a:pPr>
            <a:r>
              <a:rPr lang="en-US" sz="7200" dirty="0" smtClean="0">
                <a:latin typeface="Times New Roman" pitchFamily="18" charset="0"/>
                <a:ea typeface="Tahoma" pitchFamily="34" charset="0"/>
                <a:cs typeface="Times New Roman" pitchFamily="18" charset="0"/>
              </a:rPr>
              <a:t>			</a:t>
            </a:r>
          </a:p>
          <a:p>
            <a:pPr>
              <a:lnSpc>
                <a:spcPct val="170000"/>
              </a:lnSpc>
            </a:pPr>
            <a:endParaRPr lang="en-US" sz="7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lstStyle/>
          <a:p>
            <a:r>
              <a:rPr lang="en-US" dirty="0" smtClean="0"/>
              <a:t>No power Shutdown problem</a:t>
            </a:r>
          </a:p>
          <a:p>
            <a:r>
              <a:rPr lang="en-US" dirty="0" smtClean="0"/>
              <a:t>Decrease Electricity Bill</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219199" y="1600200"/>
            <a:ext cx="6491199" cy="4876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dirty="0" smtClean="0">
                <a:latin typeface="Times New Roman" pitchFamily="18" charset="0"/>
                <a:cs typeface="Times New Roman" pitchFamily="18" charset="0"/>
              </a:rPr>
              <a:t>Literature Survey</a:t>
            </a:r>
            <a:endParaRPr lang="en-US"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457200" y="1066800"/>
          <a:ext cx="8229600" cy="7406640"/>
        </p:xfrm>
        <a:graphic>
          <a:graphicData uri="http://schemas.openxmlformats.org/drawingml/2006/table">
            <a:tbl>
              <a:tblPr firstRow="1" bandRow="1">
                <a:tableStyleId>{5C22544A-7EE6-4342-B048-85BDC9FD1C3A}</a:tableStyleId>
              </a:tblPr>
              <a:tblGrid>
                <a:gridCol w="2518757"/>
                <a:gridCol w="2434243"/>
                <a:gridCol w="3276600"/>
              </a:tblGrid>
              <a:tr h="316089">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449689">
                <a:tc>
                  <a:txBody>
                    <a:bodyPr/>
                    <a:lstStyle/>
                    <a:p>
                      <a:r>
                        <a:rPr lang="en-US" sz="1800" kern="1200" baseline="0" dirty="0" smtClean="0">
                          <a:solidFill>
                            <a:schemeClr val="dk1"/>
                          </a:solidFill>
                          <a:latin typeface="+mn-lt"/>
                          <a:ea typeface="+mn-ea"/>
                          <a:cs typeface="+mn-cs"/>
                        </a:rPr>
                        <a:t>A multi-objective market-driven framework for power matching in the smart grid."</a:t>
                      </a: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a:p>
                  </a:txBody>
                  <a:tcPr/>
                </a:tc>
                <a:tc>
                  <a:txBody>
                    <a:bodyPr/>
                    <a:lstStyle/>
                    <a:p>
                      <a:r>
                        <a:rPr lang="en-US" sz="1800" kern="1200" baseline="0" dirty="0" err="1" smtClean="0">
                          <a:solidFill>
                            <a:schemeClr val="dk1"/>
                          </a:solidFill>
                          <a:latin typeface="+mn-lt"/>
                          <a:ea typeface="+mn-ea"/>
                          <a:cs typeface="+mn-cs"/>
                        </a:rPr>
                        <a:t>Azar</a:t>
                      </a:r>
                      <a:r>
                        <a:rPr lang="en-US" sz="1800" kern="1200" baseline="0" dirty="0" smtClean="0">
                          <a:solidFill>
                            <a:schemeClr val="dk1"/>
                          </a:solidFill>
                          <a:latin typeface="+mn-lt"/>
                          <a:ea typeface="+mn-ea"/>
                          <a:cs typeface="+mn-cs"/>
                        </a:rPr>
                        <a:t>,  Armin </a:t>
                      </a:r>
                      <a:r>
                        <a:rPr lang="en-US" sz="1800" kern="1200" baseline="0" dirty="0" err="1" smtClean="0">
                          <a:solidFill>
                            <a:schemeClr val="dk1"/>
                          </a:solidFill>
                          <a:latin typeface="+mn-lt"/>
                          <a:ea typeface="+mn-ea"/>
                          <a:cs typeface="+mn-cs"/>
                        </a:rPr>
                        <a:t>Ghasem</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Mohsen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Afsharchi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Mansoor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Davoodi</a:t>
                      </a:r>
                      <a:r>
                        <a:rPr lang="en-US" sz="1800" kern="1200" baseline="0" dirty="0" smtClean="0">
                          <a:solidFill>
                            <a:schemeClr val="dk1"/>
                          </a:solidFill>
                          <a:latin typeface="+mn-lt"/>
                          <a:ea typeface="+mn-ea"/>
                          <a:cs typeface="+mn-cs"/>
                        </a:rPr>
                        <a:t>, and</a:t>
                      </a:r>
                    </a:p>
                    <a:p>
                      <a:r>
                        <a:rPr lang="en-US" sz="1800" kern="1200" baseline="0" dirty="0" err="1" smtClean="0">
                          <a:solidFill>
                            <a:schemeClr val="dk1"/>
                          </a:solidFill>
                          <a:latin typeface="+mn-lt"/>
                          <a:ea typeface="+mn-ea"/>
                          <a:cs typeface="+mn-cs"/>
                        </a:rPr>
                        <a:t>Bahram</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Sadeghi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Bigham</a:t>
                      </a:r>
                      <a:r>
                        <a:rPr lang="en-US" sz="1800" kern="1200" baseline="0" dirty="0" smtClean="0">
                          <a:solidFill>
                            <a:schemeClr val="dk1"/>
                          </a:solidFill>
                          <a:latin typeface="+mn-lt"/>
                          <a:ea typeface="+mn-ea"/>
                          <a:cs typeface="+mn-cs"/>
                        </a:rPr>
                        <a:t>.</a:t>
                      </a:r>
                      <a:endParaRPr lang="en-US" dirty="0"/>
                    </a:p>
                  </a:txBody>
                  <a:tcPr/>
                </a:tc>
                <a:tc>
                  <a:txBody>
                    <a:bodyPr/>
                    <a:lstStyle/>
                    <a:p>
                      <a:pPr algn="l"/>
                      <a:r>
                        <a:rPr lang="en-US" sz="1800" b="0" i="0" u="none" strike="noStrike" kern="1200" dirty="0" smtClean="0">
                          <a:solidFill>
                            <a:schemeClr val="dk1"/>
                          </a:solidFill>
                          <a:latin typeface="+mn-lt"/>
                          <a:ea typeface="+mn-ea"/>
                          <a:cs typeface="+mn-cs"/>
                          <a:hlinkClick r:id="rId2" tooltip="Learn more about Smart Grid from ScienceDirect's AI-generated Topic Pages"/>
                        </a:rPr>
                        <a:t>Smart grids</a:t>
                      </a:r>
                      <a:r>
                        <a:rPr lang="en-US" sz="1800" b="0" i="0" kern="1200" dirty="0" smtClean="0">
                          <a:solidFill>
                            <a:schemeClr val="dk1"/>
                          </a:solidFill>
                          <a:latin typeface="+mn-lt"/>
                          <a:ea typeface="+mn-ea"/>
                          <a:cs typeface="+mn-cs"/>
                        </a:rPr>
                        <a:t>, to facilitate the electricity production, distribution and</a:t>
                      </a:r>
                      <a:r>
                        <a:rPr lang="en-US" sz="1800" b="0" i="0" kern="1200" baseline="0" dirty="0" smtClean="0">
                          <a:solidFill>
                            <a:schemeClr val="dk1"/>
                          </a:solidFill>
                          <a:latin typeface="+mn-lt"/>
                          <a:ea typeface="+mn-ea"/>
                          <a:cs typeface="+mn-cs"/>
                        </a:rPr>
                        <a:t> </a:t>
                      </a:r>
                      <a:r>
                        <a:rPr lang="en-US" sz="1800" b="0" i="0" kern="1200" dirty="0" smtClean="0">
                          <a:solidFill>
                            <a:schemeClr val="dk1"/>
                          </a:solidFill>
                          <a:latin typeface="+mn-lt"/>
                          <a:ea typeface="+mn-ea"/>
                          <a:cs typeface="+mn-cs"/>
                        </a:rPr>
                        <a:t>consumption, employ </a:t>
                      </a:r>
                      <a:r>
                        <a:rPr lang="en-US" sz="1800" b="0" i="0" u="none" strike="noStrike" kern="1200" dirty="0" smtClean="0">
                          <a:solidFill>
                            <a:schemeClr val="dk1"/>
                          </a:solidFill>
                          <a:latin typeface="+mn-lt"/>
                          <a:ea typeface="+mn-ea"/>
                          <a:cs typeface="+mn-cs"/>
                          <a:hlinkClick r:id="rId3" tooltip="Learn more about Information and Communication Technologies from ScienceDirect's AI-generated Topic Pages"/>
                        </a:rPr>
                        <a:t>information and</a:t>
                      </a:r>
                      <a:r>
                        <a:rPr lang="en-US" sz="1800" b="0" i="0" u="none" strike="noStrike" kern="1200" baseline="0" dirty="0" smtClean="0">
                          <a:solidFill>
                            <a:schemeClr val="dk1"/>
                          </a:solidFill>
                          <a:latin typeface="+mn-lt"/>
                          <a:ea typeface="+mn-ea"/>
                          <a:cs typeface="+mn-cs"/>
                          <a:hlinkClick r:id="rId3" tooltip="Learn more about Information and Communication Technologies from ScienceDirect's AI-generated Topic Pages"/>
                        </a:rPr>
                        <a:t> </a:t>
                      </a:r>
                      <a:r>
                        <a:rPr lang="en-US" sz="1800" b="0" i="0" u="none" strike="noStrike" kern="1200" dirty="0" smtClean="0">
                          <a:solidFill>
                            <a:schemeClr val="dk1"/>
                          </a:solidFill>
                          <a:latin typeface="+mn-lt"/>
                          <a:ea typeface="+mn-ea"/>
                          <a:cs typeface="+mn-cs"/>
                          <a:hlinkClick r:id="rId3" tooltip="Learn more about Information and Communication Technologies from ScienceDirect's AI-generated Topic Pages"/>
                        </a:rPr>
                        <a:t>communication</a:t>
                      </a:r>
                      <a:r>
                        <a:rPr lang="en-US" sz="1800" b="0" i="0" u="none" strike="noStrike" kern="1200" baseline="0" dirty="0" smtClean="0">
                          <a:solidFill>
                            <a:schemeClr val="dk1"/>
                          </a:solidFill>
                          <a:latin typeface="+mn-lt"/>
                          <a:ea typeface="+mn-ea"/>
                          <a:cs typeface="+mn-cs"/>
                          <a:hlinkClick r:id="rId3" tooltip="Learn more about Information and Communication Technologies from ScienceDirect's AI-generated Topic Pages"/>
                        </a:rPr>
                        <a:t> </a:t>
                      </a:r>
                      <a:r>
                        <a:rPr lang="en-US" sz="1800" b="0" i="0" u="none" strike="noStrike" kern="1200" dirty="0" smtClean="0">
                          <a:solidFill>
                            <a:schemeClr val="dk1"/>
                          </a:solidFill>
                          <a:latin typeface="+mn-lt"/>
                          <a:ea typeface="+mn-ea"/>
                          <a:cs typeface="+mn-cs"/>
                          <a:hlinkClick r:id="rId3" tooltip="Learn more about Information and Communication Technologies from ScienceDirect's AI-generated Topic Pages"/>
                        </a:rPr>
                        <a:t>technologies</a:t>
                      </a:r>
                      <a:r>
                        <a:rPr lang="en-US" sz="1800" b="0" i="0" kern="1200" dirty="0" smtClean="0">
                          <a:solidFill>
                            <a:schemeClr val="dk1"/>
                          </a:solidFill>
                          <a:latin typeface="+mn-lt"/>
                          <a:ea typeface="+mn-ea"/>
                          <a:cs typeface="+mn-cs"/>
                        </a:rPr>
                        <a:t> simultaneously.</a:t>
                      </a:r>
                      <a:endParaRPr lang="en-US" dirty="0"/>
                    </a:p>
                  </a:txBody>
                  <a:tcPr/>
                </a:tc>
              </a:tr>
              <a:tr h="3635022">
                <a:tc>
                  <a:txBody>
                    <a:bodyPr/>
                    <a:lstStyle/>
                    <a:p>
                      <a:r>
                        <a:rPr lang="en-US" sz="1800" kern="1200" baseline="0" dirty="0" smtClean="0">
                          <a:solidFill>
                            <a:schemeClr val="dk1"/>
                          </a:solidFill>
                          <a:latin typeface="+mn-lt"/>
                          <a:ea typeface="+mn-ea"/>
                          <a:cs typeface="+mn-cs"/>
                        </a:rPr>
                        <a:t>"Low complexity energy</a:t>
                      </a:r>
                    </a:p>
                    <a:p>
                      <a:r>
                        <a:rPr lang="en-US" sz="1800" kern="1200" baseline="0" dirty="0" smtClean="0">
                          <a:solidFill>
                            <a:schemeClr val="dk1"/>
                          </a:solidFill>
                          <a:latin typeface="+mn-lt"/>
                          <a:ea typeface="+mn-ea"/>
                          <a:cs typeface="+mn-cs"/>
                        </a:rPr>
                        <a:t>management strategy for grid profile smoothing of a residential </a:t>
                      </a:r>
                      <a:r>
                        <a:rPr lang="en-US" sz="1800" kern="1200" baseline="0" dirty="0" err="1" smtClean="0">
                          <a:solidFill>
                            <a:schemeClr val="dk1"/>
                          </a:solidFill>
                          <a:latin typeface="+mn-lt"/>
                          <a:ea typeface="+mn-ea"/>
                          <a:cs typeface="+mn-cs"/>
                        </a:rPr>
                        <a:t>gridconnected</a:t>
                      </a:r>
                      <a:endParaRPr lang="en-US" sz="1800" kern="1200" baseline="0" dirty="0" smtClean="0">
                        <a:solidFill>
                          <a:schemeClr val="dk1"/>
                        </a:solidFill>
                        <a:latin typeface="+mn-lt"/>
                        <a:ea typeface="+mn-ea"/>
                        <a:cs typeface="+mn-cs"/>
                      </a:endParaRPr>
                    </a:p>
                    <a:p>
                      <a:r>
                        <a:rPr lang="en-US" sz="1800" kern="1200" baseline="0" dirty="0" err="1" smtClean="0">
                          <a:solidFill>
                            <a:schemeClr val="dk1"/>
                          </a:solidFill>
                          <a:latin typeface="+mn-lt"/>
                          <a:ea typeface="+mn-ea"/>
                          <a:cs typeface="+mn-cs"/>
                        </a:rPr>
                        <a:t>microgrid</a:t>
                      </a:r>
                      <a:r>
                        <a:rPr lang="en-US" sz="1800" kern="1200" baseline="0" dirty="0" smtClean="0">
                          <a:solidFill>
                            <a:schemeClr val="dk1"/>
                          </a:solidFill>
                          <a:latin typeface="+mn-lt"/>
                          <a:ea typeface="+mn-ea"/>
                          <a:cs typeface="+mn-cs"/>
                        </a:rPr>
                        <a:t> using generation and demand forecasting</a:t>
                      </a: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a:p>
                  </a:txBody>
                  <a:tcPr/>
                </a:tc>
                <a:tc>
                  <a:txBody>
                    <a:bodyPr/>
                    <a:lstStyle/>
                    <a:p>
                      <a:r>
                        <a:rPr lang="en-US" sz="1800" kern="1200" baseline="0" dirty="0" smtClean="0">
                          <a:solidFill>
                            <a:schemeClr val="dk1"/>
                          </a:solidFill>
                          <a:latin typeface="+mn-lt"/>
                          <a:ea typeface="+mn-ea"/>
                          <a:cs typeface="+mn-cs"/>
                        </a:rPr>
                        <a:t>Arcos-Aviles, Diego,</a:t>
                      </a:r>
                    </a:p>
                    <a:p>
                      <a:r>
                        <a:rPr lang="en-US" sz="1800" kern="1200" baseline="0" dirty="0" smtClean="0">
                          <a:solidFill>
                            <a:schemeClr val="dk1"/>
                          </a:solidFill>
                          <a:latin typeface="+mn-lt"/>
                          <a:ea typeface="+mn-ea"/>
                          <a:cs typeface="+mn-cs"/>
                        </a:rPr>
                        <a:t> Julio </a:t>
                      </a:r>
                      <a:r>
                        <a:rPr lang="en-US" sz="1800" kern="1200" baseline="0" dirty="0" err="1" smtClean="0">
                          <a:solidFill>
                            <a:schemeClr val="dk1"/>
                          </a:solidFill>
                          <a:latin typeface="+mn-lt"/>
                          <a:ea typeface="+mn-ea"/>
                          <a:cs typeface="+mn-cs"/>
                        </a:rPr>
                        <a:t>Pascual</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Francesc</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Guinjoan</a:t>
                      </a:r>
                      <a:r>
                        <a:rPr lang="en-US" sz="1800" kern="1200" baseline="0" dirty="0" smtClean="0">
                          <a:solidFill>
                            <a:schemeClr val="dk1"/>
                          </a:solidFill>
                          <a:latin typeface="+mn-lt"/>
                          <a:ea typeface="+mn-ea"/>
                          <a:cs typeface="+mn-cs"/>
                        </a:rPr>
                        <a:t>, Luis </a:t>
                      </a:r>
                      <a:r>
                        <a:rPr lang="en-US" sz="1800" kern="1200" baseline="0" dirty="0" err="1" smtClean="0">
                          <a:solidFill>
                            <a:schemeClr val="dk1"/>
                          </a:solidFill>
                          <a:latin typeface="+mn-lt"/>
                          <a:ea typeface="+mn-ea"/>
                          <a:cs typeface="+mn-cs"/>
                        </a:rPr>
                        <a:t>Marroyo</a:t>
                      </a:r>
                      <a:r>
                        <a:rPr lang="en-US" sz="1800" kern="1200" baseline="0" dirty="0" smtClean="0">
                          <a:solidFill>
                            <a:schemeClr val="dk1"/>
                          </a:solidFill>
                          <a:latin typeface="+mn-lt"/>
                          <a:ea typeface="+mn-ea"/>
                          <a:cs typeface="+mn-cs"/>
                        </a:rPr>
                        <a:t>,</a:t>
                      </a:r>
                    </a:p>
                    <a:p>
                      <a:r>
                        <a:rPr lang="en-US" sz="1800" kern="1200" baseline="0" dirty="0" smtClean="0">
                          <a:solidFill>
                            <a:schemeClr val="dk1"/>
                          </a:solidFill>
                          <a:latin typeface="+mn-lt"/>
                          <a:ea typeface="+mn-ea"/>
                          <a:cs typeface="+mn-cs"/>
                        </a:rPr>
                        <a:t>Pablo </a:t>
                      </a:r>
                      <a:r>
                        <a:rPr lang="en-US" sz="1800" kern="1200" baseline="0" dirty="0" err="1" smtClean="0">
                          <a:solidFill>
                            <a:schemeClr val="dk1"/>
                          </a:solidFill>
                          <a:latin typeface="+mn-lt"/>
                          <a:ea typeface="+mn-ea"/>
                          <a:cs typeface="+mn-cs"/>
                        </a:rPr>
                        <a:t>Sanchis</a:t>
                      </a:r>
                      <a:r>
                        <a:rPr lang="en-US" sz="1800" kern="1200" baseline="0" dirty="0" smtClean="0">
                          <a:solidFill>
                            <a:schemeClr val="dk1"/>
                          </a:solidFill>
                          <a:latin typeface="+mn-lt"/>
                          <a:ea typeface="+mn-ea"/>
                          <a:cs typeface="+mn-cs"/>
                        </a:rPr>
                        <a:t>, and Martin P. Marietta.</a:t>
                      </a:r>
                      <a:endParaRPr lang="en-US" dirty="0"/>
                    </a:p>
                  </a:txBody>
                  <a:tcPr/>
                </a:tc>
                <a:tc>
                  <a:txBody>
                    <a:bodyPr/>
                    <a:lstStyle/>
                    <a:p>
                      <a:pPr algn="l"/>
                      <a:r>
                        <a:rPr lang="en-US" sz="1800" b="0" i="0" kern="1200" dirty="0" smtClean="0">
                          <a:solidFill>
                            <a:schemeClr val="dk1"/>
                          </a:solidFill>
                          <a:latin typeface="+mn-lt"/>
                          <a:ea typeface="+mn-ea"/>
                          <a:cs typeface="+mn-cs"/>
                        </a:rPr>
                        <a:t>This paper presents the design of an energy management strategy based on a low complexity Fuzzy Logic Control (FLC) for grid power profile smoothing of a residential grid-connected </a:t>
                      </a:r>
                      <a:r>
                        <a:rPr lang="en-US" sz="1800" b="0" i="0" kern="1200" dirty="0" err="1" smtClean="0">
                          <a:solidFill>
                            <a:schemeClr val="dk1"/>
                          </a:solidFill>
                          <a:latin typeface="+mn-lt"/>
                          <a:ea typeface="+mn-ea"/>
                          <a:cs typeface="+mn-cs"/>
                        </a:rPr>
                        <a:t>microgrid</a:t>
                      </a:r>
                      <a:r>
                        <a:rPr lang="en-US" sz="1800" b="0" i="0" kern="1200" dirty="0" smtClean="0">
                          <a:solidFill>
                            <a:schemeClr val="dk1"/>
                          </a:solidFill>
                          <a:latin typeface="+mn-lt"/>
                          <a:ea typeface="+mn-ea"/>
                          <a:cs typeface="+mn-cs"/>
                        </a:rPr>
                        <a:t> including Renewable Energy Sources (RES) and battery Energy Storage System (</a:t>
                      </a:r>
                      <a:r>
                        <a:rPr lang="en-US" sz="1800" b="0" i="0" kern="1200" dirty="0" smtClean="0">
                          <a:solidFill>
                            <a:schemeClr val="dk1"/>
                          </a:solidFill>
                          <a:latin typeface="+mn-lt"/>
                          <a:ea typeface="+mn-ea"/>
                          <a:cs typeface="+mn-cs"/>
                        </a:rPr>
                        <a:t>ESS</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381000" y="-609600"/>
          <a:ext cx="8382000" cy="7863840"/>
        </p:xfrm>
        <a:graphic>
          <a:graphicData uri="http://schemas.openxmlformats.org/drawingml/2006/table">
            <a:tbl>
              <a:tblPr firstRow="1" bandRow="1">
                <a:tableStyleId>{5C22544A-7EE6-4342-B048-85BDC9FD1C3A}</a:tableStyleId>
              </a:tblPr>
              <a:tblGrid>
                <a:gridCol w="2794000"/>
                <a:gridCol w="2794000"/>
                <a:gridCol w="2794000"/>
              </a:tblGrid>
              <a:tr h="3520440">
                <a:tc>
                  <a:txBody>
                    <a:bodyPr/>
                    <a:lstStyle/>
                    <a:p>
                      <a:r>
                        <a:rPr lang="en-US" sz="1800" b="1" kern="1200" baseline="0" dirty="0" smtClean="0">
                          <a:solidFill>
                            <a:schemeClr val="lt1"/>
                          </a:solidFill>
                          <a:latin typeface="Times New Roman" pitchFamily="18" charset="0"/>
                          <a:ea typeface="+mn-ea"/>
                          <a:cs typeface="Times New Roman" pitchFamily="18" charset="0"/>
                        </a:rPr>
                        <a:t>Demand Side Management of a grid</a:t>
                      </a:r>
                    </a:p>
                    <a:p>
                      <a:r>
                        <a:rPr lang="en-US" sz="1800" b="1" kern="1200" baseline="0" dirty="0" smtClean="0">
                          <a:solidFill>
                            <a:schemeClr val="lt1"/>
                          </a:solidFill>
                          <a:latin typeface="Times New Roman" pitchFamily="18" charset="0"/>
                          <a:ea typeface="+mn-ea"/>
                          <a:cs typeface="Times New Roman" pitchFamily="18" charset="0"/>
                        </a:rPr>
                        <a:t>connected PV-WT-Battery hybrid system.</a:t>
                      </a:r>
                      <a:endParaRPr lang="en-US" dirty="0">
                        <a:latin typeface="Times New Roman" pitchFamily="18" charset="0"/>
                        <a:cs typeface="Times New Roman" pitchFamily="18" charset="0"/>
                      </a:endParaRPr>
                    </a:p>
                  </a:txBody>
                  <a:tcPr/>
                </a:tc>
                <a:tc>
                  <a:txBody>
                    <a:bodyPr/>
                    <a:lstStyle/>
                    <a:p>
                      <a:r>
                        <a:rPr lang="fi-FI" sz="1800" b="1" kern="1200" baseline="0" dirty="0" smtClean="0">
                          <a:solidFill>
                            <a:schemeClr val="lt1"/>
                          </a:solidFill>
                          <a:latin typeface="Times New Roman" pitchFamily="18" charset="0"/>
                          <a:ea typeface="+mn-ea"/>
                          <a:cs typeface="Times New Roman" pitchFamily="18" charset="0"/>
                        </a:rPr>
                        <a:t>Phiri, S. F., and</a:t>
                      </a:r>
                    </a:p>
                    <a:p>
                      <a:r>
                        <a:rPr lang="fi-FI" sz="1800" b="1" kern="1200" baseline="0" dirty="0" smtClean="0">
                          <a:solidFill>
                            <a:schemeClr val="lt1"/>
                          </a:solidFill>
                          <a:latin typeface="Times New Roman" pitchFamily="18" charset="0"/>
                          <a:ea typeface="+mn-ea"/>
                          <a:cs typeface="Times New Roman" pitchFamily="18" charset="0"/>
                        </a:rPr>
                        <a:t> K. Kusakana</a:t>
                      </a:r>
                      <a:r>
                        <a:rPr lang="fi-FI" sz="1800" b="1" kern="1200" baseline="0" dirty="0" smtClean="0">
                          <a:solidFill>
                            <a:schemeClr val="lt1"/>
                          </a:solidFill>
                          <a:latin typeface="+mn-lt"/>
                          <a:ea typeface="+mn-ea"/>
                          <a:cs typeface="+mn-cs"/>
                        </a:rPr>
                        <a:t>.</a:t>
                      </a:r>
                      <a:endParaRPr lang="en-US" dirty="0"/>
                    </a:p>
                  </a:txBody>
                  <a:tcPr/>
                </a:tc>
                <a:tc>
                  <a:txBody>
                    <a:bodyPr/>
                    <a:lstStyle/>
                    <a:p>
                      <a:r>
                        <a:rPr lang="en-US" sz="1800" b="0" i="0" kern="1200" dirty="0" smtClean="0">
                          <a:solidFill>
                            <a:schemeClr val="lt1"/>
                          </a:solidFill>
                          <a:latin typeface="Times New Roman" pitchFamily="18" charset="0"/>
                          <a:ea typeface="+mn-ea"/>
                          <a:cs typeface="Times New Roman" pitchFamily="18" charset="0"/>
                        </a:rPr>
                        <a:t>Due to technological developments, some isolated areas, where consumers were supplied with electricity using standalone hybrid systems, are currently being connected to the grid</a:t>
                      </a:r>
                      <a:endParaRPr lang="en-US" dirty="0" smtClean="0">
                        <a:latin typeface="Times New Roman" pitchFamily="18" charset="0"/>
                        <a:cs typeface="Times New Roman" pitchFamily="18" charset="0"/>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txBody>
                  <a:tcPr/>
                </a:tc>
              </a:tr>
              <a:tr h="2270760">
                <a:tc>
                  <a:txBody>
                    <a:bodyPr/>
                    <a:lstStyle/>
                    <a:p>
                      <a:r>
                        <a:rPr lang="en-US" sz="1800" kern="1200" baseline="0" dirty="0" smtClean="0">
                          <a:solidFill>
                            <a:schemeClr val="dk1"/>
                          </a:solidFill>
                          <a:latin typeface="Times New Roman" pitchFamily="18" charset="0"/>
                          <a:ea typeface="+mn-ea"/>
                          <a:cs typeface="Times New Roman" pitchFamily="18" charset="0"/>
                        </a:rPr>
                        <a:t>Energy management of a grid-connected hydrokinetic system under Time of Use tariff.</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txBody>
                  <a:tcPr/>
                </a:tc>
                <a:tc>
                  <a:txBody>
                    <a:bodyPr/>
                    <a:lstStyle/>
                    <a:p>
                      <a:r>
                        <a:rPr lang="en-US" sz="1800" kern="1200" baseline="0" dirty="0" smtClean="0">
                          <a:solidFill>
                            <a:schemeClr val="dk1"/>
                          </a:solidFill>
                          <a:latin typeface="Times New Roman" pitchFamily="18" charset="0"/>
                          <a:ea typeface="+mn-ea"/>
                          <a:cs typeface="Times New Roman" pitchFamily="18" charset="0"/>
                        </a:rPr>
                        <a:t>Katakana, </a:t>
                      </a:r>
                      <a:r>
                        <a:rPr lang="en-US" sz="1800" kern="1200" baseline="0" dirty="0" err="1" smtClean="0">
                          <a:solidFill>
                            <a:schemeClr val="dk1"/>
                          </a:solidFill>
                          <a:latin typeface="Times New Roman" pitchFamily="18" charset="0"/>
                          <a:ea typeface="+mn-ea"/>
                          <a:cs typeface="Times New Roman" pitchFamily="18" charset="0"/>
                        </a:rPr>
                        <a:t>Kanzumba</a:t>
                      </a:r>
                      <a:r>
                        <a:rPr lang="en-US" sz="1800" kern="1200" baseline="0" dirty="0" smtClean="0">
                          <a:solidFill>
                            <a:schemeClr val="dk1"/>
                          </a:solidFill>
                          <a:latin typeface="Times New Roman" pitchFamily="18" charset="0"/>
                          <a:ea typeface="+mn-ea"/>
                          <a:cs typeface="Times New Roman" pitchFamily="18" charset="0"/>
                        </a:rPr>
                        <a:t>.</a:t>
                      </a:r>
                      <a:endParaRPr lang="en-US" dirty="0">
                        <a:latin typeface="Times New Roman" pitchFamily="18" charset="0"/>
                        <a:cs typeface="Times New Roman" pitchFamily="18" charset="0"/>
                      </a:endParaRPr>
                    </a:p>
                  </a:txBody>
                  <a:tcPr/>
                </a:tc>
                <a:tc>
                  <a:txBody>
                    <a:bodyPr/>
                    <a:lstStyle/>
                    <a:p>
                      <a:r>
                        <a:rPr lang="en-US" sz="1800" b="0" i="0" kern="1200" dirty="0" smtClean="0">
                          <a:solidFill>
                            <a:schemeClr val="dk1"/>
                          </a:solidFill>
                          <a:latin typeface="Times New Roman" pitchFamily="18" charset="0"/>
                          <a:ea typeface="+mn-ea"/>
                          <a:cs typeface="Times New Roman" pitchFamily="18" charset="0"/>
                        </a:rPr>
                        <a:t>In this work, the optimal power scheduling for a grid-connected hydrokinetic-battery hybrid system is proposed to sufficiently explore </a:t>
                      </a:r>
                      <a:r>
                        <a:rPr lang="en-US" sz="1800" b="0" i="0" u="none" strike="noStrike" kern="1200" dirty="0" smtClean="0">
                          <a:solidFill>
                            <a:schemeClr val="dk1"/>
                          </a:solidFill>
                          <a:latin typeface="Times New Roman" pitchFamily="18" charset="0"/>
                          <a:ea typeface="+mn-ea"/>
                          <a:cs typeface="Times New Roman" pitchFamily="18" charset="0"/>
                          <a:hlinkClick r:id="rId2" tooltip="Learn more about Hydrokinetics from ScienceDirect's AI-generated Topic Pages"/>
                        </a:rPr>
                        <a:t>hydrokinetic</a:t>
                      </a:r>
                      <a:r>
                        <a:rPr lang="en-US" sz="1800" b="0" i="0" kern="1200" dirty="0" smtClean="0">
                          <a:solidFill>
                            <a:schemeClr val="dk1"/>
                          </a:solidFill>
                          <a:latin typeface="Times New Roman" pitchFamily="18" charset="0"/>
                          <a:ea typeface="+mn-ea"/>
                          <a:cs typeface="Times New Roman" pitchFamily="18" charset="0"/>
                        </a:rPr>
                        <a:t> energy and to benefit customers at demand side. </a:t>
                      </a:r>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Software Requirements</a:t>
            </a:r>
            <a:endParaRPr lang="en-US" dirty="0"/>
          </a:p>
        </p:txBody>
      </p:sp>
      <p:sp>
        <p:nvSpPr>
          <p:cNvPr id="3" name="Content Placeholder 2"/>
          <p:cNvSpPr>
            <a:spLocks noGrp="1"/>
          </p:cNvSpPr>
          <p:nvPr>
            <p:ph idx="1"/>
          </p:nvPr>
        </p:nvSpPr>
        <p:spPr/>
        <p:txBody>
          <a:bodyPr/>
          <a:lstStyle/>
          <a:p>
            <a:r>
              <a:rPr lang="en-US" dirty="0" smtClean="0">
                <a:latin typeface="Times New Roman" pitchFamily="18" charset="0"/>
                <a:cs typeface="Times New Roman" pitchFamily="18" charset="0"/>
              </a:rPr>
              <a:t>Windows 7</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PLC Ladder diagram or Ladder Login</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Hardware Requirements</a:t>
            </a:r>
            <a:endParaRPr lang="en-US" dirty="0"/>
          </a:p>
        </p:txBody>
      </p:sp>
      <p:sp>
        <p:nvSpPr>
          <p:cNvPr id="3" name="Content Placeholder 2"/>
          <p:cNvSpPr>
            <a:spLocks noGrp="1"/>
          </p:cNvSpPr>
          <p:nvPr>
            <p:ph idx="1"/>
          </p:nvPr>
        </p:nvSpPr>
        <p:spPr/>
        <p:txBody>
          <a:bodyPr/>
          <a:lstStyle/>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Transformer (230v to 12 v)</a:t>
            </a:r>
          </a:p>
          <a:p>
            <a:r>
              <a:rPr lang="en-US" dirty="0" smtClean="0">
                <a:latin typeface="Times New Roman" pitchFamily="18" charset="0"/>
                <a:cs typeface="Times New Roman" pitchFamily="18" charset="0"/>
              </a:rPr>
              <a:t>Power Supply Board</a:t>
            </a:r>
          </a:p>
          <a:p>
            <a:r>
              <a:rPr lang="en-US" dirty="0" smtClean="0">
                <a:latin typeface="Times New Roman" pitchFamily="18" charset="0"/>
                <a:cs typeface="Times New Roman" pitchFamily="18" charset="0"/>
              </a:rPr>
              <a:t>PLC Board</a:t>
            </a:r>
          </a:p>
          <a:p>
            <a:r>
              <a:rPr lang="en-US" dirty="0" smtClean="0">
                <a:latin typeface="Times New Roman" pitchFamily="18" charset="0"/>
                <a:cs typeface="Times New Roman" pitchFamily="18" charset="0"/>
              </a:rPr>
              <a:t>Grid</a:t>
            </a:r>
          </a:p>
          <a:p>
            <a:r>
              <a:rPr lang="en-US" dirty="0" smtClean="0">
                <a:latin typeface="Times New Roman" pitchFamily="18" charset="0"/>
                <a:cs typeface="Times New Roman" pitchFamily="18" charset="0"/>
              </a:rPr>
              <a:t>LCD Display</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lstStyle/>
          <a:p>
            <a:r>
              <a:rPr lang="en-US" dirty="0" smtClean="0">
                <a:latin typeface="Times New Roman" pitchFamily="18" charset="0"/>
                <a:cs typeface="Times New Roman" pitchFamily="18" charset="0"/>
              </a:rPr>
              <a:t>Reference</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562600"/>
          </a:xfrm>
        </p:spPr>
        <p:txBody>
          <a:bodyPr>
            <a:noAutofit/>
          </a:bodyPr>
          <a:lstStyle/>
          <a:p>
            <a:pPr>
              <a:lnSpc>
                <a:spcPct val="170000"/>
              </a:lnSpc>
              <a:buNone/>
            </a:pPr>
            <a:r>
              <a:rPr lang="en-US" sz="2000" dirty="0" smtClean="0"/>
              <a:t>[</a:t>
            </a:r>
            <a:r>
              <a:rPr lang="en-US" sz="2000" dirty="0" smtClean="0">
                <a:latin typeface="Times New Roman" pitchFamily="18" charset="0"/>
                <a:cs typeface="Times New Roman" pitchFamily="18" charset="0"/>
              </a:rPr>
              <a:t>1 ] </a:t>
            </a:r>
            <a:r>
              <a:rPr lang="en-US" sz="2000" dirty="0" err="1" smtClean="0">
                <a:latin typeface="Times New Roman" pitchFamily="18" charset="0"/>
                <a:cs typeface="Times New Roman" pitchFamily="18" charset="0"/>
              </a:rPr>
              <a:t>Azar</a:t>
            </a:r>
            <a:r>
              <a:rPr lang="en-US" sz="2000" dirty="0" smtClean="0">
                <a:latin typeface="Times New Roman" pitchFamily="18" charset="0"/>
                <a:cs typeface="Times New Roman" pitchFamily="18" charset="0"/>
              </a:rPr>
              <a:t>, Armin </a:t>
            </a:r>
            <a:r>
              <a:rPr lang="en-US" sz="2000" dirty="0" err="1" smtClean="0">
                <a:latin typeface="Times New Roman" pitchFamily="18" charset="0"/>
                <a:cs typeface="Times New Roman" pitchFamily="18" charset="0"/>
              </a:rPr>
              <a:t>Ghasem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Mohsen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Afsharchi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Mansoor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Davoodi</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Bahram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Sadeghi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Bigham</a:t>
            </a:r>
            <a:r>
              <a:rPr lang="en-US" sz="2000" dirty="0" smtClean="0">
                <a:latin typeface="Times New Roman" pitchFamily="18" charset="0"/>
                <a:cs typeface="Times New Roman" pitchFamily="18" charset="0"/>
              </a:rPr>
              <a:t>. "A multi-objective market-driven framework for power matching in the smart grid.</a:t>
            </a:r>
          </a:p>
          <a:p>
            <a:pPr>
              <a:lnSpc>
                <a:spcPct val="170000"/>
              </a:lnSpc>
              <a:buNone/>
            </a:pPr>
            <a:r>
              <a:rPr lang="en-US" sz="2000" dirty="0" smtClean="0">
                <a:latin typeface="Times New Roman" pitchFamily="18" charset="0"/>
                <a:cs typeface="Times New Roman" pitchFamily="18" charset="0"/>
              </a:rPr>
              <a:t>[2]  Arcos-Aviles, Diego, Julio </a:t>
            </a:r>
            <a:r>
              <a:rPr lang="en-US" sz="2000" dirty="0" err="1" smtClean="0">
                <a:latin typeface="Times New Roman" pitchFamily="18" charset="0"/>
                <a:cs typeface="Times New Roman" pitchFamily="18" charset="0"/>
              </a:rPr>
              <a:t>Pascual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Francesc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Guinjoan</a:t>
            </a:r>
            <a:r>
              <a:rPr lang="en-US" sz="2000" dirty="0" smtClean="0">
                <a:latin typeface="Times New Roman" pitchFamily="18" charset="0"/>
                <a:cs typeface="Times New Roman" pitchFamily="18" charset="0"/>
              </a:rPr>
              <a:t>, Luis </a:t>
            </a:r>
            <a:r>
              <a:rPr lang="en-US" sz="2000" dirty="0" err="1" smtClean="0">
                <a:latin typeface="Times New Roman" pitchFamily="18" charset="0"/>
                <a:cs typeface="Times New Roman" pitchFamily="18" charset="0"/>
              </a:rPr>
              <a:t>Marroyo,Pablo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Sanchis</a:t>
            </a:r>
            <a:r>
              <a:rPr lang="en-US" sz="2000" dirty="0" smtClean="0">
                <a:latin typeface="Times New Roman" pitchFamily="18" charset="0"/>
                <a:cs typeface="Times New Roman" pitchFamily="18" charset="0"/>
              </a:rPr>
              <a:t>, and Martin  P. Marietta. "Low complexity energy management strategy for grid profile smoothing of a residential grid connected  micro grid using generation and demand forecasting."</a:t>
            </a:r>
          </a:p>
          <a:p>
            <a:pPr>
              <a:lnSpc>
                <a:spcPct val="170000"/>
              </a:lnSpc>
              <a:buNone/>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Phiri</a:t>
            </a:r>
            <a:r>
              <a:rPr lang="en-US" sz="2000" dirty="0" smtClean="0">
                <a:latin typeface="Times New Roman" pitchFamily="18" charset="0"/>
                <a:cs typeface="Times New Roman" pitchFamily="18" charset="0"/>
              </a:rPr>
              <a:t>, S. F., and K. </a:t>
            </a:r>
            <a:r>
              <a:rPr lang="en-US" sz="2000" dirty="0" err="1" smtClean="0">
                <a:latin typeface="Times New Roman" pitchFamily="18" charset="0"/>
                <a:cs typeface="Times New Roman" pitchFamily="18" charset="0"/>
              </a:rPr>
              <a:t>Kusakana</a:t>
            </a:r>
            <a:r>
              <a:rPr lang="en-US" sz="2000" dirty="0" smtClean="0">
                <a:latin typeface="Times New Roman" pitchFamily="18" charset="0"/>
                <a:cs typeface="Times New Roman" pitchFamily="18" charset="0"/>
              </a:rPr>
              <a:t>. "Demand Side Management of a grid connected PV-WT-Battery hybrid system.</a:t>
            </a:r>
          </a:p>
          <a:p>
            <a:pPr>
              <a:lnSpc>
                <a:spcPct val="17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72200"/>
          </a:xfrm>
        </p:spPr>
        <p:txBody>
          <a:bodyPr>
            <a:normAutofit fontScale="85000" lnSpcReduction="20000"/>
          </a:bodyPr>
          <a:lstStyle/>
          <a:p>
            <a:pPr>
              <a:lnSpc>
                <a:spcPct val="170000"/>
              </a:lnSpc>
              <a:buNone/>
            </a:pPr>
            <a:r>
              <a:rPr lang="en-US" sz="2200" dirty="0" smtClean="0">
                <a:latin typeface="Times New Roman" pitchFamily="18" charset="0"/>
                <a:cs typeface="Times New Roman" pitchFamily="18" charset="0"/>
              </a:rPr>
              <a:t>[4]  </a:t>
            </a:r>
            <a:r>
              <a:rPr lang="en-US" sz="2200" dirty="0" err="1" smtClean="0">
                <a:latin typeface="Times New Roman" pitchFamily="18" charset="0"/>
                <a:cs typeface="Times New Roman" pitchFamily="18" charset="0"/>
              </a:rPr>
              <a:t>Kusakana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Kanzumba</a:t>
            </a:r>
            <a:r>
              <a:rPr lang="en-US" sz="2200" dirty="0" smtClean="0">
                <a:latin typeface="Times New Roman" pitchFamily="18" charset="0"/>
                <a:cs typeface="Times New Roman" pitchFamily="18" charset="0"/>
              </a:rPr>
              <a:t>. "Energy management of a grid-connected hydrokinetic system under Time of Use tariff.</a:t>
            </a:r>
          </a:p>
          <a:p>
            <a:pPr>
              <a:lnSpc>
                <a:spcPct val="170000"/>
              </a:lnSpc>
              <a:buNone/>
            </a:pPr>
            <a:r>
              <a:rPr lang="en-US" sz="2200" dirty="0" smtClean="0">
                <a:latin typeface="Times New Roman" pitchFamily="18" charset="0"/>
                <a:cs typeface="Times New Roman" pitchFamily="18" charset="0"/>
              </a:rPr>
              <a:t>[5 ] </a:t>
            </a:r>
            <a:r>
              <a:rPr lang="en-US" sz="2200" dirty="0" err="1" smtClean="0">
                <a:latin typeface="Times New Roman" pitchFamily="18" charset="0"/>
                <a:cs typeface="Times New Roman" pitchFamily="18" charset="0"/>
              </a:rPr>
              <a:t>Kusakana</a:t>
            </a:r>
            <a:r>
              <a:rPr lang="en-US" sz="2200" dirty="0" smtClean="0">
                <a:latin typeface="Times New Roman" pitchFamily="18" charset="0"/>
                <a:cs typeface="Times New Roman" pitchFamily="18" charset="0"/>
              </a:rPr>
              <a:t>, K. "Minimum cost solution of isolated battery-integrated diesel generator hybrid systems.</a:t>
            </a:r>
          </a:p>
          <a:p>
            <a:pPr>
              <a:lnSpc>
                <a:spcPct val="170000"/>
              </a:lnSpc>
              <a:buNone/>
            </a:pPr>
            <a:r>
              <a:rPr lang="en-US" sz="2200" dirty="0" smtClean="0">
                <a:latin typeface="Times New Roman" pitchFamily="18" charset="0"/>
                <a:cs typeface="Times New Roman" pitchFamily="18" charset="0"/>
              </a:rPr>
              <a:t>6]  </a:t>
            </a:r>
            <a:r>
              <a:rPr lang="en-US" sz="2200" dirty="0" err="1" smtClean="0">
                <a:latin typeface="Times New Roman" pitchFamily="18" charset="0"/>
                <a:cs typeface="Times New Roman" pitchFamily="18" charset="0"/>
              </a:rPr>
              <a:t>Kusakana</a:t>
            </a:r>
            <a:r>
              <a:rPr lang="en-US" sz="2200" dirty="0" smtClean="0">
                <a:latin typeface="Times New Roman" pitchFamily="18" charset="0"/>
                <a:cs typeface="Times New Roman" pitchFamily="18" charset="0"/>
              </a:rPr>
              <a:t>, K., and H. J. </a:t>
            </a:r>
            <a:r>
              <a:rPr lang="en-US" sz="2200" dirty="0" err="1" smtClean="0">
                <a:latin typeface="Times New Roman" pitchFamily="18" charset="0"/>
                <a:cs typeface="Times New Roman" pitchFamily="18" charset="0"/>
              </a:rPr>
              <a:t>Vermaak</a:t>
            </a:r>
            <a:r>
              <a:rPr lang="en-US" sz="2200" dirty="0" smtClean="0">
                <a:latin typeface="Times New Roman" pitchFamily="18" charset="0"/>
                <a:cs typeface="Times New Roman" pitchFamily="18" charset="0"/>
              </a:rPr>
              <a:t>. "Hybrid Photovoltaic-Wind system as power solution for network operators in the DR Congo." </a:t>
            </a:r>
          </a:p>
          <a:p>
            <a:pPr>
              <a:lnSpc>
                <a:spcPct val="170000"/>
              </a:lnSpc>
              <a:buNone/>
            </a:pPr>
            <a:endParaRPr lang="en-US" sz="2200" dirty="0" smtClean="0">
              <a:latin typeface="Times New Roman" pitchFamily="18" charset="0"/>
              <a:cs typeface="Times New Roman" pitchFamily="18" charset="0"/>
            </a:endParaRPr>
          </a:p>
          <a:p>
            <a:pPr>
              <a:lnSpc>
                <a:spcPct val="170000"/>
              </a:lnSpc>
              <a:buNone/>
            </a:pPr>
            <a:r>
              <a:rPr lang="en-US" sz="2200" dirty="0" smtClean="0">
                <a:latin typeface="Times New Roman" pitchFamily="18" charset="0"/>
                <a:cs typeface="Times New Roman" pitchFamily="18" charset="0"/>
              </a:rPr>
              <a:t>[7]  Lin, </a:t>
            </a:r>
            <a:r>
              <a:rPr lang="en-US" sz="2200" dirty="0" err="1" smtClean="0">
                <a:latin typeface="Times New Roman" pitchFamily="18" charset="0"/>
                <a:cs typeface="Times New Roman" pitchFamily="18" charset="0"/>
              </a:rPr>
              <a:t>Boqiang</a:t>
            </a:r>
            <a:r>
              <a:rPr lang="en-US" sz="2200" dirty="0" smtClean="0">
                <a:latin typeface="Times New Roman" pitchFamily="18" charset="0"/>
                <a:cs typeface="Times New Roman" pitchFamily="18" charset="0"/>
              </a:rPr>
              <a:t>, and Wei Wu. "Economic viability of battery energy storage and grid strategy: A special case of China electricity market."</a:t>
            </a:r>
          </a:p>
          <a:p>
            <a:pPr>
              <a:lnSpc>
                <a:spcPct val="170000"/>
              </a:lnSpc>
              <a:buNone/>
            </a:pPr>
            <a:endParaRPr lang="en-US" sz="2200" dirty="0" smtClean="0">
              <a:latin typeface="Times New Roman" pitchFamily="18" charset="0"/>
              <a:cs typeface="Times New Roman" pitchFamily="18" charset="0"/>
            </a:endParaRPr>
          </a:p>
          <a:p>
            <a:pPr>
              <a:lnSpc>
                <a:spcPct val="170000"/>
              </a:lnSpc>
              <a:buNone/>
            </a:pPr>
            <a:r>
              <a:rPr lang="en-US" sz="2200" dirty="0" smtClean="0">
                <a:latin typeface="Times New Roman" pitchFamily="18" charset="0"/>
                <a:cs typeface="Times New Roman" pitchFamily="18" charset="0"/>
              </a:rPr>
              <a:t>[8]  </a:t>
            </a:r>
            <a:r>
              <a:rPr lang="en-US" sz="2200" dirty="0" err="1" smtClean="0">
                <a:latin typeface="Times New Roman" pitchFamily="18" charset="0"/>
                <a:cs typeface="Times New Roman" pitchFamily="18" charset="0"/>
              </a:rPr>
              <a:t>Numbi</a:t>
            </a:r>
            <a:r>
              <a:rPr lang="en-US" sz="2200" dirty="0" smtClean="0">
                <a:latin typeface="Times New Roman" pitchFamily="18" charset="0"/>
                <a:cs typeface="Times New Roman" pitchFamily="18" charset="0"/>
              </a:rPr>
              <a:t>, B. P., and S. J. </a:t>
            </a:r>
            <a:r>
              <a:rPr lang="en-US" sz="2200" dirty="0" err="1" smtClean="0">
                <a:latin typeface="Times New Roman" pitchFamily="18" charset="0"/>
                <a:cs typeface="Times New Roman" pitchFamily="18" charset="0"/>
              </a:rPr>
              <a:t>Malinga</a:t>
            </a:r>
            <a:r>
              <a:rPr lang="en-US" sz="2200" dirty="0" smtClean="0">
                <a:latin typeface="Times New Roman" pitchFamily="18" charset="0"/>
                <a:cs typeface="Times New Roman" pitchFamily="18" charset="0"/>
              </a:rPr>
              <a:t>. "Optimal energy cost and economic analysis of a residential grid-interactive solar PV system-case of eThekwini municipality in South Africa." </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TotalTime>
  <Words>788</Words>
  <Application>Microsoft Office PowerPoint</Application>
  <PresentationFormat>On-screen Show (4:3)</PresentationFormat>
  <Paragraphs>90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Economic performance of a grid-interactive system with storage under a dynamic electricity pricing environment</vt:lpstr>
      <vt:lpstr>Abstract</vt:lpstr>
      <vt:lpstr>Slide 3</vt:lpstr>
      <vt:lpstr>Existing System</vt:lpstr>
      <vt:lpstr>Disadvantages</vt:lpstr>
      <vt:lpstr>Proposed System</vt:lpstr>
      <vt:lpstr>Advantages</vt:lpstr>
      <vt:lpstr>Block Diagram</vt:lpstr>
      <vt:lpstr>Literature Survey</vt:lpstr>
      <vt:lpstr>Slide 10</vt:lpstr>
      <vt:lpstr>Software Requirements</vt:lpstr>
      <vt:lpstr>Hardware Requirements</vt:lpstr>
      <vt:lpstr>Reference</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performance of a grid-interactive system with storage under a dynamic electricity pricing environment</dc:title>
  <dc:creator>TRIBLETECHSOFT</dc:creator>
  <cp:lastModifiedBy>TTS</cp:lastModifiedBy>
  <cp:revision>46</cp:revision>
  <dcterms:created xsi:type="dcterms:W3CDTF">2006-08-16T00:00:00Z</dcterms:created>
  <dcterms:modified xsi:type="dcterms:W3CDTF">2020-02-04T12:24:49Z</dcterms:modified>
</cp:coreProperties>
</file>