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The Use of </a:t>
            </a:r>
            <a:r>
              <a:rPr lang="en-IN" b="1" dirty="0" err="1" smtClean="0">
                <a:latin typeface="Times New Roman" pitchFamily="18" charset="0"/>
                <a:cs typeface="Times New Roman" pitchFamily="18" charset="0"/>
              </a:rPr>
              <a:t>Blockchain</a:t>
            </a:r>
            <a:r>
              <a:rPr lang="en-IN" b="1" dirty="0" smtClean="0">
                <a:latin typeface="Times New Roman" pitchFamily="18" charset="0"/>
                <a:cs typeface="Times New Roman" pitchFamily="18" charset="0"/>
              </a:rPr>
              <a:t> to Support Distributed AI Implementation in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Systems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presents a distributed and decentralized architecture for the implementation of Distributed Artificial Intelligence (DAI) using hardware platforms provided by the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 trained DAI system has been implemented over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where each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 acts as one or more of the neurons within the DAI layers. This is accomplished through the utilization of decentralized, self-managed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technologies that allow trusted interactions and information to be exchanged between distributed neurons. The platform was built and customized to be used within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system, and it is capable of handling DAI-related tasks.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A </a:t>
            </a:r>
            <a:r>
              <a:rPr lang="en-IN" sz="2000" dirty="0" smtClean="0">
                <a:latin typeface="Times New Roman" pitchFamily="18" charset="0"/>
                <a:cs typeface="Times New Roman" pitchFamily="18" charset="0"/>
              </a:rPr>
              <a:t>new consensus mechanism based on Proof of Authority (</a:t>
            </a:r>
            <a:r>
              <a:rPr lang="en-IN" sz="2000" dirty="0" err="1" smtClean="0">
                <a:latin typeface="Times New Roman" pitchFamily="18" charset="0"/>
                <a:cs typeface="Times New Roman" pitchFamily="18" charset="0"/>
              </a:rPr>
              <a:t>PoA</a:t>
            </a:r>
            <a:r>
              <a:rPr lang="en-IN" sz="2000" dirty="0" smtClean="0">
                <a:latin typeface="Times New Roman" pitchFamily="18" charset="0"/>
                <a:cs typeface="Times New Roman" pitchFamily="18" charset="0"/>
              </a:rPr>
              <a:t>) and Proof of Work (</a:t>
            </a:r>
            <a:r>
              <a:rPr lang="en-IN" sz="2000" dirty="0" err="1" smtClean="0">
                <a:latin typeface="Times New Roman" pitchFamily="18" charset="0"/>
                <a:cs typeface="Times New Roman" pitchFamily="18" charset="0"/>
              </a:rPr>
              <a:t>PoW</a:t>
            </a:r>
            <a:r>
              <a:rPr lang="en-IN" sz="2000" dirty="0" smtClean="0">
                <a:latin typeface="Times New Roman" pitchFamily="18" charset="0"/>
                <a:cs typeface="Times New Roman" pitchFamily="18" charset="0"/>
              </a:rPr>
              <a:t>) has been designed and implemented, along with bespoke block and transaction formats. The proposed architecture was analyzed, implemented, and tested using a dedicated </a:t>
            </a:r>
            <a:r>
              <a:rPr lang="en-IN" sz="2000" dirty="0" err="1" smtClean="0">
                <a:latin typeface="Times New Roman" pitchFamily="18" charset="0"/>
                <a:cs typeface="Times New Roman" pitchFamily="18" charset="0"/>
              </a:rPr>
              <a:t>testbed</a:t>
            </a:r>
            <a:r>
              <a:rPr lang="en-IN" sz="2000" dirty="0" smtClean="0">
                <a:latin typeface="Times New Roman" pitchFamily="18" charset="0"/>
                <a:cs typeface="Times New Roman" pitchFamily="18" charset="0"/>
              </a:rPr>
              <a:t> with low-cost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A quantitative measurement and performance evaluation of the system based on a real-world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 was conducted. The implemented DAI is found to have an accuracy of 92%-98%, with an energy cost of 0.12 joules (J) when utilizing a Raspberry Pi to run one neuron. The measured hash per joule (h/J) when using a Raspberry Pi for mining is 13.8Kh/J compared to 54Kh/J using an ESP32. The results showed that it is feasible to implement a DAI system utilizing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hardware platform while maintaining the system’s accuracy. The integration of 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has added an element of security and trust to the data and the interaction between system components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provides an opportunity to extract new data and improve existing business processes, bring innovative products and services to market fast, and gather new information on consumer trends and preferences.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Although </a:t>
            </a:r>
            <a:r>
              <a:rPr lang="en-IN" sz="2000" dirty="0" smtClean="0">
                <a:latin typeface="Times New Roman" pitchFamily="18" charset="0"/>
                <a:cs typeface="Times New Roman" pitchFamily="18" charset="0"/>
              </a:rPr>
              <a:t>the commitment of stakeholders to invest in a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platform is key, it takes further effort to integrate the functionalities into existing operations.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But the challenge for the enterprise is to build on existing technology, infrastructure, and capabilities to accelerate time to value, and minimize the cost and complexity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implementation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Apply it to existing infrastructure and capabilities, instead of starting from </a:t>
            </a:r>
            <a:r>
              <a:rPr lang="en-IN" sz="2000" dirty="0" smtClean="0">
                <a:latin typeface="Times New Roman" pitchFamily="18" charset="0"/>
                <a:cs typeface="Times New Roman" pitchFamily="18" charset="0"/>
              </a:rPr>
              <a:t>scratch.</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762000"/>
            <a:ext cx="7498080" cy="5715000"/>
          </a:xfrm>
        </p:spPr>
        <p:txBody>
          <a:bodyPr>
            <a:noAutofit/>
          </a:bodyPr>
          <a:lstStyle/>
          <a:p>
            <a:pPr algn="just">
              <a:lnSpc>
                <a:spcPct val="150000"/>
              </a:lnSpc>
            </a:pP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are mainly utilized to tackle our everyday problems and to facilitate our life by sensing and collecting various kinds of information about our surrounding physical environment that are utilized to create novel digitized services.</a:t>
            </a:r>
          </a:p>
          <a:p>
            <a:pPr algn="just">
              <a:lnSpc>
                <a:spcPct val="150000"/>
              </a:lnSpc>
            </a:pPr>
            <a:r>
              <a:rPr lang="en-IN" sz="2000" dirty="0" smtClean="0">
                <a:latin typeface="Times New Roman" pitchFamily="18" charset="0"/>
                <a:cs typeface="Times New Roman" pitchFamily="18" charset="0"/>
              </a:rPr>
              <a:t>Besides, the scalability of the centralized architecture is another problem, which may not be a practical solution for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system that increases in billions every year.</a:t>
            </a:r>
          </a:p>
          <a:p>
            <a:pPr algn="just">
              <a:lnSpc>
                <a:spcPct val="150000"/>
              </a:lnSpc>
            </a:pPr>
            <a:r>
              <a:rPr lang="en-IN" sz="2000" dirty="0" smtClean="0">
                <a:latin typeface="Times New Roman" pitchFamily="18" charset="0"/>
                <a:cs typeface="Times New Roman" pitchFamily="18" charset="0"/>
              </a:rPr>
              <a:t>Basically, the hash function is a mathematical problem that the minors need to crack to find a block.</a:t>
            </a:r>
          </a:p>
          <a:p>
            <a:pPr algn="just">
              <a:lnSpc>
                <a:spcPct val="150000"/>
              </a:lnSpc>
            </a:pPr>
            <a:r>
              <a:rPr lang="en-IN" sz="2000" dirty="0" smtClean="0">
                <a:latin typeface="Times New Roman" pitchFamily="18" charset="0"/>
                <a:cs typeface="Times New Roman" pitchFamily="18" charset="0"/>
              </a:rPr>
              <a:t>Minors are computers/agents that attempt to solve a complex mathematical problem (typically, a form of hash functions) to explore a new block.</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To secure the proposed architecture a new concept for consensus mechanism based on Honesty-Based Distributed Proof of Work (DPOW) were devised and tested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Another work </a:t>
            </a:r>
            <a:r>
              <a:rPr lang="en-IN" sz="2000" dirty="0" smtClean="0">
                <a:latin typeface="Times New Roman" pitchFamily="18" charset="0"/>
                <a:cs typeface="Times New Roman" pitchFamily="18" charset="0"/>
              </a:rPr>
              <a:t>by proposed </a:t>
            </a:r>
            <a:r>
              <a:rPr lang="en-IN" sz="2000" dirty="0" smtClean="0">
                <a:latin typeface="Times New Roman" pitchFamily="18" charset="0"/>
                <a:cs typeface="Times New Roman" pitchFamily="18" charset="0"/>
              </a:rPr>
              <a:t>an </a:t>
            </a:r>
            <a:r>
              <a:rPr lang="en-IN" sz="2000" dirty="0" err="1" smtClean="0">
                <a:latin typeface="Times New Roman" pitchFamily="18" charset="0"/>
                <a:cs typeface="Times New Roman" pitchFamily="18" charset="0"/>
              </a:rPr>
              <a:t>EdgeChain</a:t>
            </a:r>
            <a:r>
              <a:rPr lang="en-IN" sz="2000" dirty="0" smtClean="0">
                <a:latin typeface="Times New Roman" pitchFamily="18" charset="0"/>
                <a:cs typeface="Times New Roman" pitchFamily="18" charset="0"/>
              </a:rPr>
              <a:t> framework based on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and smart contract that allows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to access resources provided by the edge servers</a:t>
            </a:r>
            <a:r>
              <a:rPr lang="en-IN" sz="2000" dirty="0" smtClean="0">
                <a:latin typeface="Times New Roman" pitchFamily="18" charset="0"/>
                <a:cs typeface="Times New Roman" pitchFamily="18" charset="0"/>
              </a:rPr>
              <a:t>.</a:t>
            </a:r>
          </a:p>
          <a:p>
            <a:pPr algn="just">
              <a:lnSpc>
                <a:spcPct val="150000"/>
              </a:lnSpc>
            </a:pPr>
            <a:r>
              <a:rPr lang="en-IN" sz="2000" dirty="0" err="1" smtClean="0">
                <a:latin typeface="Times New Roman" pitchFamily="18" charset="0"/>
                <a:cs typeface="Times New Roman" pitchFamily="18" charset="0"/>
              </a:rPr>
              <a:t>ModelChain</a:t>
            </a:r>
            <a:r>
              <a:rPr lang="en-IN" sz="2000" dirty="0" smtClean="0">
                <a:latin typeface="Times New Roman" pitchFamily="18" charset="0"/>
                <a:cs typeface="Times New Roman" pitchFamily="18" charset="0"/>
              </a:rPr>
              <a:t> proposed </a:t>
            </a:r>
            <a:r>
              <a:rPr lang="en-IN" sz="2000" dirty="0" smtClean="0">
                <a:latin typeface="Times New Roman" pitchFamily="18" charset="0"/>
                <a:cs typeface="Times New Roman" pitchFamily="18" charset="0"/>
              </a:rPr>
              <a:t>by, </a:t>
            </a:r>
            <a:r>
              <a:rPr lang="en-IN" sz="2000" dirty="0" smtClean="0">
                <a:latin typeface="Times New Roman" pitchFamily="18" charset="0"/>
                <a:cs typeface="Times New Roman" pitchFamily="18" charset="0"/>
              </a:rPr>
              <a:t>which aims at allowing multiple institutions to train the medical health prediction framework using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and machine learning.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work </a:t>
            </a:r>
            <a:r>
              <a:rPr lang="en-IN" sz="2000" dirty="0" smtClean="0">
                <a:latin typeface="Times New Roman" pitchFamily="18" charset="0"/>
                <a:cs typeface="Times New Roman" pitchFamily="18" charset="0"/>
              </a:rPr>
              <a:t>by </a:t>
            </a:r>
            <a:r>
              <a:rPr lang="en-IN" sz="2000" dirty="0" smtClean="0">
                <a:latin typeface="Times New Roman" pitchFamily="18" charset="0"/>
                <a:cs typeface="Times New Roman" pitchFamily="18" charset="0"/>
              </a:rPr>
              <a:t>proposed the </a:t>
            </a:r>
            <a:r>
              <a:rPr lang="en-IN" sz="2000" dirty="0" err="1" smtClean="0">
                <a:latin typeface="Times New Roman" pitchFamily="18" charset="0"/>
                <a:cs typeface="Times New Roman" pitchFamily="18" charset="0"/>
              </a:rPr>
              <a:t>BlockDeepNet</a:t>
            </a:r>
            <a:r>
              <a:rPr lang="en-IN" sz="2000" dirty="0" smtClean="0">
                <a:latin typeface="Times New Roman" pitchFamily="18" charset="0"/>
                <a:cs typeface="Times New Roman" pitchFamily="18" charset="0"/>
              </a:rPr>
              <a:t> framework, which combined the implementation of deep learning,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and smart contracts for data analyses in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5334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They showed technological benefits and technical advantages of integrating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in agriculture to improve security, transparency and overall efficiency.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Then</a:t>
            </a:r>
            <a:r>
              <a:rPr lang="en-IN" sz="2000" dirty="0" smtClean="0">
                <a:latin typeface="Times New Roman" pitchFamily="18" charset="0"/>
                <a:cs typeface="Times New Roman" pitchFamily="18" charset="0"/>
              </a:rPr>
              <a:t>, they proposed that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technology be integrated with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to build an efficient identity management system to provide better trust and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While implementing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on-premise is very costly, as it needs high-cost equipment to build the infrastructure and performance of the distributed ledger </a:t>
            </a:r>
            <a:r>
              <a:rPr lang="en-IN" sz="2000" dirty="0" smtClean="0">
                <a:latin typeface="Times New Roman" pitchFamily="18" charset="0"/>
                <a:cs typeface="Times New Roman" pitchFamily="18" charset="0"/>
              </a:rPr>
              <a:t>technology.</a:t>
            </a:r>
          </a:p>
          <a:p>
            <a:pPr algn="just">
              <a:lnSpc>
                <a:spcPct val="150000"/>
              </a:lnSpc>
            </a:pPr>
            <a:r>
              <a:rPr lang="en-IN" sz="2000" dirty="0" smtClean="0">
                <a:latin typeface="Times New Roman" pitchFamily="18" charset="0"/>
                <a:cs typeface="Times New Roman" pitchFamily="18" charset="0"/>
              </a:rPr>
              <a:t>Although the invention of fog/edge computing minimized the response time that allows real-time-based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applications to grow significantly, adopting AI approaches will have the capability to provide better performance in a very short response time</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72085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Internet of Things: State-of-the-art, Challenges, Applications, and Open Issues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Atlam, H.F.; Walters, R.J.; Wills, G.B.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Internet of Things (IoT) has become one of the unprecedented research trends for both academic and commercial organizations.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Security, Cybercrime and Digital Forensics for IoT</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Atlam, H.F.; Alenezi, A.; Alassafi, M.O.; Alshdadi, A.A.; Wills, G.B.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Internet of Things (</a:t>
                      </a:r>
                      <a:r>
                        <a:rPr lang="en-US" sz="2000" dirty="0" err="1">
                          <a:solidFill>
                            <a:srgbClr val="333333"/>
                          </a:solidFill>
                          <a:latin typeface="Times New Roman"/>
                          <a:ea typeface="Calibri"/>
                          <a:cs typeface="Latha"/>
                        </a:rPr>
                        <a:t>IoT</a:t>
                      </a:r>
                      <a:r>
                        <a:rPr lang="en-US" sz="2000" dirty="0">
                          <a:solidFill>
                            <a:srgbClr val="333333"/>
                          </a:solidFill>
                          <a:latin typeface="Times New Roman"/>
                          <a:ea typeface="Calibri"/>
                          <a:cs typeface="Latha"/>
                        </a:rPr>
                        <a:t>) connects almost all the environment objects whether physical or virtual over the Internet to produce new digitized services that improve people’s lifestyle.</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076450"/>
                <a:gridCol w="3067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err="1">
                          <a:latin typeface="Times New Roman"/>
                          <a:ea typeface="Calibri"/>
                          <a:cs typeface="Latha"/>
                        </a:rPr>
                        <a:t>Blockchain</a:t>
                      </a:r>
                      <a:r>
                        <a:rPr lang="en-US" sz="2000" dirty="0">
                          <a:latin typeface="Times New Roman"/>
                          <a:ea typeface="Calibri"/>
                          <a:cs typeface="Latha"/>
                        </a:rPr>
                        <a:t> with Internet of Things: Benefits, Challenges, and Future Directions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Atlam, H.F.; Alenezi, A.; Alassafi, M.O.; Wills, G.B.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server/client model requires all devices to be connected and authenticated through the server, which creates a single point of failure.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Intersections between IoT and distributed ledger</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Atlam, H.F.; Wills, G.B.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Integrating the </a:t>
                      </a:r>
                      <a:r>
                        <a:rPr lang="en-US" sz="2000" dirty="0" err="1">
                          <a:solidFill>
                            <a:srgbClr val="333333"/>
                          </a:solidFill>
                          <a:latin typeface="Times New Roman"/>
                          <a:ea typeface="Calibri"/>
                          <a:cs typeface="Latha"/>
                        </a:rPr>
                        <a:t>IoT</a:t>
                      </a:r>
                      <a:r>
                        <a:rPr lang="en-US" sz="2000" dirty="0">
                          <a:solidFill>
                            <a:srgbClr val="333333"/>
                          </a:solidFill>
                          <a:latin typeface="Times New Roman"/>
                          <a:ea typeface="Calibri"/>
                          <a:cs typeface="Latha"/>
                        </a:rPr>
                        <a:t> system with the </a:t>
                      </a:r>
                      <a:r>
                        <a:rPr lang="en-US" sz="2000" dirty="0" err="1">
                          <a:solidFill>
                            <a:srgbClr val="333333"/>
                          </a:solidFill>
                          <a:latin typeface="Times New Roman"/>
                          <a:ea typeface="Calibri"/>
                          <a:cs typeface="Latha"/>
                        </a:rPr>
                        <a:t>blockchain</a:t>
                      </a:r>
                      <a:r>
                        <a:rPr lang="en-US" sz="2000" dirty="0">
                          <a:solidFill>
                            <a:srgbClr val="333333"/>
                          </a:solidFill>
                          <a:latin typeface="Times New Roman"/>
                          <a:ea typeface="Calibri"/>
                          <a:cs typeface="Latha"/>
                        </a:rPr>
                        <a:t> technology can provide several benefits which can resolve the issues associated with the </a:t>
                      </a:r>
                      <a:r>
                        <a:rPr lang="en-US" sz="2000" dirty="0" err="1">
                          <a:solidFill>
                            <a:srgbClr val="333333"/>
                          </a:solidFill>
                          <a:latin typeface="Times New Roman"/>
                          <a:ea typeface="Calibri"/>
                          <a:cs typeface="Latha"/>
                        </a:rPr>
                        <a:t>IoT</a:t>
                      </a:r>
                      <a:r>
                        <a:rPr lang="en-US" sz="2000" dirty="0">
                          <a:solidFill>
                            <a:srgbClr val="333333"/>
                          </a:solidFill>
                          <a:latin typeface="Times New Roman"/>
                          <a:ea typeface="Calibri"/>
                          <a:cs typeface="Latha"/>
                        </a:rPr>
                        <a:t> centralized architecture.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jpg"/>
          <p:cNvPicPr>
            <a:picLocks noGrp="1" noChangeAspect="1" noChangeArrowheads="1"/>
          </p:cNvPicPr>
          <p:nvPr>
            <p:ph idx="1"/>
          </p:nvPr>
        </p:nvPicPr>
        <p:blipFill>
          <a:blip r:embed="rId2"/>
          <a:srcRect/>
          <a:stretch>
            <a:fillRect/>
          </a:stretch>
        </p:blipFill>
        <p:spPr bwMode="auto">
          <a:xfrm>
            <a:off x="1524000" y="1219200"/>
            <a:ext cx="7010400" cy="49530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810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04800"/>
            <a:ext cx="7498080" cy="4800600"/>
          </a:xfrm>
        </p:spPr>
        <p:txBody>
          <a:bodyPr>
            <a:noAutofit/>
          </a:bodyPr>
          <a:lstStyle/>
          <a:p>
            <a:pPr algn="just">
              <a:buNone/>
            </a:pPr>
            <a:r>
              <a:rPr lang="en-IN" sz="2000" dirty="0" smtClean="0">
                <a:latin typeface="Times New Roman" pitchFamily="18" charset="0"/>
                <a:cs typeface="Times New Roman" pitchFamily="18" charset="0"/>
              </a:rPr>
              <a:t>    With </a:t>
            </a:r>
            <a:r>
              <a:rPr lang="en-IN" sz="2000" dirty="0" smtClean="0">
                <a:latin typeface="Times New Roman" pitchFamily="18" charset="0"/>
                <a:cs typeface="Times New Roman" pitchFamily="18" charset="0"/>
              </a:rPr>
              <a:t>several challenges presented in the centralized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architecture, moving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into one of the distributed ledger technologies may be the correct choice. Among the common types of distributed ledger technologies is 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It utilizes a decentralized approach which delivers better efficiency and eliminates the single point of failure. Moreover,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delivers better security and data integrity through tamper-proof and immutability features. The integration of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with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can resolve issues of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centralized system and provides a good way for future developments. Therefore, the objective of this paper was to provide a comprehensive discussion of integrating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system with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technology. After presenting the basis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the paper presented a comprehensive discussion of integrating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with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by highlighting how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resolved issues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Besides, recent studies presenting the convergence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with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are also presented. Then,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as a service for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is discussed to show how various features of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technology can be implemented as a service for various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applications. This was followed by discussing the impact of integrating AI on both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To this end, future research directions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with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were discussed</a:t>
            </a:r>
            <a:r>
              <a:rPr lang="en-IN" sz="2000" dirty="0" smtClean="0">
                <a:latin typeface="Times New Roman" pitchFamily="18" charset="0"/>
                <a:cs typeface="Times New Roman" pitchFamily="18" charset="0"/>
              </a:rPr>
              <a:t>.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Atlam</a:t>
            </a:r>
            <a:r>
              <a:rPr lang="en-IN" sz="1600" dirty="0" smtClean="0">
                <a:latin typeface="Times New Roman" pitchFamily="18" charset="0"/>
                <a:cs typeface="Times New Roman" pitchFamily="18" charset="0"/>
              </a:rPr>
              <a:t>, H.F.; Walters, R.J.; Wills, G.B. Internet of Things: State-of-the-art, Challenges, Applications, and Open Issues. Int. J. </a:t>
            </a:r>
            <a:r>
              <a:rPr lang="en-IN" sz="1600" dirty="0" err="1" smtClean="0">
                <a:latin typeface="Times New Roman" pitchFamily="18" charset="0"/>
                <a:cs typeface="Times New Roman" pitchFamily="18" charset="0"/>
              </a:rPr>
              <a:t>Intell</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Res. 2018, 9, 928–938.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Atlam</a:t>
            </a:r>
            <a:r>
              <a:rPr lang="en-IN" sz="1600" dirty="0" smtClean="0">
                <a:latin typeface="Times New Roman" pitchFamily="18" charset="0"/>
                <a:cs typeface="Times New Roman" pitchFamily="18" charset="0"/>
              </a:rPr>
              <a:t>, H.F.; </a:t>
            </a:r>
            <a:r>
              <a:rPr lang="en-IN" sz="1600" dirty="0" err="1" smtClean="0">
                <a:latin typeface="Times New Roman" pitchFamily="18" charset="0"/>
                <a:cs typeface="Times New Roman" pitchFamily="18" charset="0"/>
              </a:rPr>
              <a:t>Alenezi</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Alassafi</a:t>
            </a:r>
            <a:r>
              <a:rPr lang="en-IN" sz="1600" dirty="0" smtClean="0">
                <a:latin typeface="Times New Roman" pitchFamily="18" charset="0"/>
                <a:cs typeface="Times New Roman" pitchFamily="18" charset="0"/>
              </a:rPr>
              <a:t>, M.O.; </a:t>
            </a:r>
            <a:r>
              <a:rPr lang="en-IN" sz="1600" dirty="0" err="1" smtClean="0">
                <a:latin typeface="Times New Roman" pitchFamily="18" charset="0"/>
                <a:cs typeface="Times New Roman" pitchFamily="18" charset="0"/>
              </a:rPr>
              <a:t>Alshdadi</a:t>
            </a:r>
            <a:r>
              <a:rPr lang="en-IN" sz="1600" dirty="0" smtClean="0">
                <a:latin typeface="Times New Roman" pitchFamily="18" charset="0"/>
                <a:cs typeface="Times New Roman" pitchFamily="18" charset="0"/>
              </a:rPr>
              <a:t>, A.A.; Wills, G.B. Security, Cybercrime and Digital Forensics for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In </a:t>
            </a:r>
            <a:r>
              <a:rPr lang="en-IN" sz="1600" dirty="0" err="1" smtClean="0">
                <a:latin typeface="Times New Roman" pitchFamily="18" charset="0"/>
                <a:cs typeface="Times New Roman" pitchFamily="18" charset="0"/>
              </a:rPr>
              <a:t>Greedoids</a:t>
            </a:r>
            <a:r>
              <a:rPr lang="en-IN" sz="1600" dirty="0" smtClean="0">
                <a:latin typeface="Times New Roman" pitchFamily="18" charset="0"/>
                <a:cs typeface="Times New Roman" pitchFamily="18" charset="0"/>
              </a:rPr>
              <a:t>; Springer Science and Business Media LLC: Berlin, Germany, 2019; Volume 174, pp. 551–577.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Atlam</a:t>
            </a:r>
            <a:r>
              <a:rPr lang="en-IN" sz="1600" dirty="0" smtClean="0">
                <a:latin typeface="Times New Roman" pitchFamily="18" charset="0"/>
                <a:cs typeface="Times New Roman" pitchFamily="18" charset="0"/>
              </a:rPr>
              <a:t>, H.F.; </a:t>
            </a:r>
            <a:r>
              <a:rPr lang="en-IN" sz="1600" dirty="0" err="1" smtClean="0">
                <a:latin typeface="Times New Roman" pitchFamily="18" charset="0"/>
                <a:cs typeface="Times New Roman" pitchFamily="18" charset="0"/>
              </a:rPr>
              <a:t>Alenezi</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Alassafi</a:t>
            </a:r>
            <a:r>
              <a:rPr lang="en-IN" sz="1600" dirty="0" smtClean="0">
                <a:latin typeface="Times New Roman" pitchFamily="18" charset="0"/>
                <a:cs typeface="Times New Roman" pitchFamily="18" charset="0"/>
              </a:rPr>
              <a:t>, M.O.; Wills, G.B.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with Internet of Things: Benefits, Challenges, and Future Directions. Int. J. </a:t>
            </a:r>
            <a:r>
              <a:rPr lang="en-IN" sz="1600" dirty="0" err="1" smtClean="0">
                <a:latin typeface="Times New Roman" pitchFamily="18" charset="0"/>
                <a:cs typeface="Times New Roman" pitchFamily="18" charset="0"/>
              </a:rPr>
              <a:t>Intell</a:t>
            </a:r>
            <a:r>
              <a:rPr lang="en-IN" sz="1600" dirty="0" smtClean="0">
                <a:latin typeface="Times New Roman" pitchFamily="18" charset="0"/>
                <a:cs typeface="Times New Roman" pitchFamily="18" charset="0"/>
              </a:rPr>
              <a:t>. Syst. Appl. 2018, 10, 40–48.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Fernandez-</a:t>
            </a:r>
            <a:r>
              <a:rPr lang="en-IN" sz="1600" dirty="0" err="1" smtClean="0">
                <a:latin typeface="Times New Roman" pitchFamily="18" charset="0"/>
                <a:cs typeface="Times New Roman" pitchFamily="18" charset="0"/>
              </a:rPr>
              <a:t>Carames</a:t>
            </a:r>
            <a:r>
              <a:rPr lang="en-IN" sz="1600" dirty="0" smtClean="0">
                <a:latin typeface="Times New Roman" pitchFamily="18" charset="0"/>
                <a:cs typeface="Times New Roman" pitchFamily="18" charset="0"/>
              </a:rPr>
              <a:t>, T.M.; </a:t>
            </a:r>
            <a:r>
              <a:rPr lang="en-IN" sz="1600" dirty="0" err="1" smtClean="0">
                <a:latin typeface="Times New Roman" pitchFamily="18" charset="0"/>
                <a:cs typeface="Times New Roman" pitchFamily="18" charset="0"/>
              </a:rPr>
              <a:t>Fraga</a:t>
            </a:r>
            <a:r>
              <a:rPr lang="en-IN" sz="1600" dirty="0" smtClean="0">
                <a:latin typeface="Times New Roman" pitchFamily="18" charset="0"/>
                <a:cs typeface="Times New Roman" pitchFamily="18" charset="0"/>
              </a:rPr>
              <a:t>-Lamas, P. A Review on the Use of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for the Internet of Things. IEEE Access 2018, 6, 32979–33001.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Atlam</a:t>
            </a:r>
            <a:r>
              <a:rPr lang="en-IN" sz="1600" dirty="0" smtClean="0">
                <a:latin typeface="Times New Roman" pitchFamily="18" charset="0"/>
                <a:cs typeface="Times New Roman" pitchFamily="18" charset="0"/>
              </a:rPr>
              <a:t>, H.F.; Wills, G.B. Intersections between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and distributed ledger. In Advances in </a:t>
            </a:r>
            <a:r>
              <a:rPr lang="en-IN" sz="1600" dirty="0" err="1" smtClean="0">
                <a:latin typeface="Times New Roman" pitchFamily="18" charset="0"/>
                <a:cs typeface="Times New Roman" pitchFamily="18" charset="0"/>
              </a:rPr>
              <a:t>Organometallic</a:t>
            </a:r>
            <a:r>
              <a:rPr lang="en-IN" sz="1600" dirty="0" smtClean="0">
                <a:latin typeface="Times New Roman" pitchFamily="18" charset="0"/>
                <a:cs typeface="Times New Roman" pitchFamily="18" charset="0"/>
              </a:rPr>
              <a:t> Chemistry Volume 60; Elsevier BV: Amsterdam, The Netherlands, 2019; pp. 73–113.</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t>
            </a:r>
            <a:r>
              <a:rPr lang="en-IN" sz="1600" dirty="0" err="1" smtClean="0">
                <a:latin typeface="Times New Roman" pitchFamily="18" charset="0"/>
                <a:cs typeface="Times New Roman" pitchFamily="18" charset="0"/>
              </a:rPr>
              <a:t>Karafiloski</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Mishev</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solutions for big data challenges: A literature review. In Proceedings of the IEEE EUROCON 2017—17th International Conference on Smart Technologies, </a:t>
            </a:r>
            <a:r>
              <a:rPr lang="en-IN" sz="1600" dirty="0" err="1" smtClean="0">
                <a:latin typeface="Times New Roman" pitchFamily="18" charset="0"/>
                <a:cs typeface="Times New Roman" pitchFamily="18" charset="0"/>
              </a:rPr>
              <a:t>Ohrid</a:t>
            </a:r>
            <a:r>
              <a:rPr lang="en-IN" sz="1600" dirty="0" smtClean="0">
                <a:latin typeface="Times New Roman" pitchFamily="18" charset="0"/>
                <a:cs typeface="Times New Roman" pitchFamily="18" charset="0"/>
              </a:rPr>
              <a:t>, Macedonia, 6–8 July 2017; pp. 763–768.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a:t>
            </a:r>
            <a:r>
              <a:rPr lang="en-IN" sz="1600" dirty="0" smtClean="0">
                <a:latin typeface="Times New Roman" pitchFamily="18" charset="0"/>
                <a:cs typeface="Times New Roman" pitchFamily="18" charset="0"/>
              </a:rPr>
              <a:t>. Reyna, A.; </a:t>
            </a:r>
            <a:r>
              <a:rPr lang="en-IN" sz="1600" dirty="0" err="1" smtClean="0">
                <a:latin typeface="Times New Roman" pitchFamily="18" charset="0"/>
                <a:cs typeface="Times New Roman" pitchFamily="18" charset="0"/>
              </a:rPr>
              <a:t>Martín</a:t>
            </a:r>
            <a:r>
              <a:rPr lang="en-IN" sz="1600" dirty="0" smtClean="0">
                <a:latin typeface="Times New Roman" pitchFamily="18" charset="0"/>
                <a:cs typeface="Times New Roman" pitchFamily="18" charset="0"/>
              </a:rPr>
              <a:t>, C.; Chen, J.; </a:t>
            </a:r>
            <a:r>
              <a:rPr lang="en-IN" sz="1600" dirty="0" err="1" smtClean="0">
                <a:latin typeface="Times New Roman" pitchFamily="18" charset="0"/>
                <a:cs typeface="Times New Roman" pitchFamily="18" charset="0"/>
              </a:rPr>
              <a:t>Soler</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Díaz</a:t>
            </a:r>
            <a:r>
              <a:rPr lang="en-IN" sz="1600" dirty="0" smtClean="0">
                <a:latin typeface="Times New Roman" pitchFamily="18" charset="0"/>
                <a:cs typeface="Times New Roman" pitchFamily="18" charset="0"/>
              </a:rPr>
              <a:t>, M. On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and its integration with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Challenges and opportunities. Future </a:t>
            </a:r>
            <a:r>
              <a:rPr lang="en-IN" sz="1600" dirty="0" err="1" smtClean="0">
                <a:latin typeface="Times New Roman" pitchFamily="18" charset="0"/>
                <a:cs typeface="Times New Roman" pitchFamily="18" charset="0"/>
              </a:rPr>
              <a:t>Gener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Syst. 2018, 88, 173–190.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a:t>
            </a:r>
          </a:p>
          <a:p>
            <a:pPr algn="just">
              <a:lnSpc>
                <a:spcPct val="170000"/>
              </a:lnSpc>
            </a:pPr>
            <a:r>
              <a:rPr lang="en-IN" sz="1600" dirty="0" smtClean="0">
                <a:latin typeface="Times New Roman" pitchFamily="18" charset="0"/>
                <a:cs typeface="Times New Roman" pitchFamily="18" charset="0"/>
              </a:rPr>
              <a:t>8. ITU. Overview of the Internet of Things. Available online: https://www.itu.int/ITU-T/recommendations/rec. </a:t>
            </a:r>
            <a:r>
              <a:rPr lang="en-IN" sz="1600" dirty="0" err="1" smtClean="0">
                <a:latin typeface="Times New Roman" pitchFamily="18" charset="0"/>
                <a:cs typeface="Times New Roman" pitchFamily="18" charset="0"/>
              </a:rPr>
              <a:t>aspx?rec</a:t>
            </a:r>
            <a:r>
              <a:rPr lang="en-IN" sz="1600" dirty="0" smtClean="0">
                <a:latin typeface="Times New Roman" pitchFamily="18" charset="0"/>
                <a:cs typeface="Times New Roman" pitchFamily="18" charset="0"/>
              </a:rPr>
              <a:t>=y.2060 (accessed on 13 October 2020).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Statista</a:t>
            </a:r>
            <a:r>
              <a:rPr lang="en-IN" sz="1600" dirty="0" smtClean="0">
                <a:latin typeface="Times New Roman" pitchFamily="18" charset="0"/>
                <a:cs typeface="Times New Roman" pitchFamily="18" charset="0"/>
              </a:rPr>
              <a:t>. Internet of Things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Connected Devices Installed Base Worldwide from 2015 to 2025 (in Billions). 2018. Available online: https://www.statista.com/statistics/471264/iot-number-of-connecteddevices-worldwide/ (accessed on 8 October 2020).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10</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Atlam</a:t>
            </a:r>
            <a:r>
              <a:rPr lang="en-IN" sz="1600" dirty="0" smtClean="0">
                <a:latin typeface="Times New Roman" pitchFamily="18" charset="0"/>
                <a:cs typeface="Times New Roman" pitchFamily="18" charset="0"/>
              </a:rPr>
              <a:t>, H.F.; Wills, G.B. Technical aspects of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and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In Advances in </a:t>
            </a:r>
            <a:r>
              <a:rPr lang="en-IN" sz="1600" dirty="0" err="1" smtClean="0">
                <a:latin typeface="Times New Roman" pitchFamily="18" charset="0"/>
                <a:cs typeface="Times New Roman" pitchFamily="18" charset="0"/>
              </a:rPr>
              <a:t>Organometallic</a:t>
            </a:r>
            <a:r>
              <a:rPr lang="en-IN" sz="1600" dirty="0" smtClean="0">
                <a:latin typeface="Times New Roman" pitchFamily="18" charset="0"/>
                <a:cs typeface="Times New Roman" pitchFamily="18" charset="0"/>
              </a:rPr>
              <a:t> Chemistry Volume 60; Elsevier BV: Amsterdam, The Netherlands, 2019; pp. 1–39.</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1291</TotalTime>
  <Words>1608</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The Use of Blockchain to Support Distributed AI Implementation in IoT Systems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2021-07-03T08:25:22Z</dcterms:modified>
</cp:coreProperties>
</file>