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Single-Layer, Unidirectional, Broadside-Radiating Planar </a:t>
            </a:r>
            <a:r>
              <a:rPr lang="en-IN" b="1" dirty="0" err="1" smtClean="0">
                <a:latin typeface="Times New Roman" pitchFamily="18" charset="0"/>
                <a:cs typeface="Times New Roman" pitchFamily="18" charset="0"/>
              </a:rPr>
              <a:t>Quadrupole</a:t>
            </a:r>
            <a:r>
              <a:rPr lang="en-IN" b="1" dirty="0" smtClean="0">
                <a:latin typeface="Times New Roman" pitchFamily="18" charset="0"/>
                <a:cs typeface="Times New Roman" pitchFamily="18" charset="0"/>
              </a:rPr>
              <a:t> Antenna for 5G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an innovative </a:t>
            </a:r>
            <a:r>
              <a:rPr lang="en-IN" sz="2000" dirty="0" err="1" smtClean="0">
                <a:latin typeface="Times New Roman" pitchFamily="18" charset="0"/>
                <a:cs typeface="Times New Roman" pitchFamily="18" charset="0"/>
              </a:rPr>
              <a:t>quadrupole</a:t>
            </a:r>
            <a:r>
              <a:rPr lang="en-IN" sz="2000" dirty="0" smtClean="0">
                <a:latin typeface="Times New Roman" pitchFamily="18" charset="0"/>
                <a:cs typeface="Times New Roman" pitchFamily="18" charset="0"/>
              </a:rPr>
              <a:t>-based broadside-radiating unidirectional antenna is designed at 28.475 GHz for 5G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The planar antenna is based on a single-layer technology and realized on a flexible substrate to facilitate conformal applications. It consists of a coax-fed driven dipole and two </a:t>
            </a:r>
            <a:r>
              <a:rPr lang="en-IN" sz="2000" dirty="0" err="1" smtClean="0">
                <a:latin typeface="Times New Roman" pitchFamily="18" charset="0"/>
                <a:cs typeface="Times New Roman" pitchFamily="18" charset="0"/>
              </a:rPr>
              <a:t>quadrupolar</a:t>
            </a:r>
            <a:r>
              <a:rPr lang="en-IN" sz="2000" dirty="0" smtClean="0">
                <a:latin typeface="Times New Roman" pitchFamily="18" charset="0"/>
                <a:cs typeface="Times New Roman" pitchFamily="18" charset="0"/>
              </a:rPr>
              <a:t> near-field resonant parasitic (NFRP) elements. The broadside-radiating design achieves a unidirectional pattern with a realized gain of 4.85 </a:t>
            </a:r>
            <a:r>
              <a:rPr lang="en-IN" sz="2000" dirty="0" err="1" smtClean="0">
                <a:latin typeface="Times New Roman" pitchFamily="18" charset="0"/>
                <a:cs typeface="Times New Roman" pitchFamily="18" charset="0"/>
              </a:rPr>
              <a:t>dBi</a:t>
            </a:r>
            <a:r>
              <a:rPr lang="en-IN" sz="2000" dirty="0" smtClean="0">
                <a:latin typeface="Times New Roman" pitchFamily="18" charset="0"/>
                <a:cs typeface="Times New Roman" pitchFamily="18" charset="0"/>
              </a:rPr>
              <a:t> and a front-to-back ratio of 9.4 dB. The total efficiency of the antenna is 85%. A differential-fed prototype was designed, fabricated, and tested at 1.579 GHz to make the measurements more manageable. The measured and simulated results are in good agreement.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it is well-known that </a:t>
            </a:r>
            <a:r>
              <a:rPr lang="en-IN" sz="2000" dirty="0" err="1" smtClean="0">
                <a:latin typeface="Times New Roman" pitchFamily="18" charset="0"/>
                <a:cs typeface="Times New Roman" pitchFamily="18" charset="0"/>
              </a:rPr>
              <a:t>superdirective</a:t>
            </a:r>
            <a:r>
              <a:rPr lang="en-IN" sz="2000" dirty="0" smtClean="0">
                <a:latin typeface="Times New Roman" pitchFamily="18" charset="0"/>
                <a:cs typeface="Times New Roman" pitchFamily="18" charset="0"/>
              </a:rPr>
              <a:t> solutions exist and suffer ill-</a:t>
            </a:r>
            <a:r>
              <a:rPr lang="en-IN" sz="2000" dirty="0" err="1" smtClean="0">
                <a:latin typeface="Times New Roman" pitchFamily="18" charset="0"/>
                <a:cs typeface="Times New Roman" pitchFamily="18" charset="0"/>
              </a:rPr>
              <a:t>posedness</a:t>
            </a:r>
            <a:r>
              <a:rPr lang="en-IN" sz="2000" dirty="0" smtClean="0">
                <a:latin typeface="Times New Roman" pitchFamily="18" charset="0"/>
                <a:cs typeface="Times New Roman" pitchFamily="18" charset="0"/>
              </a:rPr>
              <a:t> issues in principle, a detailed needle solution has not been reported previously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Transmit and Receive antenna are in line of sight (LOS) then direct path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Depending on the existing conditions in the troposphere, a radio wave will undergo any of the types of refraction: sub refraction, standard refraction, super refraction or trapping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the existence of the ionosphere is directly related to radiations emitted from the sun, the movement of the Earth about the sun or changes in the sun's activity will result in variations in the ionosphere.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arose from slight fabrication errors and the differential-feed connection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achieving a structure with the desired radiation pattern, the impacts on the performance of the design were assessed when its structural parameters were varied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eliminated the impact of any cable leakage currents on the measured results.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when one examines the amplitudes of the </a:t>
            </a:r>
            <a:r>
              <a:rPr lang="en-IN" sz="2000" dirty="0" smtClean="0">
                <a:latin typeface="Times New Roman" pitchFamily="18" charset="0"/>
                <a:cs typeface="Times New Roman" pitchFamily="18" charset="0"/>
              </a:rPr>
              <a:t>coefficients </a:t>
            </a:r>
            <a:r>
              <a:rPr lang="en-IN" sz="2000" dirty="0" smtClean="0">
                <a:latin typeface="Times New Roman" pitchFamily="18" charset="0"/>
                <a:cs typeface="Times New Roman" pitchFamily="18" charset="0"/>
              </a:rPr>
              <a:t>as N increases, one finds problems with these very high order modes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it does take more terms, the </a:t>
            </a:r>
            <a:r>
              <a:rPr lang="en-IN" sz="2000" dirty="0" err="1" smtClean="0">
                <a:latin typeface="Times New Roman" pitchFamily="18" charset="0"/>
                <a:cs typeface="Times New Roman" pitchFamily="18" charset="0"/>
              </a:rPr>
              <a:t>multipole</a:t>
            </a:r>
            <a:r>
              <a:rPr lang="en-IN" sz="2000" dirty="0" smtClean="0">
                <a:latin typeface="Times New Roman" pitchFamily="18" charset="0"/>
                <a:cs typeface="Times New Roman" pitchFamily="18" charset="0"/>
              </a:rPr>
              <a:t> antenna does recover the needle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without the </a:t>
            </a:r>
            <a:r>
              <a:rPr lang="en-IN" sz="2000" dirty="0" err="1" smtClean="0">
                <a:latin typeface="Times New Roman" pitchFamily="18" charset="0"/>
                <a:cs typeface="Times New Roman" pitchFamily="18" charset="0"/>
              </a:rPr>
              <a:t>sidelobe</a:t>
            </a:r>
            <a:r>
              <a:rPr lang="en-IN" sz="2000" dirty="0" smtClean="0">
                <a:latin typeface="Times New Roman" pitchFamily="18" charset="0"/>
                <a:cs typeface="Times New Roman" pitchFamily="18" charset="0"/>
              </a:rPr>
              <a:t> issues.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Numerous statistical models have been proposed to describe evaporation ducts and compute the duct heights under different atmospheric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transmission lines </a:t>
            </a:r>
            <a:r>
              <a:rPr lang="en-IN" sz="2000" dirty="0" smtClean="0">
                <a:latin typeface="Times New Roman" pitchFamily="18" charset="0"/>
                <a:cs typeface="Times New Roman" pitchFamily="18" charset="0"/>
              </a:rPr>
              <a:t>are designed to minimize this radiation loss, radiation into free space becomes main purpose in case of Antennas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dealing with radio propagation profiles, the curved radio rays are replaced with linear rays for the purpose of geometric simplicity.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the height increases, the water vapour pressure in the atmosphere rapidly decreases until it reaches an ambient value at which it remains more or less static for a further increase in height.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Moreover, it has been demonstrated that their designs can be adjusted to maintain their performance characteristics even in the presence of high permittivity materials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as would be encountered by on-body/on-surface wireless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antennas are the enabling technology of any wireless device, they must be designed and integrated with the sensors on flexible substrates to conform to a body and to achieve the appropriate performance characteristics that empower the communication aspects of those sensors in the body-centric and off-body wireless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it is necessary for on-body/on-surface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develop a unidirectional antenna that is flexible without a ground plane and that has a simple design, high radiation efficiency, and low manufacturing costs.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comprehensive survey on Internet of Things (</a:t>
                      </a:r>
                      <a:r>
                        <a:rPr lang="en-US" sz="2000" dirty="0" err="1">
                          <a:latin typeface="Times New Roman"/>
                          <a:ea typeface="Calibri"/>
                          <a:cs typeface="Latha"/>
                        </a:rPr>
                        <a:t>IoT</a:t>
                      </a:r>
                      <a:r>
                        <a:rPr lang="en-US" sz="2000" dirty="0">
                          <a:latin typeface="Times New Roman"/>
                          <a:ea typeface="Calibri"/>
                          <a:cs typeface="Latha"/>
                        </a:rPr>
                        <a:t>) toward 5G wireless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Chettri and R. Bera,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make a depth overview on challenges and vision of various communication industries in 5G IoT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Internet of Things in the 5G era: Enablers, architecture, and business models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R. Palattella, M. Dohler, A. Grieco, G. Rizzo, J. Torsner, T. Engel, and L. Ladid,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present paper, we analyze in detail the potential of 5G technologies for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by considering both the technological and standardization aspects.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Pervasive healthcare and wireless health monitoring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 Varshney,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present applications and require- ments of pervasive healthcare, wireless networking solutions and several important research problems.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Detecting vital signs with wearable wireless sensors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Yilmaz, R. Foster, and Y. Hao,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Wearable monitoring systems can provide continuous physiological data, as well as better information regarding the general health of individuals.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295400"/>
            <a:ext cx="68580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buNone/>
            </a:pPr>
            <a:r>
              <a:rPr lang="en-IN" sz="1600" dirty="0" smtClean="0">
                <a:latin typeface="Times New Roman" pitchFamily="18" charset="0"/>
                <a:cs typeface="Times New Roman" pitchFamily="18" charset="0"/>
              </a:rPr>
              <a:t>     An </a:t>
            </a:r>
            <a:r>
              <a:rPr lang="en-IN" sz="1600" dirty="0" smtClean="0">
                <a:latin typeface="Times New Roman" pitchFamily="18" charset="0"/>
                <a:cs typeface="Times New Roman" pitchFamily="18" charset="0"/>
              </a:rPr>
              <a:t>innovative single-layer, unidirectional, broadside-radiating </a:t>
            </a:r>
            <a:r>
              <a:rPr lang="en-IN" sz="1600" dirty="0" err="1" smtClean="0">
                <a:latin typeface="Times New Roman" pitchFamily="18" charset="0"/>
                <a:cs typeface="Times New Roman" pitchFamily="18" charset="0"/>
              </a:rPr>
              <a:t>quadrupole</a:t>
            </a:r>
            <a:r>
              <a:rPr lang="en-IN" sz="1600" dirty="0" smtClean="0">
                <a:latin typeface="Times New Roman" pitchFamily="18" charset="0"/>
                <a:cs typeface="Times New Roman" pitchFamily="18" charset="0"/>
              </a:rPr>
              <a:t> antenna was developed for operation at 28.475 GHz in the 5G 28 GHz band for potential on-body/on-surface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It consists of a driven dipole and two pairs of NFRP elements printed on a single substrate layer. The dimensions and locations of its parasitic and driven elements were assessed. The single layer design is much simpler than many of the recently reported multilayered </a:t>
            </a:r>
            <a:r>
              <a:rPr lang="en-IN" sz="1600" dirty="0" err="1" smtClean="0">
                <a:latin typeface="Times New Roman" pitchFamily="18" charset="0"/>
                <a:cs typeface="Times New Roman" pitchFamily="18" charset="0"/>
              </a:rPr>
              <a:t>broadsideradiating</a:t>
            </a:r>
            <a:r>
              <a:rPr lang="en-IN" sz="1600" dirty="0" smtClean="0">
                <a:latin typeface="Times New Roman" pitchFamily="18" charset="0"/>
                <a:cs typeface="Times New Roman" pitchFamily="18" charset="0"/>
              </a:rPr>
              <a:t> Huygens dipole antennas. The parameter studies used to determine the optimized arrangement of the driven and NFRP elements were discussed. The </a:t>
            </a:r>
            <a:r>
              <a:rPr lang="en-IN" sz="1600" dirty="0" err="1" smtClean="0">
                <a:latin typeface="Times New Roman" pitchFamily="18" charset="0"/>
                <a:cs typeface="Times New Roman" pitchFamily="18" charset="0"/>
              </a:rPr>
              <a:t>quadrupole</a:t>
            </a:r>
            <a:r>
              <a:rPr lang="en-IN" sz="1600" dirty="0" smtClean="0">
                <a:latin typeface="Times New Roman" pitchFamily="18" charset="0"/>
                <a:cs typeface="Times New Roman" pitchFamily="18" charset="0"/>
              </a:rPr>
              <a:t> nature of the antenna was demonstrated analytically and numerically. It was explained how this antenna system produces </a:t>
            </a:r>
            <a:r>
              <a:rPr lang="en-IN" sz="1600" dirty="0" err="1" smtClean="0">
                <a:latin typeface="Times New Roman" pitchFamily="18" charset="0"/>
                <a:cs typeface="Times New Roman" pitchFamily="18" charset="0"/>
              </a:rPr>
              <a:t>cardioid</a:t>
            </a:r>
            <a:r>
              <a:rPr lang="en-IN" sz="1600" dirty="0" smtClean="0">
                <a:latin typeface="Times New Roman" pitchFamily="18" charset="0"/>
                <a:cs typeface="Times New Roman" pitchFamily="18" charset="0"/>
              </a:rPr>
              <a:t>-shaped realized gain patterns when the lengths of its parasitic strips are close to half a wavelength. A proof-of-principle prototype was fabricated and tested at the more manageable frequency of 1.579 GHz. Its size was much easier to handle and the available fabrication and measurement facilities readily accommodated it. A </a:t>
            </a:r>
            <a:r>
              <a:rPr lang="en-IN" sz="1600" dirty="0" err="1" smtClean="0">
                <a:latin typeface="Times New Roman" pitchFamily="18" charset="0"/>
                <a:cs typeface="Times New Roman" pitchFamily="18" charset="0"/>
              </a:rPr>
              <a:t>differentialfeed</a:t>
            </a:r>
            <a:r>
              <a:rPr lang="en-IN" sz="1600" dirty="0" smtClean="0">
                <a:latin typeface="Times New Roman" pitchFamily="18" charset="0"/>
                <a:cs typeface="Times New Roman" pitchFamily="18" charset="0"/>
              </a:rPr>
              <a:t> was introduced for the measurements of the prototype rather than the single coaxial-feed structure in the 28 GHz design. It eliminated the impact of any cable leakage currents on the measured results. The measured and simulated unidirectional, broadside radiating results were confirmed and demonstrated to be in good agreement. While the 28 GHz band design is attractive for 5G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the validated prototype may also prove useful for GPS-L1 systems. The many potential on-body/on-surface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to which this system could be applied require their antennas to be conformal. Preliminary simulation results have demonstrated that the 28 GHz </a:t>
            </a:r>
            <a:r>
              <a:rPr lang="en-IN" sz="1600" dirty="0" err="1" smtClean="0">
                <a:latin typeface="Times New Roman" pitchFamily="18" charset="0"/>
                <a:cs typeface="Times New Roman" pitchFamily="18" charset="0"/>
              </a:rPr>
              <a:t>quadrupole</a:t>
            </a:r>
            <a:r>
              <a:rPr lang="en-IN" sz="1600" dirty="0" smtClean="0">
                <a:latin typeface="Times New Roman" pitchFamily="18" charset="0"/>
                <a:cs typeface="Times New Roman" pitchFamily="18" charset="0"/>
              </a:rPr>
              <a:t> antenna system maintains the attractive radiation properties realized in its planar state in both its longitudinal and transverse bent states adding further merit to its innovative design.</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a:t>
            </a:r>
            <a:r>
              <a:rPr lang="en-IN" sz="1600" dirty="0" err="1" smtClean="0">
                <a:latin typeface="Times New Roman" pitchFamily="18" charset="0"/>
                <a:cs typeface="Times New Roman" pitchFamily="18" charset="0"/>
              </a:rPr>
              <a:t>Chettri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Bera</a:t>
            </a:r>
            <a:r>
              <a:rPr lang="en-IN" sz="1600" dirty="0" smtClean="0">
                <a:latin typeface="Times New Roman" pitchFamily="18" charset="0"/>
                <a:cs typeface="Times New Roman" pitchFamily="18" charset="0"/>
              </a:rPr>
              <a:t>, “A comprehensive survey on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toward 5G wireless systems,” IEEE Internet Things J., vol. 7, no. 1, pp. 16–32, Jan.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R. </a:t>
            </a:r>
            <a:r>
              <a:rPr lang="en-IN" sz="1600" dirty="0" err="1" smtClean="0">
                <a:latin typeface="Times New Roman" pitchFamily="18" charset="0"/>
                <a:cs typeface="Times New Roman" pitchFamily="18" charset="0"/>
              </a:rPr>
              <a:t>Palattella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Dohler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Grieco</a:t>
            </a:r>
            <a:r>
              <a:rPr lang="en-IN" sz="1600" dirty="0" smtClean="0">
                <a:latin typeface="Times New Roman" pitchFamily="18" charset="0"/>
                <a:cs typeface="Times New Roman" pitchFamily="18" charset="0"/>
              </a:rPr>
              <a:t>, G. Rizzo, J. </a:t>
            </a:r>
            <a:r>
              <a:rPr lang="en-IN" sz="1600" dirty="0" err="1" smtClean="0">
                <a:latin typeface="Times New Roman" pitchFamily="18" charset="0"/>
                <a:cs typeface="Times New Roman" pitchFamily="18" charset="0"/>
              </a:rPr>
              <a:t>Torsner</a:t>
            </a:r>
            <a:r>
              <a:rPr lang="en-IN" sz="1600" dirty="0" smtClean="0">
                <a:latin typeface="Times New Roman" pitchFamily="18" charset="0"/>
                <a:cs typeface="Times New Roman" pitchFamily="18" charset="0"/>
              </a:rPr>
              <a:t>, T. Engel, and L. </a:t>
            </a:r>
            <a:r>
              <a:rPr lang="en-IN" sz="1600" dirty="0" err="1" smtClean="0">
                <a:latin typeface="Times New Roman" pitchFamily="18" charset="0"/>
                <a:cs typeface="Times New Roman" pitchFamily="18" charset="0"/>
              </a:rPr>
              <a:t>Ladid</a:t>
            </a:r>
            <a:r>
              <a:rPr lang="en-IN" sz="1600" dirty="0" smtClean="0">
                <a:latin typeface="Times New Roman" pitchFamily="18" charset="0"/>
                <a:cs typeface="Times New Roman" pitchFamily="18" charset="0"/>
              </a:rPr>
              <a:t>, “Internet of Things in the 5G era: Enablers, architecture, and business models,”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34, no. 3, pp. 510–527, Mar.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a:t>
            </a:r>
            <a:r>
              <a:rPr lang="en-IN" sz="1600" dirty="0" err="1" smtClean="0">
                <a:latin typeface="Times New Roman" pitchFamily="18" charset="0"/>
                <a:cs typeface="Times New Roman" pitchFamily="18" charset="0"/>
              </a:rPr>
              <a:t>Shafique</a:t>
            </a:r>
            <a:r>
              <a:rPr lang="en-IN" sz="1600" dirty="0" smtClean="0">
                <a:latin typeface="Times New Roman" pitchFamily="18" charset="0"/>
                <a:cs typeface="Times New Roman" pitchFamily="18" charset="0"/>
              </a:rPr>
              <a:t>, B. A. </a:t>
            </a:r>
            <a:r>
              <a:rPr lang="en-IN" sz="1600" dirty="0" err="1" smtClean="0">
                <a:latin typeface="Times New Roman" pitchFamily="18" charset="0"/>
                <a:cs typeface="Times New Roman" pitchFamily="18" charset="0"/>
              </a:rPr>
              <a:t>Khawaja</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Sabir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Qazi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Mustaqim</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for next-generation smart systems: A review of current challenges, future trends and prospects for emerging 5G-IoT scenarios,” IEEE Access, vol. 8, pp. 23 022–23 040,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U. </a:t>
            </a:r>
            <a:r>
              <a:rPr lang="en-IN" sz="1600" dirty="0" err="1" smtClean="0">
                <a:latin typeface="Times New Roman" pitchFamily="18" charset="0"/>
                <a:cs typeface="Times New Roman" pitchFamily="18" charset="0"/>
              </a:rPr>
              <a:t>Varshney</a:t>
            </a:r>
            <a:r>
              <a:rPr lang="en-IN" sz="1600" dirty="0" smtClean="0">
                <a:latin typeface="Times New Roman" pitchFamily="18" charset="0"/>
                <a:cs typeface="Times New Roman" pitchFamily="18" charset="0"/>
              </a:rPr>
              <a:t>, “Pervasive healthcare and wireless health monitoring,” Mobile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Appl., vol. 12, no. 2-3, pp. 113–127, Jul.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a:t>
            </a:r>
            <a:r>
              <a:rPr lang="en-IN" sz="1600" dirty="0" err="1" smtClean="0">
                <a:latin typeface="Times New Roman" pitchFamily="18" charset="0"/>
                <a:cs typeface="Times New Roman" pitchFamily="18" charset="0"/>
              </a:rPr>
              <a:t>Yilmaz</a:t>
            </a:r>
            <a:r>
              <a:rPr lang="en-IN" sz="1600" dirty="0" smtClean="0">
                <a:latin typeface="Times New Roman" pitchFamily="18" charset="0"/>
                <a:cs typeface="Times New Roman" pitchFamily="18" charset="0"/>
              </a:rPr>
              <a:t>, R. Foster, and Y.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“Detecting vital signs with wearable wireless sensors,” Sensors, vol. 10, no. 12, pp. 10 837–10 862, Dec. 2010.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P. J. </a:t>
            </a:r>
            <a:r>
              <a:rPr lang="en-IN" sz="1800" dirty="0" err="1" smtClean="0">
                <a:latin typeface="Times New Roman" pitchFamily="18" charset="0"/>
                <a:cs typeface="Times New Roman" pitchFamily="18" charset="0"/>
              </a:rPr>
              <a:t>Soh</a:t>
            </a:r>
            <a:r>
              <a:rPr lang="en-IN" sz="1800" dirty="0" smtClean="0">
                <a:latin typeface="Times New Roman" pitchFamily="18" charset="0"/>
                <a:cs typeface="Times New Roman" pitchFamily="18" charset="0"/>
              </a:rPr>
              <a:t>, G. A. </a:t>
            </a:r>
            <a:r>
              <a:rPr lang="en-IN" sz="1800" dirty="0" err="1" smtClean="0">
                <a:latin typeface="Times New Roman" pitchFamily="18" charset="0"/>
                <a:cs typeface="Times New Roman" pitchFamily="18" charset="0"/>
              </a:rPr>
              <a:t>Vandenbosch</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Mercuri</a:t>
            </a:r>
            <a:r>
              <a:rPr lang="en-IN" sz="1800" dirty="0" smtClean="0">
                <a:latin typeface="Times New Roman" pitchFamily="18" charset="0"/>
                <a:cs typeface="Times New Roman" pitchFamily="18" charset="0"/>
              </a:rPr>
              <a:t>, and D. M.-P. </a:t>
            </a:r>
            <a:r>
              <a:rPr lang="en-IN" sz="1800" dirty="0" err="1" smtClean="0">
                <a:latin typeface="Times New Roman" pitchFamily="18" charset="0"/>
                <a:cs typeface="Times New Roman" pitchFamily="18" charset="0"/>
              </a:rPr>
              <a:t>Schreurs</a:t>
            </a:r>
            <a:r>
              <a:rPr lang="en-IN" sz="1800" dirty="0" smtClean="0">
                <a:latin typeface="Times New Roman" pitchFamily="18" charset="0"/>
                <a:cs typeface="Times New Roman" pitchFamily="18" charset="0"/>
              </a:rPr>
              <a:t>, “Wearable wireless health monitoring: Current developments, challenges, and future trends,” IEEE </a:t>
            </a:r>
            <a:r>
              <a:rPr lang="en-IN" sz="1800" dirty="0" err="1" smtClean="0">
                <a:latin typeface="Times New Roman" pitchFamily="18" charset="0"/>
                <a:cs typeface="Times New Roman" pitchFamily="18" charset="0"/>
              </a:rPr>
              <a:t>Microw</a:t>
            </a:r>
            <a:r>
              <a:rPr lang="en-IN" sz="1800" dirty="0" smtClean="0">
                <a:latin typeface="Times New Roman" pitchFamily="18" charset="0"/>
                <a:cs typeface="Times New Roman" pitchFamily="18" charset="0"/>
              </a:rPr>
              <a:t>. Mag., vol. 16, no. 4, pp. 55–70, Apr.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Y. </a:t>
            </a: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and R. Foster, “Wireless body sensor networks for </a:t>
            </a:r>
            <a:r>
              <a:rPr lang="en-IN" sz="1800" dirty="0" err="1" smtClean="0">
                <a:latin typeface="Times New Roman" pitchFamily="18" charset="0"/>
                <a:cs typeface="Times New Roman" pitchFamily="18" charset="0"/>
              </a:rPr>
              <a:t>healthmonitoring</a:t>
            </a:r>
            <a:r>
              <a:rPr lang="en-IN" sz="1800" dirty="0" smtClean="0">
                <a:latin typeface="Times New Roman" pitchFamily="18" charset="0"/>
                <a:cs typeface="Times New Roman" pitchFamily="18" charset="0"/>
              </a:rPr>
              <a:t> applications,” Physiol. Meas., vol. 29, no. 11, p. R27, Oct.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P. S. Hall and Y. </a:t>
            </a: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Eds., Antennas and Propagation for Body-Centric Wireless Communications, 2nd ed. Norwood, MA: </a:t>
            </a:r>
            <a:r>
              <a:rPr lang="en-IN" sz="1800" dirty="0" err="1" smtClean="0">
                <a:latin typeface="Times New Roman" pitchFamily="18" charset="0"/>
                <a:cs typeface="Times New Roman" pitchFamily="18" charset="0"/>
              </a:rPr>
              <a:t>Artech</a:t>
            </a:r>
            <a:r>
              <a:rPr lang="en-IN" sz="1800" dirty="0" smtClean="0">
                <a:latin typeface="Times New Roman" pitchFamily="18" charset="0"/>
                <a:cs typeface="Times New Roman" pitchFamily="18" charset="0"/>
              </a:rPr>
              <a:t> house,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 C. </a:t>
            </a:r>
            <a:r>
              <a:rPr lang="en-IN" sz="1800" dirty="0" err="1" smtClean="0">
                <a:latin typeface="Times New Roman" pitchFamily="18" charset="0"/>
                <a:cs typeface="Times New Roman" pitchFamily="18" charset="0"/>
              </a:rPr>
              <a:t>Poon</a:t>
            </a:r>
            <a:r>
              <a:rPr lang="en-IN" sz="1800" dirty="0" smtClean="0">
                <a:latin typeface="Times New Roman" pitchFamily="18" charset="0"/>
                <a:cs typeface="Times New Roman" pitchFamily="18" charset="0"/>
              </a:rPr>
              <a:t>, B. P. Lo, M. R. </a:t>
            </a:r>
            <a:r>
              <a:rPr lang="en-IN" sz="1800" dirty="0" err="1" smtClean="0">
                <a:latin typeface="Times New Roman" pitchFamily="18" charset="0"/>
                <a:cs typeface="Times New Roman" pitchFamily="18" charset="0"/>
              </a:rPr>
              <a:t>Yuce</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Alomainy</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“Body sensor networks: In the era of big data and beyond,” IEEE Rev. Biomed. Eng., vol. 8, pp. 4–16, Apr.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J. P. Lynch, “An overview of wireless structural health monitoring for civil structures,” Philos. Trans. Royal Soc. A, vol. 365, no. 1851, pp. 345–372, Dec. 2007.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1294</TotalTime>
  <Words>1619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Single-Layer, Unidirectional, Broadside-Radiating Planar Quadrupole Antenna for 5G IoT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2021-07-03T14:33:23Z</dcterms:modified>
</cp:coreProperties>
</file>