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Privacy-Preserving </a:t>
            </a:r>
            <a:r>
              <a:rPr lang="en-IN" b="1" dirty="0" err="1" smtClean="0">
                <a:latin typeface="Times New Roman" pitchFamily="18" charset="0"/>
                <a:cs typeface="Times New Roman" pitchFamily="18" charset="0"/>
              </a:rPr>
              <a:t>Transactive</a:t>
            </a:r>
            <a:r>
              <a:rPr lang="en-IN" b="1" dirty="0" smtClean="0">
                <a:latin typeface="Times New Roman" pitchFamily="18" charset="0"/>
                <a:cs typeface="Times New Roman" pitchFamily="18" charset="0"/>
              </a:rPr>
              <a:t> Energy Management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-aided Smart Homes via </a:t>
            </a:r>
            <a:r>
              <a:rPr lang="en-IN" b="1" dirty="0" err="1" smtClean="0">
                <a:latin typeface="Times New Roman" pitchFamily="18" charset="0"/>
                <a:cs typeface="Times New Roman" pitchFamily="18" charset="0"/>
              </a:rPr>
              <a:t>Blockchain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booming of smart grid, The ubiquitously deployed smart meters constitutes an energy internet of things. This paper develops a novel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management system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-aided smart homes. We consider a holistic set of options for smart homes to participate in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Smart homes can interact with the grid to perform vertical transactions, e.g., feeding in extra solar energy to the grid and providing demand response service to alleviate the grid load. Smart homes can also interact with peer users to perform horizontal transactions, e.g., peer-to-peer energy trading.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However</a:t>
            </a:r>
            <a:r>
              <a:rPr lang="en-IN" sz="2000" dirty="0" smtClean="0">
                <a:latin typeface="Times New Roman" pitchFamily="18" charset="0"/>
                <a:cs typeface="Times New Roman" pitchFamily="18" charset="0"/>
              </a:rPr>
              <a:t>, conventional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management method suffers from the drawbacks of low efficiency, privacy leakage, and single-point failure. To address these challenges, we develop a privacy-preserving distributed algorithm that enables users to optimally manage their energy usages in parallel via the smart contract on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Further, we design an efficient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 tailored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develop the smart contract to support the holistic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management system. Finally, we evaluate the feasibility and performance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management system through extensive simulations and experiments. The results show that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transactive</a:t>
            </a:r>
            <a:r>
              <a:rPr lang="en-IN" sz="2000" dirty="0" smtClean="0">
                <a:latin typeface="Times New Roman" pitchFamily="18" charset="0"/>
                <a:cs typeface="Times New Roman" pitchFamily="18" charset="0"/>
              </a:rPr>
              <a:t> energy management system is feasible on practical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reduces the overall cost by 25</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When a majority of nodes validates (i.e. votes for) a transaction/block, consensus exists and finality </a:t>
            </a:r>
            <a:r>
              <a:rPr lang="en-IN" sz="2000" dirty="0" smtClean="0">
                <a:latin typeface="Times New Roman" pitchFamily="18" charset="0"/>
                <a:cs typeface="Times New Roman" pitchFamily="18" charset="0"/>
              </a:rPr>
              <a:t>occurs.</a:t>
            </a:r>
          </a:p>
          <a:p>
            <a:pPr algn="just">
              <a:lnSpc>
                <a:spcPct val="150000"/>
              </a:lnSpc>
            </a:pPr>
            <a:r>
              <a:rPr lang="en-IN" sz="2000" dirty="0" smtClean="0">
                <a:latin typeface="Times New Roman" pitchFamily="18" charset="0"/>
                <a:cs typeface="Times New Roman" pitchFamily="18" charset="0"/>
              </a:rPr>
              <a:t>Trade-off </a:t>
            </a:r>
            <a:r>
              <a:rPr lang="en-IN" sz="2000" dirty="0" smtClean="0">
                <a:latin typeface="Times New Roman" pitchFamily="18" charset="0"/>
                <a:cs typeface="Times New Roman" pitchFamily="18" charset="0"/>
              </a:rPr>
              <a:t>between scalability and latency: the algorithm is quicker but the more nodes are on the net, the more time it takes to reach </a:t>
            </a:r>
            <a:r>
              <a:rPr lang="en-IN" sz="2000" dirty="0" smtClean="0">
                <a:latin typeface="Times New Roman" pitchFamily="18" charset="0"/>
                <a:cs typeface="Times New Roman" pitchFamily="18" charset="0"/>
              </a:rPr>
              <a:t>consensus.</a:t>
            </a:r>
          </a:p>
          <a:p>
            <a:pPr algn="just">
              <a:lnSpc>
                <a:spcPct val="150000"/>
              </a:lnSpc>
            </a:pP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promises to streamline fragmented and complex market structures for renewable certificates, carbon credits or general environmental attributes.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Power </a:t>
            </a:r>
            <a:r>
              <a:rPr lang="en-IN" sz="2000" dirty="0" smtClean="0">
                <a:latin typeface="Times New Roman" pitchFamily="18" charset="0"/>
                <a:cs typeface="Times New Roman" pitchFamily="18" charset="0"/>
              </a:rPr>
              <a:t>Ledger platform based on </a:t>
            </a:r>
            <a:r>
              <a:rPr lang="en-IN" sz="2000" dirty="0" err="1" smtClean="0">
                <a:latin typeface="Times New Roman" pitchFamily="18" charset="0"/>
                <a:cs typeface="Times New Roman" pitchFamily="18" charset="0"/>
              </a:rPr>
              <a:t>Ethereum</a:t>
            </a:r>
            <a:r>
              <a:rPr lang="en-IN" sz="2000" dirty="0" smtClean="0">
                <a:latin typeface="Times New Roman" pitchFamily="18" charset="0"/>
                <a:cs typeface="Times New Roman" pitchFamily="18" charset="0"/>
              </a:rPr>
              <a:t> (POWR token) for energy trading with the aim of making energy markets more </a:t>
            </a:r>
            <a:r>
              <a:rPr lang="en-IN" sz="2000" dirty="0" smtClean="0">
                <a:latin typeface="Times New Roman" pitchFamily="18" charset="0"/>
                <a:cs typeface="Times New Roman" pitchFamily="18" charset="0"/>
              </a:rPr>
              <a:t>efficient.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business helps people transact energy and </a:t>
            </a:r>
            <a:r>
              <a:rPr lang="en-IN" sz="2000" dirty="0" err="1" smtClean="0">
                <a:latin typeface="Times New Roman" pitchFamily="18" charset="0"/>
                <a:cs typeface="Times New Roman" pitchFamily="18" charset="0"/>
              </a:rPr>
              <a:t>renewables</a:t>
            </a:r>
            <a:r>
              <a:rPr lang="en-IN" sz="2000" dirty="0" smtClean="0">
                <a:latin typeface="Times New Roman" pitchFamily="18" charset="0"/>
                <a:cs typeface="Times New Roman" pitchFamily="18" charset="0"/>
              </a:rPr>
              <a:t> in local energy </a:t>
            </a:r>
            <a:r>
              <a:rPr lang="en-IN" sz="2000" dirty="0" smtClean="0">
                <a:latin typeface="Times New Roman" pitchFamily="18" charset="0"/>
                <a:cs typeface="Times New Roman" pitchFamily="18" charset="0"/>
              </a:rPr>
              <a:t>communities.</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acts as a trusted computing machine that solves the optimization problem of SCT, and thus removes the need for a central coordinator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decomposing TEM into ULT and SCT, we obtain a distributed solution to the optimization problem of </a:t>
            </a:r>
            <a:r>
              <a:rPr lang="en-IN" sz="2000" dirty="0" smtClean="0">
                <a:latin typeface="Times New Roman" pitchFamily="18" charset="0"/>
                <a:cs typeface="Times New Roman" pitchFamily="18" charset="0"/>
              </a:rPr>
              <a:t>TEM.</a:t>
            </a:r>
          </a:p>
          <a:p>
            <a:pPr algn="just">
              <a:lnSpc>
                <a:spcPct val="150000"/>
              </a:lnSpc>
            </a:pPr>
            <a:r>
              <a:rPr lang="en-IN" sz="2000" dirty="0" smtClean="0">
                <a:latin typeface="Times New Roman" pitchFamily="18" charset="0"/>
                <a:cs typeface="Times New Roman" pitchFamily="18" charset="0"/>
              </a:rPr>
              <a:t>Since </a:t>
            </a:r>
            <a:r>
              <a:rPr lang="en-IN" sz="2000" dirty="0" smtClean="0">
                <a:latin typeface="Times New Roman" pitchFamily="18" charset="0"/>
                <a:cs typeface="Times New Roman" pitchFamily="18" charset="0"/>
              </a:rPr>
              <a:t>the decision variables are coupled across all users, the traditional way of solving Problem TEM is to let a central coordinator collect all the users’ information and solve TEM in a centralized manner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provides a reliable communication network and a trusted computing machine to solve the optimization problem of </a:t>
            </a:r>
            <a:r>
              <a:rPr lang="en-IN" sz="2000" dirty="0" smtClean="0">
                <a:latin typeface="Times New Roman" pitchFamily="18" charset="0"/>
                <a:cs typeface="Times New Roman" pitchFamily="18" charset="0"/>
              </a:rPr>
              <a:t>TEM.</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improve the system throughput two fairness-based packing algorithms are proposed.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centralized data storage schemes has been proposed, still there is a vulnerability to </a:t>
            </a:r>
            <a:r>
              <a:rPr lang="en-IN" sz="2000" dirty="0" err="1" smtClean="0">
                <a:latin typeface="Times New Roman" pitchFamily="18" charset="0"/>
                <a:cs typeface="Times New Roman" pitchFamily="18" charset="0"/>
              </a:rPr>
              <a:t>DoS</a:t>
            </a:r>
            <a:r>
              <a:rPr lang="en-IN" sz="2000" dirty="0" smtClean="0">
                <a:latin typeface="Times New Roman" pitchFamily="18" charset="0"/>
                <a:cs typeface="Times New Roman" pitchFamily="18" charset="0"/>
              </a:rPr>
              <a:t> attacks and the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nature of cloud service </a:t>
            </a:r>
            <a:r>
              <a:rPr lang="en-IN" sz="2000" dirty="0" err="1" smtClean="0">
                <a:latin typeface="Times New Roman" pitchFamily="18" charset="0"/>
                <a:cs typeface="Times New Roman" pitchFamily="18" charset="0"/>
              </a:rPr>
              <a:t>providesr</a:t>
            </a:r>
            <a:r>
              <a:rPr lang="en-IN" sz="2000" dirty="0" smtClean="0">
                <a:latin typeface="Times New Roman" pitchFamily="18" charset="0"/>
                <a:cs typeface="Times New Roman" pitchFamily="18" charset="0"/>
              </a:rPr>
              <a:t> leads to the proposal of a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decentralized storage scheme.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if one considers less computationally expensive algorithms like </a:t>
            </a:r>
            <a:r>
              <a:rPr lang="en-IN" sz="2000" dirty="0" err="1" smtClean="0">
                <a:latin typeface="Times New Roman" pitchFamily="18" charset="0"/>
                <a:cs typeface="Times New Roman" pitchFamily="18" charset="0"/>
              </a:rPr>
              <a:t>PoS</a:t>
            </a:r>
            <a:r>
              <a:rPr lang="en-IN" sz="2000" dirty="0" smtClean="0">
                <a:latin typeface="Times New Roman" pitchFamily="18" charset="0"/>
                <a:cs typeface="Times New Roman" pitchFamily="18" charset="0"/>
              </a:rPr>
              <a:t>, PBFT and </a:t>
            </a:r>
            <a:r>
              <a:rPr lang="en-IN" sz="2000" dirty="0" err="1" smtClean="0">
                <a:latin typeface="Times New Roman" pitchFamily="18" charset="0"/>
                <a:cs typeface="Times New Roman" pitchFamily="18" charset="0"/>
              </a:rPr>
              <a:t>DPoS</a:t>
            </a:r>
            <a:r>
              <a:rPr lang="en-IN" sz="2000" dirty="0" smtClean="0">
                <a:latin typeface="Times New Roman" pitchFamily="18" charset="0"/>
                <a:cs typeface="Times New Roman" pitchFamily="18" charset="0"/>
              </a:rPr>
              <a:t>, though they require less energy they are reasonable for enormous scope frameworks.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new algorithm proof of trust has been proposed to address this issue but still it needs to be </a:t>
            </a:r>
            <a:r>
              <a:rPr lang="en-IN" sz="2000" dirty="0" smtClean="0">
                <a:latin typeface="Times New Roman" pitchFamily="18" charset="0"/>
                <a:cs typeface="Times New Roman" pitchFamily="18" charset="0"/>
              </a:rPr>
              <a:t>investigated.</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consensus protocol is a crucial component that affects the overall performance of the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Both and </a:t>
            </a:r>
            <a:r>
              <a:rPr lang="en-IN" sz="2000" dirty="0" smtClean="0">
                <a:latin typeface="Times New Roman" pitchFamily="18" charset="0"/>
                <a:cs typeface="Times New Roman" pitchFamily="18" charset="0"/>
              </a:rPr>
              <a:t>adopted the </a:t>
            </a:r>
            <a:r>
              <a:rPr lang="en-IN" sz="2000" dirty="0" err="1" smtClean="0">
                <a:latin typeface="Times New Roman" pitchFamily="18" charset="0"/>
                <a:cs typeface="Times New Roman" pitchFamily="18" charset="0"/>
              </a:rPr>
              <a:t>Hyperledger</a:t>
            </a:r>
            <a:r>
              <a:rPr lang="en-IN" sz="2000" dirty="0" smtClean="0">
                <a:latin typeface="Times New Roman" pitchFamily="18" charset="0"/>
                <a:cs typeface="Times New Roman" pitchFamily="18" charset="0"/>
              </a:rPr>
              <a:t> Fabric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and conducted experiments on PCs with Intel CPUs, but their setup is infeasible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without high-performance CPUs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Nevertheless, the low throughput and long transaction confirmation delay degrade the performance of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applications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show its convergence performance, we simulate the algorithm in two cases with five users and ten </a:t>
            </a:r>
            <a:r>
              <a:rPr lang="en-IN" sz="2000" dirty="0" smtClean="0">
                <a:latin typeface="Times New Roman" pitchFamily="18" charset="0"/>
                <a:cs typeface="Times New Roman" pitchFamily="18" charset="0"/>
              </a:rPr>
              <a:t>users.</a:t>
            </a:r>
          </a:p>
          <a:p>
            <a:pPr algn="just">
              <a:lnSpc>
                <a:spcPct val="150000"/>
              </a:lnSpc>
            </a:pPr>
            <a:r>
              <a:rPr lang="en-IN" sz="2000" dirty="0" smtClean="0">
                <a:latin typeface="Times New Roman" pitchFamily="18" charset="0"/>
                <a:cs typeface="Times New Roman" pitchFamily="18" charset="0"/>
              </a:rPr>
              <a:t>We are building a larger testing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network to analyze the performance of the proposed </a:t>
            </a:r>
            <a:r>
              <a:rPr lang="en-IN" sz="2000" dirty="0" err="1" smtClean="0">
                <a:latin typeface="Times New Roman" pitchFamily="18" charset="0"/>
                <a:cs typeface="Times New Roman" pitchFamily="18" charset="0"/>
              </a:rPr>
              <a:t>blockchain</a:t>
            </a:r>
            <a:r>
              <a:rPr lang="en-IN" sz="2000" dirty="0" smtClean="0">
                <a:latin typeface="Times New Roman" pitchFamily="18" charset="0"/>
                <a:cs typeface="Times New Roman" pitchFamily="18" charset="0"/>
              </a:rPr>
              <a:t> with massive users. </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Smart choice for the smart grid: Narrowband internet of things (</a:t>
                      </a:r>
                      <a:r>
                        <a:rPr lang="en-US" sz="2000" dirty="0" err="1">
                          <a:latin typeface="Times New Roman"/>
                          <a:ea typeface="Calibri"/>
                          <a:cs typeface="Latha"/>
                        </a:rPr>
                        <a:t>nb-iot</a:t>
                      </a:r>
                      <a:r>
                        <a:rPr lang="en-US" sz="2000" dirty="0">
                          <a:latin typeface="Times New Roman"/>
                          <a:ea typeface="Calibri"/>
                          <a:cs typeface="Latha"/>
                        </a:rPr>
                        <a: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Y. Li, X. Cheng, Y. Cao, D. Wang, and L.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mission-critical smart grid communications require secure and reliable connections between the utilities and the devices with high quality of service (QoS).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comprehensive review of smart energy meters in intelligent energy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Q. Sun, H. Li, Z. Ma, C. Wang, J. Campillo, Q. Zhang, F. Wallin, and J. Guo,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systematically reviews the development and deployment of smart energy meters, including smart electricity meters, smart heat meters, and smart gas meters.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3022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fog-based internet of energy architecture for </a:t>
                      </a:r>
                      <a:r>
                        <a:rPr lang="en-US" sz="2000" dirty="0" err="1">
                          <a:latin typeface="Times New Roman"/>
                          <a:ea typeface="Calibri"/>
                          <a:cs typeface="Latha"/>
                        </a:rPr>
                        <a:t>transactive</a:t>
                      </a:r>
                      <a:r>
                        <a:rPr lang="en-US" sz="2000" dirty="0">
                          <a:latin typeface="Times New Roman"/>
                          <a:ea typeface="Calibri"/>
                          <a:cs typeface="Latha"/>
                        </a:rPr>
                        <a:t> energy management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H. Y. Moghaddam and A. Leon-Garcia,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present a fog-based IoE architecture for transactive energy (TE) management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Blockchain for future smart grid: A comprehensive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B. Mollah, J. Zhao, D. Niyato, K.-Y. Lam, X. Zhang, A. M. Ghias, L. H. Koh, and L. Yang,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 In this article, we aim to provide a comprehensive survey on the application of </a:t>
                      </a:r>
                      <a:r>
                        <a:rPr lang="en-US" sz="2000" dirty="0" err="1">
                          <a:solidFill>
                            <a:srgbClr val="333333"/>
                          </a:solidFill>
                          <a:latin typeface="Times New Roman"/>
                          <a:ea typeface="Calibri"/>
                          <a:cs typeface="Latha"/>
                        </a:rPr>
                        <a:t>blockchain</a:t>
                      </a:r>
                      <a:r>
                        <a:rPr lang="en-US" sz="2000" dirty="0">
                          <a:solidFill>
                            <a:srgbClr val="333333"/>
                          </a:solidFill>
                          <a:latin typeface="Times New Roman"/>
                          <a:ea typeface="Calibri"/>
                          <a:cs typeface="Latha"/>
                        </a:rPr>
                        <a:t> in smart grid.</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752600" y="1295400"/>
            <a:ext cx="6477000" cy="49530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lnSpc>
                <a:spcPct val="170000"/>
              </a:lnSpc>
              <a:buNone/>
            </a:pPr>
            <a:r>
              <a:rPr lang="en-IN" sz="1800" dirty="0" smtClean="0">
                <a:latin typeface="Times New Roman" pitchFamily="18" charset="0"/>
                <a:cs typeface="Times New Roman" pitchFamily="18" charset="0"/>
              </a:rPr>
              <a:t>     This </a:t>
            </a:r>
            <a:r>
              <a:rPr lang="en-IN" sz="1800" dirty="0" smtClean="0">
                <a:latin typeface="Times New Roman" pitchFamily="18" charset="0"/>
                <a:cs typeface="Times New Roman" pitchFamily="18" charset="0"/>
              </a:rPr>
              <a:t>paper presented a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-based </a:t>
            </a:r>
            <a:r>
              <a:rPr lang="en-IN" sz="1800" dirty="0" err="1" smtClean="0">
                <a:latin typeface="Times New Roman" pitchFamily="18" charset="0"/>
                <a:cs typeface="Times New Roman" pitchFamily="18" charset="0"/>
              </a:rPr>
              <a:t>transactive</a:t>
            </a:r>
            <a:r>
              <a:rPr lang="en-IN" sz="1800" dirty="0" smtClean="0">
                <a:latin typeface="Times New Roman" pitchFamily="18" charset="0"/>
                <a:cs typeface="Times New Roman" pitchFamily="18" charset="0"/>
              </a:rPr>
              <a:t> energy management system that allows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-aided smart homes to interact with the grid and peer users via a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network. We considered two dimensions of </a:t>
            </a:r>
            <a:r>
              <a:rPr lang="en-IN" sz="1800" dirty="0" err="1" smtClean="0">
                <a:latin typeface="Times New Roman" pitchFamily="18" charset="0"/>
                <a:cs typeface="Times New Roman" pitchFamily="18" charset="0"/>
              </a:rPr>
              <a:t>transactive</a:t>
            </a:r>
            <a:r>
              <a:rPr lang="en-IN" sz="1800" dirty="0" smtClean="0">
                <a:latin typeface="Times New Roman" pitchFamily="18" charset="0"/>
                <a:cs typeface="Times New Roman" pitchFamily="18" charset="0"/>
              </a:rPr>
              <a:t> energy: vertical and horizontal transactions. In vertical transactions, smart homes can choose to sell PV energy to the grid and perform demand response. In horizontal transactions, smart homes can trade energy with others in need. We developed a privacy-preserving distributed algorithm to optimize the users’ </a:t>
            </a:r>
            <a:r>
              <a:rPr lang="en-IN" sz="1800" dirty="0" err="1" smtClean="0">
                <a:latin typeface="Times New Roman" pitchFamily="18" charset="0"/>
                <a:cs typeface="Times New Roman" pitchFamily="18" charset="0"/>
              </a:rPr>
              <a:t>transactive</a:t>
            </a:r>
            <a:r>
              <a:rPr lang="en-IN" sz="1800" dirty="0" smtClean="0">
                <a:latin typeface="Times New Roman" pitchFamily="18" charset="0"/>
                <a:cs typeface="Times New Roman" pitchFamily="18" charset="0"/>
              </a:rPr>
              <a:t> energy management without revealing their private information. We further implemented a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 system on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to support the decentralized </a:t>
            </a:r>
            <a:r>
              <a:rPr lang="en-IN" sz="1800" dirty="0" err="1" smtClean="0">
                <a:latin typeface="Times New Roman" pitchFamily="18" charset="0"/>
                <a:cs typeface="Times New Roman" pitchFamily="18" charset="0"/>
              </a:rPr>
              <a:t>transactive</a:t>
            </a:r>
            <a:r>
              <a:rPr lang="en-IN" sz="1800" dirty="0" smtClean="0">
                <a:latin typeface="Times New Roman" pitchFamily="18" charset="0"/>
                <a:cs typeface="Times New Roman" pitchFamily="18" charset="0"/>
              </a:rPr>
              <a:t> energy management platform. Simulations and experiments show that the </a:t>
            </a:r>
            <a:r>
              <a:rPr lang="en-IN" sz="1800" dirty="0" err="1" smtClean="0">
                <a:latin typeface="Times New Roman" pitchFamily="18" charset="0"/>
                <a:cs typeface="Times New Roman" pitchFamily="18" charset="0"/>
              </a:rPr>
              <a:t>blockchain</a:t>
            </a:r>
            <a:r>
              <a:rPr lang="en-IN" sz="1800" dirty="0" smtClean="0">
                <a:latin typeface="Times New Roman" pitchFamily="18" charset="0"/>
                <a:cs typeface="Times New Roman" pitchFamily="18" charset="0"/>
              </a:rPr>
              <a:t>-based </a:t>
            </a:r>
            <a:r>
              <a:rPr lang="en-IN" sz="1800" dirty="0" err="1" smtClean="0">
                <a:latin typeface="Times New Roman" pitchFamily="18" charset="0"/>
                <a:cs typeface="Times New Roman" pitchFamily="18" charset="0"/>
              </a:rPr>
              <a:t>transactive</a:t>
            </a:r>
            <a:r>
              <a:rPr lang="en-IN" sz="1800" dirty="0" smtClean="0">
                <a:latin typeface="Times New Roman" pitchFamily="18" charset="0"/>
                <a:cs typeface="Times New Roman" pitchFamily="18" charset="0"/>
              </a:rPr>
              <a:t> energy management is feasible on practical </a:t>
            </a:r>
            <a:r>
              <a:rPr lang="en-IN" sz="1800" dirty="0" err="1" smtClean="0">
                <a:latin typeface="Times New Roman" pitchFamily="18" charset="0"/>
                <a:cs typeface="Times New Roman" pitchFamily="18" charset="0"/>
              </a:rPr>
              <a:t>IoT</a:t>
            </a:r>
            <a:r>
              <a:rPr lang="en-IN" sz="1800" dirty="0" smtClean="0">
                <a:latin typeface="Times New Roman" pitchFamily="18" charset="0"/>
                <a:cs typeface="Times New Roman" pitchFamily="18" charset="0"/>
              </a:rPr>
              <a:t> devices and can reduce the overall cost by 25%.</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Y. Li, X. Cheng, Y. Cao, D. Wang, and L. Yang, “Smart choice for the smart grid: Narrowband internet of things (</a:t>
            </a:r>
            <a:r>
              <a:rPr lang="en-IN" sz="1600" dirty="0" err="1" smtClean="0">
                <a:latin typeface="Times New Roman" pitchFamily="18" charset="0"/>
                <a:cs typeface="Times New Roman" pitchFamily="18" charset="0"/>
              </a:rPr>
              <a:t>nb-iot</a:t>
            </a:r>
            <a:r>
              <a:rPr lang="en-IN" sz="1600" dirty="0" smtClean="0">
                <a:latin typeface="Times New Roman" pitchFamily="18" charset="0"/>
                <a:cs typeface="Times New Roman" pitchFamily="18" charset="0"/>
              </a:rPr>
              <a:t>) ,” </a:t>
            </a:r>
            <a:r>
              <a:rPr lang="en-IN" sz="1600" dirty="0" smtClean="0">
                <a:latin typeface="Times New Roman" pitchFamily="18" charset="0"/>
                <a:cs typeface="Times New Roman" pitchFamily="18" charset="0"/>
              </a:rPr>
              <a:t>IEEE Internet of Things Journal, vol. 5, no. 3, pp. 1505–1515,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Q. Sun, H. Li, Z. Ma, C. Wang, J. </a:t>
            </a:r>
            <a:r>
              <a:rPr lang="en-IN" sz="1600" dirty="0" err="1" smtClean="0">
                <a:latin typeface="Times New Roman" pitchFamily="18" charset="0"/>
                <a:cs typeface="Times New Roman" pitchFamily="18" charset="0"/>
              </a:rPr>
              <a:t>Campillo</a:t>
            </a:r>
            <a:r>
              <a:rPr lang="en-IN" sz="1600" dirty="0" smtClean="0">
                <a:latin typeface="Times New Roman" pitchFamily="18" charset="0"/>
                <a:cs typeface="Times New Roman" pitchFamily="18" charset="0"/>
              </a:rPr>
              <a:t>, Q. Zhang, F. </a:t>
            </a:r>
            <a:r>
              <a:rPr lang="en-IN" sz="1600" dirty="0" err="1" smtClean="0">
                <a:latin typeface="Times New Roman" pitchFamily="18" charset="0"/>
                <a:cs typeface="Times New Roman" pitchFamily="18" charset="0"/>
              </a:rPr>
              <a:t>Wallin</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Guo</a:t>
            </a:r>
            <a:r>
              <a:rPr lang="en-IN" sz="1600" dirty="0" smtClean="0">
                <a:latin typeface="Times New Roman" pitchFamily="18" charset="0"/>
                <a:cs typeface="Times New Roman" pitchFamily="18" charset="0"/>
              </a:rPr>
              <a:t>, “A comprehensive review of smart energy meters in intelligent energy networks,” IEEE Internet of Things Journal, vol. 3, no. 4, pp. 464–479,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M. H. Y. </a:t>
            </a:r>
            <a:r>
              <a:rPr lang="en-IN" sz="1600" dirty="0" err="1" smtClean="0">
                <a:latin typeface="Times New Roman" pitchFamily="18" charset="0"/>
                <a:cs typeface="Times New Roman" pitchFamily="18" charset="0"/>
              </a:rPr>
              <a:t>Moghaddam</a:t>
            </a:r>
            <a:r>
              <a:rPr lang="en-IN" sz="1600" dirty="0" smtClean="0">
                <a:latin typeface="Times New Roman" pitchFamily="18" charset="0"/>
                <a:cs typeface="Times New Roman" pitchFamily="18" charset="0"/>
              </a:rPr>
              <a:t> and A. Leon-Garcia, “A fog-based internet of energy architecture for </a:t>
            </a:r>
            <a:r>
              <a:rPr lang="en-IN" sz="1600" dirty="0" err="1" smtClean="0">
                <a:latin typeface="Times New Roman" pitchFamily="18" charset="0"/>
                <a:cs typeface="Times New Roman" pitchFamily="18" charset="0"/>
              </a:rPr>
              <a:t>transactive</a:t>
            </a:r>
            <a:r>
              <a:rPr lang="en-IN" sz="1600" dirty="0" smtClean="0">
                <a:latin typeface="Times New Roman" pitchFamily="18" charset="0"/>
                <a:cs typeface="Times New Roman" pitchFamily="18" charset="0"/>
              </a:rPr>
              <a:t> energy management systems,” IEEE Internet of Things Journal, vol. 5, no. 2, pp. 1055–1069, 2018.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M. B. </a:t>
            </a:r>
            <a:r>
              <a:rPr lang="en-IN" sz="1600" dirty="0" err="1" smtClean="0">
                <a:latin typeface="Times New Roman" pitchFamily="18" charset="0"/>
                <a:cs typeface="Times New Roman" pitchFamily="18" charset="0"/>
              </a:rPr>
              <a:t>Mollah</a:t>
            </a:r>
            <a:r>
              <a:rPr lang="en-IN" sz="1600" dirty="0" smtClean="0">
                <a:latin typeface="Times New Roman" pitchFamily="18" charset="0"/>
                <a:cs typeface="Times New Roman" pitchFamily="18" charset="0"/>
              </a:rPr>
              <a:t>, J. Zhao, D.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K.-Y. Lam, X. Zhang, A. M. </a:t>
            </a:r>
            <a:r>
              <a:rPr lang="en-IN" sz="1600" dirty="0" err="1" smtClean="0">
                <a:latin typeface="Times New Roman" pitchFamily="18" charset="0"/>
                <a:cs typeface="Times New Roman" pitchFamily="18" charset="0"/>
              </a:rPr>
              <a:t>Ghias</a:t>
            </a:r>
            <a:r>
              <a:rPr lang="en-IN" sz="1600" dirty="0" smtClean="0">
                <a:latin typeface="Times New Roman" pitchFamily="18" charset="0"/>
                <a:cs typeface="Times New Roman" pitchFamily="18" charset="0"/>
              </a:rPr>
              <a:t>, L. H. </a:t>
            </a:r>
            <a:r>
              <a:rPr lang="en-IN" sz="1600" dirty="0" err="1" smtClean="0">
                <a:latin typeface="Times New Roman" pitchFamily="18" charset="0"/>
                <a:cs typeface="Times New Roman" pitchFamily="18" charset="0"/>
              </a:rPr>
              <a:t>Koh</a:t>
            </a:r>
            <a:r>
              <a:rPr lang="en-IN" sz="1600" dirty="0" smtClean="0">
                <a:latin typeface="Times New Roman" pitchFamily="18" charset="0"/>
                <a:cs typeface="Times New Roman" pitchFamily="18" charset="0"/>
              </a:rPr>
              <a:t>, and L. Yang,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future smart grid: A comprehensive survey,” IEEE Internet of Things Journal, 2020.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S. </a:t>
            </a:r>
            <a:r>
              <a:rPr lang="en-IN" sz="1600" dirty="0" err="1" smtClean="0">
                <a:latin typeface="Times New Roman" pitchFamily="18" charset="0"/>
                <a:cs typeface="Times New Roman" pitchFamily="18" charset="0"/>
              </a:rPr>
              <a:t>Nakamoto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A peer-to-peer electronic cash system,” White Paper, </a:t>
            </a:r>
            <a:r>
              <a:rPr lang="en-IN" sz="1600" dirty="0" err="1" smtClean="0">
                <a:latin typeface="Times New Roman" pitchFamily="18" charset="0"/>
                <a:cs typeface="Times New Roman" pitchFamily="18" charset="0"/>
              </a:rPr>
              <a:t>Bitcoin</a:t>
            </a:r>
            <a:r>
              <a:rPr lang="en-IN" sz="1600" dirty="0" smtClean="0">
                <a:latin typeface="Times New Roman" pitchFamily="18" charset="0"/>
                <a:cs typeface="Times New Roman" pitchFamily="18" charset="0"/>
              </a:rPr>
              <a:t>, 2008. [Online]. Available: https://bitcoin.org/bitcoin.pdf</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G. Wood,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A secure decentralised generalised transaction ledger,” Yellow Paper, </a:t>
            </a:r>
            <a:r>
              <a:rPr lang="en-IN" sz="1600" dirty="0" err="1" smtClean="0">
                <a:latin typeface="Times New Roman" pitchFamily="18" charset="0"/>
                <a:cs typeface="Times New Roman" pitchFamily="18" charset="0"/>
              </a:rPr>
              <a:t>Ethereum</a:t>
            </a:r>
            <a:r>
              <a:rPr lang="en-IN" sz="1600" dirty="0" smtClean="0">
                <a:latin typeface="Times New Roman" pitchFamily="18" charset="0"/>
                <a:cs typeface="Times New Roman" pitchFamily="18" charset="0"/>
              </a:rPr>
              <a:t>, 2019. [Online]. Available: https: //ethereum.github.io/</a:t>
            </a:r>
            <a:r>
              <a:rPr lang="en-IN" sz="1600" dirty="0" err="1" smtClean="0">
                <a:latin typeface="Times New Roman" pitchFamily="18" charset="0"/>
                <a:cs typeface="Times New Roman" pitchFamily="18" charset="0"/>
              </a:rPr>
              <a:t>yellowpaper</a:t>
            </a:r>
            <a:r>
              <a:rPr lang="en-IN" sz="1600" dirty="0" smtClean="0">
                <a:latin typeface="Times New Roman" pitchFamily="18" charset="0"/>
                <a:cs typeface="Times New Roman" pitchFamily="18" charset="0"/>
              </a:rPr>
              <a:t>/paper.pdf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H.-N. Dai, Z. </a:t>
            </a:r>
            <a:r>
              <a:rPr lang="en-IN" sz="1600" dirty="0" err="1" smtClean="0">
                <a:latin typeface="Times New Roman" pitchFamily="18" charset="0"/>
                <a:cs typeface="Times New Roman" pitchFamily="18" charset="0"/>
              </a:rPr>
              <a:t>Zheng</a:t>
            </a:r>
            <a:r>
              <a:rPr lang="en-IN" sz="1600" dirty="0" smtClean="0">
                <a:latin typeface="Times New Roman" pitchFamily="18" charset="0"/>
                <a:cs typeface="Times New Roman" pitchFamily="18" charset="0"/>
              </a:rPr>
              <a:t>, and Y. Zhang,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internet of things: A survey,” IEEE Internet of Things Journal, vol. 6, no. 5, pp. 8076–8094,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K. </a:t>
            </a:r>
            <a:r>
              <a:rPr lang="en-IN" sz="1600" dirty="0" err="1" smtClean="0">
                <a:latin typeface="Times New Roman" pitchFamily="18" charset="0"/>
                <a:cs typeface="Times New Roman" pitchFamily="18" charset="0"/>
              </a:rPr>
              <a:t>Gai</a:t>
            </a:r>
            <a:r>
              <a:rPr lang="en-IN" sz="1600" dirty="0" smtClean="0">
                <a:latin typeface="Times New Roman" pitchFamily="18" charset="0"/>
                <a:cs typeface="Times New Roman" pitchFamily="18" charset="0"/>
              </a:rPr>
              <a:t>, Y. Wu, L. Zhu, M. </a:t>
            </a:r>
            <a:r>
              <a:rPr lang="en-IN" sz="1600" dirty="0" err="1" smtClean="0">
                <a:latin typeface="Times New Roman" pitchFamily="18" charset="0"/>
                <a:cs typeface="Times New Roman" pitchFamily="18" charset="0"/>
              </a:rPr>
              <a:t>Qiu</a:t>
            </a:r>
            <a:r>
              <a:rPr lang="en-IN" sz="1600" dirty="0" smtClean="0">
                <a:latin typeface="Times New Roman" pitchFamily="18" charset="0"/>
                <a:cs typeface="Times New Roman" pitchFamily="18" charset="0"/>
              </a:rPr>
              <a:t>, and M. </a:t>
            </a:r>
            <a:r>
              <a:rPr lang="en-IN" sz="1600" dirty="0" err="1" smtClean="0">
                <a:latin typeface="Times New Roman" pitchFamily="18" charset="0"/>
                <a:cs typeface="Times New Roman" pitchFamily="18" charset="0"/>
              </a:rPr>
              <a:t>Shen</a:t>
            </a:r>
            <a:r>
              <a:rPr lang="en-IN" sz="1600" dirty="0" smtClean="0">
                <a:latin typeface="Times New Roman" pitchFamily="18" charset="0"/>
                <a:cs typeface="Times New Roman" pitchFamily="18" charset="0"/>
              </a:rPr>
              <a:t>, “Privacy-preserving energy trading using consortium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in smart grid,”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15, no. 6, pp. 3548–3558, 2019.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Z. Li, J. Kang, R. Yu, D. Ye, Q. Deng, and Y. Zhang, “Consortium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 for secure energy trading in industrial internet of things,”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14, no. 8, pp. 3690–3700,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Wan, J. Li, M. </a:t>
            </a:r>
            <a:r>
              <a:rPr lang="en-IN" sz="1600" dirty="0" err="1" smtClean="0">
                <a:latin typeface="Times New Roman" pitchFamily="18" charset="0"/>
                <a:cs typeface="Times New Roman" pitchFamily="18" charset="0"/>
              </a:rPr>
              <a:t>Imran</a:t>
            </a:r>
            <a:r>
              <a:rPr lang="en-IN" sz="1600" dirty="0" smtClean="0">
                <a:latin typeface="Times New Roman" pitchFamily="18" charset="0"/>
                <a:cs typeface="Times New Roman" pitchFamily="18" charset="0"/>
              </a:rPr>
              <a:t>, D. Li et al., “A </a:t>
            </a:r>
            <a:r>
              <a:rPr lang="en-IN" sz="1600" dirty="0" err="1" smtClean="0">
                <a:latin typeface="Times New Roman" pitchFamily="18" charset="0"/>
                <a:cs typeface="Times New Roman" pitchFamily="18" charset="0"/>
              </a:rPr>
              <a:t>blockchain</a:t>
            </a:r>
            <a:r>
              <a:rPr lang="en-IN" sz="1600" dirty="0" smtClean="0">
                <a:latin typeface="Times New Roman" pitchFamily="18" charset="0"/>
                <a:cs typeface="Times New Roman" pitchFamily="18" charset="0"/>
              </a:rPr>
              <a:t>-based solution for enhancing security and privacy in smart factory,” IEEE Trans. Ind. </a:t>
            </a:r>
            <a:r>
              <a:rPr lang="en-IN" sz="1600" dirty="0" err="1" smtClean="0">
                <a:latin typeface="Times New Roman" pitchFamily="18" charset="0"/>
                <a:cs typeface="Times New Roman" pitchFamily="18" charset="0"/>
              </a:rPr>
              <a:t>Informat</a:t>
            </a:r>
            <a:r>
              <a:rPr lang="en-IN" sz="1600" dirty="0" smtClean="0">
                <a:latin typeface="Times New Roman" pitchFamily="18" charset="0"/>
                <a:cs typeface="Times New Roman" pitchFamily="18" charset="0"/>
              </a:rPr>
              <a:t>., vol. 15, no. 6, pp. 3652–3660, 2019.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1263</TotalTime>
  <Words>1569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Privacy-Preserving Transactive Energy Management for IoT-aided Smart Homes via Blockchain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2021-07-03T15:16:42Z</dcterms:modified>
</cp:coreProperties>
</file>