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Analysis and Optimization of Massive Access to the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Relying on Multi-Pair Two-Way Massive MIMO Relay Systems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We investigate massive access in the Internet-</a:t>
            </a:r>
            <a:r>
              <a:rPr lang="en-IN" sz="2000" dirty="0" err="1" smtClean="0">
                <a:latin typeface="Times New Roman" pitchFamily="18" charset="0"/>
                <a:cs typeface="Times New Roman" pitchFamily="18" charset="0"/>
              </a:rPr>
              <a:t>ofThings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relying on multi-pair two-way amplify-and-forward (AF) relay systems using massive multiple-input multiple-output (MIMO). We utilize the approximate message passing (AMP) algorithm for joint device activity detection and channel estimation. Furthermore, we analyze the achievable rates for multiple pairs of active devices and derive the closed-form expressions for both maximum-ratio combining/maximum-ratio transmission (MRC/MRT) and zero-forcing reception/zero-forcing transmission (ZFR/ZFT)-based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schemes adopted at the relay. Moreover, to improve the achievable sum rates, we propose a low-complexity algorithm for optimizing the pilot length L. Our simulation results verify the accuracy of the closed-form expressions of the MRC/MRT and ZFR/ZFT scenarios. Finally, the proposed pilot-length optimization algorithm performs well in both the MRC/MRT and ZFR/ZFT scenarios.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compare the GEE of the proposed design with existing FD systems and quantify the improvement achieved by the proposed algorithm. </a:t>
            </a:r>
          </a:p>
          <a:p>
            <a:pPr algn="just">
              <a:lnSpc>
                <a:spcPct val="150000"/>
              </a:lnSpc>
            </a:pPr>
            <a:r>
              <a:rPr lang="en-IN" sz="2000" dirty="0" smtClean="0">
                <a:latin typeface="Times New Roman" pitchFamily="18" charset="0"/>
                <a:cs typeface="Times New Roman" pitchFamily="18" charset="0"/>
              </a:rPr>
              <a:t>These closed-form achievable-rate expressions which are valid for an arbitrary number of relay antennas, are more general than the ones in the existing </a:t>
            </a:r>
            <a:r>
              <a:rPr lang="en-IN" sz="2000" dirty="0" err="1" smtClean="0">
                <a:latin typeface="Times New Roman" pitchFamily="18" charset="0"/>
                <a:cs typeface="Times New Roman" pitchFamily="18" charset="0"/>
              </a:rPr>
              <a:t>mMIMO</a:t>
            </a:r>
            <a:r>
              <a:rPr lang="en-IN" sz="2000" dirty="0" smtClean="0">
                <a:latin typeface="Times New Roman" pitchFamily="18" charset="0"/>
                <a:cs typeface="Times New Roman" pitchFamily="18" charset="0"/>
              </a:rPr>
              <a:t> relaying literature.</a:t>
            </a:r>
          </a:p>
          <a:p>
            <a:pPr algn="just">
              <a:lnSpc>
                <a:spcPct val="150000"/>
              </a:lnSpc>
            </a:pPr>
            <a:r>
              <a:rPr lang="en-IN" sz="2000" dirty="0" smtClean="0">
                <a:latin typeface="Times New Roman" pitchFamily="18" charset="0"/>
                <a:cs typeface="Times New Roman" pitchFamily="18" charset="0"/>
              </a:rPr>
              <a:t>We also exhaustively compared the SE and GEE of the proposed FD relaying system to the existing state-of-the-art HD relaying systems, and characterized the values of SI and IUI, for which the proposed system outperforms the existing ones.</a:t>
            </a:r>
          </a:p>
          <a:p>
            <a:pPr algn="just">
              <a:lnSpc>
                <a:spcPct val="150000"/>
              </a:lnSpc>
            </a:pPr>
            <a:r>
              <a:rPr lang="en-IN" sz="2000" dirty="0" smtClean="0">
                <a:latin typeface="Times New Roman" pitchFamily="18" charset="0"/>
                <a:cs typeface="Times New Roman" pitchFamily="18" charset="0"/>
              </a:rPr>
              <a:t>We showed that the proposed algorithms not only outperform existing schemes, but also allow weight adjustment to prioritize user’s energy efficiency requirements.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Due to the sparse nature of access in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DAD and CE can be transformed into a compressed sensing problem.</a:t>
            </a:r>
          </a:p>
          <a:p>
            <a:pPr algn="just">
              <a:lnSpc>
                <a:spcPct val="150000"/>
              </a:lnSpc>
            </a:pPr>
            <a:r>
              <a:rPr lang="en-IN" sz="2000" dirty="0" smtClean="0">
                <a:latin typeface="Times New Roman" pitchFamily="18" charset="0"/>
                <a:cs typeface="Times New Roman" pitchFamily="18" charset="0"/>
              </a:rPr>
              <a:t>We prove that these pair of optimization problems can be approximated by convex optimization problems. </a:t>
            </a:r>
          </a:p>
          <a:p>
            <a:pPr algn="just">
              <a:lnSpc>
                <a:spcPct val="150000"/>
              </a:lnSpc>
            </a:pPr>
            <a:r>
              <a:rPr lang="en-IN" sz="2000" dirty="0" smtClean="0">
                <a:latin typeface="Times New Roman" pitchFamily="18" charset="0"/>
                <a:cs typeface="Times New Roman" pitchFamily="18" charset="0"/>
              </a:rPr>
              <a:t>Then, we propose a binary search algorithm for solving these problems, and show that this optimization algorithm has a low complexity.</a:t>
            </a:r>
          </a:p>
          <a:p>
            <a:pPr algn="just">
              <a:lnSpc>
                <a:spcPct val="150000"/>
              </a:lnSpc>
            </a:pPr>
            <a:r>
              <a:rPr lang="en-IN" sz="2000" dirty="0" smtClean="0">
                <a:latin typeface="Times New Roman" pitchFamily="18" charset="0"/>
                <a:cs typeface="Times New Roman" pitchFamily="18" charset="0"/>
              </a:rPr>
              <a:t>We propose the low-complexity procedure of Algorithm 1 to solve these two optimization problems. </a:t>
            </a:r>
          </a:p>
          <a:p>
            <a:pPr algn="just">
              <a:lnSpc>
                <a:spcPct val="150000"/>
              </a:lnSpc>
            </a:pPr>
            <a:r>
              <a:rPr lang="en-IN" sz="2000" dirty="0" smtClean="0">
                <a:latin typeface="Times New Roman" pitchFamily="18" charset="0"/>
                <a:cs typeface="Times New Roman" pitchFamily="18" charset="0"/>
              </a:rPr>
              <a:t>We approximated the non-convex pilot length optimization problems of maximizing the sum rate by tractable convex optimization problems.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FD GEE optimization framework can also be used for evaluating GEE of </a:t>
            </a:r>
            <a:r>
              <a:rPr lang="en-IN" sz="2000" dirty="0" err="1" smtClean="0">
                <a:latin typeface="Times New Roman" pitchFamily="18" charset="0"/>
                <a:cs typeface="Times New Roman" pitchFamily="18" charset="0"/>
              </a:rPr>
              <a:t>mMIMO</a:t>
            </a:r>
            <a:r>
              <a:rPr lang="en-IN" sz="2000" dirty="0" smtClean="0">
                <a:latin typeface="Times New Roman" pitchFamily="18" charset="0"/>
                <a:cs typeface="Times New Roman" pitchFamily="18" charset="0"/>
              </a:rPr>
              <a:t> HD AF systems which has not been investigated in the open literature. </a:t>
            </a:r>
          </a:p>
          <a:p>
            <a:pPr algn="just">
              <a:lnSpc>
                <a:spcPct val="150000"/>
              </a:lnSpc>
            </a:pPr>
            <a:r>
              <a:rPr lang="en-IN" sz="2000" dirty="0" smtClean="0">
                <a:latin typeface="Times New Roman" pitchFamily="18" charset="0"/>
                <a:cs typeface="Times New Roman" pitchFamily="18" charset="0"/>
              </a:rPr>
              <a:t>We also compare GEE of the proposed FD system to that of its HD counterparts, and characterize the self-loop and inter-user interference regimes, for which the proposed FD system outperforms the HD ones.</a:t>
            </a:r>
          </a:p>
          <a:p>
            <a:pPr algn="just">
              <a:lnSpc>
                <a:spcPct val="150000"/>
              </a:lnSpc>
            </a:pPr>
            <a:r>
              <a:rPr lang="en-IN" sz="2000" dirty="0" smtClean="0">
                <a:latin typeface="Times New Roman" pitchFamily="18" charset="0"/>
                <a:cs typeface="Times New Roman" pitchFamily="18" charset="0"/>
              </a:rPr>
              <a:t>We numerically analyze the effect of weights on the EE of individual users, and show that the proposed framework enable us to meet the heterogeneous EE requirements.</a:t>
            </a:r>
          </a:p>
          <a:p>
            <a:pPr algn="just">
              <a:lnSpc>
                <a:spcPct val="150000"/>
              </a:lnSpc>
            </a:pPr>
            <a:r>
              <a:rPr lang="en-IN" sz="2000" dirty="0" smtClean="0">
                <a:latin typeface="Times New Roman" pitchFamily="18" charset="0"/>
                <a:cs typeface="Times New Roman" pitchFamily="18" charset="0"/>
              </a:rPr>
              <a:t>The proposed FD WSEE framework can also be used to evaluate the WSEE of </a:t>
            </a:r>
            <a:r>
              <a:rPr lang="en-IN" sz="2000" dirty="0" err="1" smtClean="0">
                <a:latin typeface="Times New Roman" pitchFamily="18" charset="0"/>
                <a:cs typeface="Times New Roman" pitchFamily="18" charset="0"/>
              </a:rPr>
              <a:t>mMIMO</a:t>
            </a:r>
            <a:r>
              <a:rPr lang="en-IN" sz="2000" dirty="0" smtClean="0">
                <a:latin typeface="Times New Roman" pitchFamily="18" charset="0"/>
                <a:cs typeface="Times New Roman" pitchFamily="18" charset="0"/>
              </a:rPr>
              <a:t> HD system which, to the best of our knowledge, has not been investigated.</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These studies proved that the AMP algorithm has a remarkable capability of balancing its performance by complexity trade-off.</a:t>
            </a:r>
          </a:p>
          <a:p>
            <a:pPr algn="just">
              <a:lnSpc>
                <a:spcPct val="150000"/>
              </a:lnSpc>
            </a:pPr>
            <a:r>
              <a:rPr lang="en-IN" sz="2000" dirty="0" smtClean="0">
                <a:latin typeface="Times New Roman" pitchFamily="18" charset="0"/>
                <a:cs typeface="Times New Roman" pitchFamily="18" charset="0"/>
              </a:rPr>
              <a:t>However, these algorithms do not have a rigorous performance analysis, which is usually required by researchers to study the system performance.</a:t>
            </a:r>
          </a:p>
          <a:p>
            <a:pPr algn="just">
              <a:lnSpc>
                <a:spcPct val="150000"/>
              </a:lnSpc>
            </a:pPr>
            <a:r>
              <a:rPr lang="en-IN" sz="2000" dirty="0" smtClean="0">
                <a:latin typeface="Times New Roman" pitchFamily="18" charset="0"/>
                <a:cs typeface="Times New Roman" pitchFamily="18" charset="0"/>
              </a:rPr>
              <a:t>Energy efficiency (EE) metric, which relies on the Pareto-optimality between throughput and energy consumption, has recently drawn attention as a useful performance measure.</a:t>
            </a:r>
          </a:p>
          <a:p>
            <a:pPr algn="just">
              <a:lnSpc>
                <a:spcPct val="150000"/>
              </a:lnSpc>
            </a:pPr>
            <a:r>
              <a:rPr lang="en-IN" sz="2000" dirty="0" smtClean="0">
                <a:latin typeface="Times New Roman" pitchFamily="18" charset="0"/>
                <a:cs typeface="Times New Roman" pitchFamily="18" charset="0"/>
              </a:rPr>
              <a:t>It is known that DF relay can give better performance than AF relay as it cleans up the noise.</a:t>
            </a:r>
          </a:p>
          <a:p>
            <a:pPr algn="just">
              <a:lnSpc>
                <a:spcPct val="150000"/>
              </a:lnSpc>
            </a:pPr>
            <a:r>
              <a:rPr lang="en-IN" sz="2000" dirty="0" smtClean="0">
                <a:latin typeface="Times New Roman" pitchFamily="18" charset="0"/>
                <a:cs typeface="Times New Roman" pitchFamily="18" charset="0"/>
              </a:rPr>
              <a:t>The SE, which measures how well the spectrum resources are used, is one of the important criteria utilized to define wireless communication performance.</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133600"/>
                <a:gridCol w="2133600"/>
                <a:gridCol w="3600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Massive device connectivity with massive MIMO</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Liu and W. Yu,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grant-free two-phase access scheme is adopted where user activity detection and channel estimation are performed in the first phase, and data is transmitted in the second phase.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Massive machine-type communications in 5G: Physical and MAC-layer solutions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Bockelmann, N. Pratas, H. Nikopour, K. Au, T. Svensson, C. Stefanovic, P. Popovski, and A. Dekorsy,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In this article, we introduce the physical (PHY) and medium access control (MAC) layer solutions developed within METIS to address this challenge.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172200"/>
        </p:xfrm>
        <a:graphic>
          <a:graphicData uri="http://schemas.openxmlformats.org/drawingml/2006/table">
            <a:tbl>
              <a:tblPr firstRow="1" bandRow="1">
                <a:tableStyleId>{5C22544A-7EE6-4342-B048-85BDC9FD1C3A}</a:tableStyleId>
              </a:tblPr>
              <a:tblGrid>
                <a:gridCol w="2514600"/>
                <a:gridCol w="1143000"/>
                <a:gridCol w="4057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788920">
                <a:tc>
                  <a:txBody>
                    <a:bodyPr/>
                    <a:lstStyle/>
                    <a:p>
                      <a:pPr algn="just">
                        <a:lnSpc>
                          <a:spcPct val="150000"/>
                        </a:lnSpc>
                        <a:spcAft>
                          <a:spcPts val="500"/>
                        </a:spcAft>
                        <a:tabLst>
                          <a:tab pos="457200" algn="l"/>
                        </a:tabLst>
                      </a:pPr>
                      <a:r>
                        <a:rPr lang="en-US" sz="2000" dirty="0">
                          <a:latin typeface="Times New Roman"/>
                          <a:ea typeface="Calibri"/>
                          <a:cs typeface="Latha"/>
                        </a:rPr>
                        <a:t>Joint active user detection and channel estimation in massive access systems exploiting </a:t>
                      </a:r>
                      <a:r>
                        <a:rPr lang="en-US" sz="2000" dirty="0" err="1">
                          <a:latin typeface="Times New Roman"/>
                          <a:ea typeface="Calibri"/>
                          <a:cs typeface="Latha"/>
                        </a:rPr>
                        <a:t>reedmuller</a:t>
                      </a:r>
                      <a:r>
                        <a:rPr lang="en-US" sz="2000" dirty="0">
                          <a:latin typeface="Times New Roman"/>
                          <a:ea typeface="Calibri"/>
                          <a:cs typeface="Latha"/>
                        </a:rPr>
                        <a:t> sequences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Wang, Z. Zhang, and L. Hanzo,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Explicitly, at the transmitter each user is mapped to a specially designed RM sequence, which facilitates reliable joint sequence detection and channel estimation based on a single transmission event. </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Massive connectivity with massive MIMO - Part I: Device activity detection and channel estimation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Liu and W. Yu,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order to accommodate a large number of simultaneously transmitting devices, this paper studies an asymptotic regime where the BS is equipped with a massive number of antennas.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jpg"/>
          <p:cNvPicPr>
            <a:picLocks noGrp="1" noChangeAspect="1" noChangeArrowheads="1"/>
          </p:cNvPicPr>
          <p:nvPr>
            <p:ph idx="1"/>
          </p:nvPr>
        </p:nvPicPr>
        <p:blipFill>
          <a:blip r:embed="rId2"/>
          <a:srcRect/>
          <a:stretch>
            <a:fillRect/>
          </a:stretch>
        </p:blipFill>
        <p:spPr bwMode="auto">
          <a:xfrm>
            <a:off x="1828800" y="1447800"/>
            <a:ext cx="6477000" cy="4724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3810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In this paper, we first applied an MTMM AF relaying system in a single-cell massive access scenario. Using the AMP algorithm for DAD and CE, we derived the closed-form </a:t>
            </a:r>
            <a:r>
              <a:rPr lang="en-IN" sz="2000" dirty="0" err="1" smtClean="0">
                <a:latin typeface="Times New Roman" pitchFamily="18" charset="0"/>
                <a:cs typeface="Times New Roman" pitchFamily="18" charset="0"/>
              </a:rPr>
              <a:t>ergodic</a:t>
            </a:r>
            <a:r>
              <a:rPr lang="en-IN" sz="2000" dirty="0" smtClean="0">
                <a:latin typeface="Times New Roman" pitchFamily="18" charset="0"/>
                <a:cs typeface="Times New Roman" pitchFamily="18" charset="0"/>
              </a:rPr>
              <a:t> achievable rate expressions for both MRC/MRT and ZFR/ZFT processing, which depend on the system parameters: L, 2K, M, </a:t>
            </a:r>
            <a:r>
              <a:rPr lang="en-IN" sz="2000" dirty="0" err="1" smtClean="0">
                <a:latin typeface="Times New Roman" pitchFamily="18" charset="0"/>
                <a:cs typeface="Times New Roman" pitchFamily="18" charset="0"/>
              </a:rPr>
              <a:t>pp,j</a:t>
            </a:r>
            <a:r>
              <a:rPr lang="en-IN" sz="2000" dirty="0" smtClean="0">
                <a:latin typeface="Times New Roman" pitchFamily="18" charset="0"/>
                <a:cs typeface="Times New Roman" pitchFamily="18" charset="0"/>
              </a:rPr>
              <a:t> , pr, </a:t>
            </a:r>
            <a:r>
              <a:rPr lang="en-IN" sz="2000" dirty="0" err="1" smtClean="0">
                <a:latin typeface="Times New Roman" pitchFamily="18" charset="0"/>
                <a:cs typeface="Times New Roman" pitchFamily="18" charset="0"/>
              </a:rPr>
              <a:t>pd,j</a:t>
            </a:r>
            <a:r>
              <a:rPr lang="en-IN" sz="2000" dirty="0" smtClean="0">
                <a:latin typeface="Times New Roman" pitchFamily="18" charset="0"/>
                <a:cs typeface="Times New Roman" pitchFamily="18" charset="0"/>
              </a:rPr>
              <a:t> , and </a:t>
            </a:r>
            <a:r>
              <a:rPr lang="en-IN" sz="2000" dirty="0" err="1" smtClean="0">
                <a:latin typeface="Times New Roman" pitchFamily="18" charset="0"/>
                <a:cs typeface="Times New Roman" pitchFamily="18" charset="0"/>
              </a:rPr>
              <a:t>βj</a:t>
            </a:r>
            <a:r>
              <a:rPr lang="en-IN" sz="2000" dirty="0" smtClean="0">
                <a:latin typeface="Times New Roman" pitchFamily="18" charset="0"/>
                <a:cs typeface="Times New Roman" pitchFamily="18" charset="0"/>
              </a:rPr>
              <a:t> , where j ∈ K. Additionally, we found that in the MRC/MRT case, the cost of DAD is lower, while in the ZFR/ZFT case, the sum rate is much higher. Furthermore, for both MRC/MRT and ZFR/ZFT cases, we approximated the non-convex pilot length optimization problems of maximizing the sum rate by tractable convex optimization problems. Finally, we solved them by the proposed algorithm.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L. Liu and W. Yu, “Massive device connectivity with massive MIMO,” in Proc. IEEE Int.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Inf. Theory, Jun. 2017, pp. 1072–1076. </a:t>
            </a:r>
          </a:p>
          <a:p>
            <a:pPr algn="just">
              <a:lnSpc>
                <a:spcPct val="160000"/>
              </a:lnSpc>
            </a:pPr>
            <a:r>
              <a:rPr lang="en-IN" sz="1600" dirty="0" smtClean="0">
                <a:latin typeface="Times New Roman" pitchFamily="18" charset="0"/>
                <a:cs typeface="Times New Roman" pitchFamily="18" charset="0"/>
              </a:rPr>
              <a:t>[2] C. </a:t>
            </a:r>
            <a:r>
              <a:rPr lang="en-IN" sz="1600" dirty="0" err="1" smtClean="0">
                <a:latin typeface="Times New Roman" pitchFamily="18" charset="0"/>
                <a:cs typeface="Times New Roman" pitchFamily="18" charset="0"/>
              </a:rPr>
              <a:t>Bockelmann</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Pratas</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Nikopour</a:t>
            </a:r>
            <a:r>
              <a:rPr lang="en-IN" sz="1600" dirty="0" smtClean="0">
                <a:latin typeface="Times New Roman" pitchFamily="18" charset="0"/>
                <a:cs typeface="Times New Roman" pitchFamily="18" charset="0"/>
              </a:rPr>
              <a:t>, K. Au, T. </a:t>
            </a:r>
            <a:r>
              <a:rPr lang="en-IN" sz="1600" dirty="0" err="1" smtClean="0">
                <a:latin typeface="Times New Roman" pitchFamily="18" charset="0"/>
                <a:cs typeface="Times New Roman" pitchFamily="18" charset="0"/>
              </a:rPr>
              <a:t>Svensson</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Stefanovic</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Popovski</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Dekorsy</a:t>
            </a:r>
            <a:r>
              <a:rPr lang="en-IN" sz="1600" dirty="0" smtClean="0">
                <a:latin typeface="Times New Roman" pitchFamily="18" charset="0"/>
                <a:cs typeface="Times New Roman" pitchFamily="18" charset="0"/>
              </a:rPr>
              <a:t>, “Massive machine-type communications in 5G: Physical and MAC-layer solutions,”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Mag., vol. 54, no. 9, pp. 59–65, Sep. 2016. </a:t>
            </a:r>
          </a:p>
          <a:p>
            <a:pPr algn="just">
              <a:lnSpc>
                <a:spcPct val="160000"/>
              </a:lnSpc>
            </a:pPr>
            <a:r>
              <a:rPr lang="en-IN" sz="1600" dirty="0" smtClean="0">
                <a:latin typeface="Times New Roman" pitchFamily="18" charset="0"/>
                <a:cs typeface="Times New Roman" pitchFamily="18" charset="0"/>
              </a:rPr>
              <a:t>[3] J. Wang, Z. Zhang, and L. </a:t>
            </a:r>
            <a:r>
              <a:rPr lang="en-IN" sz="1600" dirty="0" err="1" smtClean="0">
                <a:latin typeface="Times New Roman" pitchFamily="18" charset="0"/>
                <a:cs typeface="Times New Roman" pitchFamily="18" charset="0"/>
              </a:rPr>
              <a:t>Hanzo</a:t>
            </a:r>
            <a:r>
              <a:rPr lang="en-IN" sz="1600" dirty="0" smtClean="0">
                <a:latin typeface="Times New Roman" pitchFamily="18" charset="0"/>
                <a:cs typeface="Times New Roman" pitchFamily="18" charset="0"/>
              </a:rPr>
              <a:t>, “Joint active user detection and channel estimation in massive access systems exploiting </a:t>
            </a:r>
            <a:r>
              <a:rPr lang="en-IN" sz="1600" dirty="0" err="1" smtClean="0">
                <a:latin typeface="Times New Roman" pitchFamily="18" charset="0"/>
                <a:cs typeface="Times New Roman" pitchFamily="18" charset="0"/>
              </a:rPr>
              <a:t>reedmuller</a:t>
            </a:r>
            <a:r>
              <a:rPr lang="en-IN" sz="1600" dirty="0" smtClean="0">
                <a:latin typeface="Times New Roman" pitchFamily="18" charset="0"/>
                <a:cs typeface="Times New Roman" pitchFamily="18" charset="0"/>
              </a:rPr>
              <a:t> sequences,” IEEE J. Sel. Top. Sign. </a:t>
            </a:r>
            <a:r>
              <a:rPr lang="en-IN" sz="1600" dirty="0" err="1" smtClean="0">
                <a:latin typeface="Times New Roman" pitchFamily="18" charset="0"/>
                <a:cs typeface="Times New Roman" pitchFamily="18" charset="0"/>
              </a:rPr>
              <a:t>Proces</a:t>
            </a:r>
            <a:r>
              <a:rPr lang="en-IN" sz="1600" dirty="0" smtClean="0">
                <a:latin typeface="Times New Roman" pitchFamily="18" charset="0"/>
                <a:cs typeface="Times New Roman" pitchFamily="18" charset="0"/>
              </a:rPr>
              <a:t>., vol. 13, no. 3, pp. 739– 752, Mar. 2019. </a:t>
            </a:r>
          </a:p>
          <a:p>
            <a:pPr algn="just">
              <a:lnSpc>
                <a:spcPct val="160000"/>
              </a:lnSpc>
            </a:pPr>
            <a:r>
              <a:rPr lang="en-IN" sz="1600" dirty="0" smtClean="0">
                <a:latin typeface="Times New Roman" pitchFamily="18" charset="0"/>
                <a:cs typeface="Times New Roman" pitchFamily="18" charset="0"/>
              </a:rPr>
              <a:t>[4] Y. Zhang, Q. </a:t>
            </a:r>
            <a:r>
              <a:rPr lang="en-IN" sz="1600" dirty="0" err="1" smtClean="0">
                <a:latin typeface="Times New Roman" pitchFamily="18" charset="0"/>
                <a:cs typeface="Times New Roman" pitchFamily="18" charset="0"/>
              </a:rPr>
              <a:t>Guo</a:t>
            </a:r>
            <a:r>
              <a:rPr lang="en-IN" sz="1600" dirty="0" smtClean="0">
                <a:latin typeface="Times New Roman" pitchFamily="18" charset="0"/>
                <a:cs typeface="Times New Roman" pitchFamily="18" charset="0"/>
              </a:rPr>
              <a:t>, Z. Wang, J. Xi, and N. Wu, “Block sparse </a:t>
            </a:r>
            <a:r>
              <a:rPr lang="en-IN" sz="1600" dirty="0" err="1" smtClean="0">
                <a:latin typeface="Times New Roman" pitchFamily="18" charset="0"/>
                <a:cs typeface="Times New Roman" pitchFamily="18" charset="0"/>
              </a:rPr>
              <a:t>bayesian</a:t>
            </a:r>
            <a:r>
              <a:rPr lang="en-IN" sz="1600" dirty="0" smtClean="0">
                <a:latin typeface="Times New Roman" pitchFamily="18" charset="0"/>
                <a:cs typeface="Times New Roman" pitchFamily="18" charset="0"/>
              </a:rPr>
              <a:t> learning based joint user activity detection and channel estimation for grant-free NOMA systems,” IEEE Trans. </a:t>
            </a:r>
            <a:r>
              <a:rPr lang="en-IN" sz="1600" dirty="0" err="1" smtClean="0">
                <a:latin typeface="Times New Roman" pitchFamily="18" charset="0"/>
                <a:cs typeface="Times New Roman" pitchFamily="18" charset="0"/>
              </a:rPr>
              <a:t>Veh</a:t>
            </a:r>
            <a:r>
              <a:rPr lang="en-IN" sz="1600" dirty="0" smtClean="0">
                <a:latin typeface="Times New Roman" pitchFamily="18" charset="0"/>
                <a:cs typeface="Times New Roman" pitchFamily="18" charset="0"/>
              </a:rPr>
              <a:t>. Technol., vol. 67, no. 10, pp. 9631–9640, Oct. 2018. </a:t>
            </a:r>
          </a:p>
          <a:p>
            <a:pPr algn="just">
              <a:lnSpc>
                <a:spcPct val="160000"/>
              </a:lnSpc>
            </a:pPr>
            <a:r>
              <a:rPr lang="en-IN" sz="1600" dirty="0" smtClean="0">
                <a:latin typeface="Times New Roman" pitchFamily="18" charset="0"/>
                <a:cs typeface="Times New Roman" pitchFamily="18" charset="0"/>
              </a:rPr>
              <a:t>[5] Z. Zhang, Y. Li, C. Huang, Q. </a:t>
            </a:r>
            <a:r>
              <a:rPr lang="en-IN" sz="1600" dirty="0" err="1" smtClean="0">
                <a:latin typeface="Times New Roman" pitchFamily="18" charset="0"/>
                <a:cs typeface="Times New Roman" pitchFamily="18" charset="0"/>
              </a:rPr>
              <a:t>Guo</a:t>
            </a:r>
            <a:r>
              <a:rPr lang="en-IN" sz="1600" dirty="0" smtClean="0">
                <a:latin typeface="Times New Roman" pitchFamily="18" charset="0"/>
                <a:cs typeface="Times New Roman" pitchFamily="18" charset="0"/>
              </a:rPr>
              <a:t>, C. Yuen, and Y. L. Guan, “</a:t>
            </a:r>
            <a:r>
              <a:rPr lang="en-IN" sz="1600" dirty="0" err="1" smtClean="0">
                <a:latin typeface="Times New Roman" pitchFamily="18" charset="0"/>
                <a:cs typeface="Times New Roman" pitchFamily="18" charset="0"/>
              </a:rPr>
              <a:t>DNNaided</a:t>
            </a:r>
            <a:r>
              <a:rPr lang="en-IN" sz="1600" dirty="0" smtClean="0">
                <a:latin typeface="Times New Roman" pitchFamily="18" charset="0"/>
                <a:cs typeface="Times New Roman" pitchFamily="18" charset="0"/>
              </a:rPr>
              <a:t> block sparse </a:t>
            </a:r>
            <a:r>
              <a:rPr lang="en-IN" sz="1600" dirty="0" err="1" smtClean="0">
                <a:latin typeface="Times New Roman" pitchFamily="18" charset="0"/>
                <a:cs typeface="Times New Roman" pitchFamily="18" charset="0"/>
              </a:rPr>
              <a:t>bayesian</a:t>
            </a:r>
            <a:r>
              <a:rPr lang="en-IN" sz="1600" dirty="0" smtClean="0">
                <a:latin typeface="Times New Roman" pitchFamily="18" charset="0"/>
                <a:cs typeface="Times New Roman" pitchFamily="18" charset="0"/>
              </a:rPr>
              <a:t> learning for user activity detection and channel estimation in grant-free non-orthogonal random access,” IEEE Trans. </a:t>
            </a:r>
            <a:r>
              <a:rPr lang="en-IN" sz="1600" dirty="0" err="1" smtClean="0">
                <a:latin typeface="Times New Roman" pitchFamily="18" charset="0"/>
                <a:cs typeface="Times New Roman" pitchFamily="18" charset="0"/>
              </a:rPr>
              <a:t>Veh</a:t>
            </a:r>
            <a:r>
              <a:rPr lang="en-IN" sz="1600" dirty="0" smtClean="0">
                <a:latin typeface="Times New Roman" pitchFamily="18" charset="0"/>
                <a:cs typeface="Times New Roman" pitchFamily="18" charset="0"/>
              </a:rPr>
              <a:t>. Technol., vol. 68, no. 12, pp. 12 000–12 012, Dec. 2019.</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0600" y="-152400"/>
            <a:ext cx="7650480" cy="6858000"/>
          </a:xfrm>
        </p:spPr>
        <p:txBody>
          <a:bodyPr>
            <a:noAutofit/>
          </a:bodyPr>
          <a:lstStyle/>
          <a:p>
            <a:pPr algn="just">
              <a:lnSpc>
                <a:spcPct val="170000"/>
              </a:lnSpc>
            </a:pPr>
            <a:r>
              <a:rPr lang="en-IN" sz="1600" dirty="0" smtClean="0">
                <a:latin typeface="Times New Roman" pitchFamily="18" charset="0"/>
                <a:cs typeface="Times New Roman" pitchFamily="18" charset="0"/>
              </a:rPr>
              <a:t>[6] Z. Zhang, Y. Li, C. Huang, Q. </a:t>
            </a:r>
            <a:r>
              <a:rPr lang="en-IN" sz="1600" dirty="0" err="1" smtClean="0">
                <a:latin typeface="Times New Roman" pitchFamily="18" charset="0"/>
                <a:cs typeface="Times New Roman" pitchFamily="18" charset="0"/>
              </a:rPr>
              <a:t>Guo</a:t>
            </a:r>
            <a:r>
              <a:rPr lang="en-IN" sz="1600" dirty="0" smtClean="0">
                <a:latin typeface="Times New Roman" pitchFamily="18" charset="0"/>
                <a:cs typeface="Times New Roman" pitchFamily="18" charset="0"/>
              </a:rPr>
              <a:t>, L. Liu, C. Yuen, and Y. L. Guan, “User activity detection and channel estimation for grant-free random access in LEO satellite-enabled internet of things,” IEEE Internet Things J., vol. 7, no. 9, pp. 8811–8825, Sep. 2020. </a:t>
            </a:r>
          </a:p>
          <a:p>
            <a:pPr algn="just">
              <a:lnSpc>
                <a:spcPct val="170000"/>
              </a:lnSpc>
            </a:pPr>
            <a:r>
              <a:rPr lang="en-IN" sz="1600" dirty="0" smtClean="0">
                <a:latin typeface="Times New Roman" pitchFamily="18" charset="0"/>
                <a:cs typeface="Times New Roman" pitchFamily="18" charset="0"/>
              </a:rPr>
              <a:t>[7] L. Liu and W. Yu, “Massive connectivity with massive MIMO - Part I: Device activity detection and channel estimation,” IEEE Trans. Signal Process., vol. 66, no. 11, pp. 2933–2946, Jun. 2018. </a:t>
            </a:r>
          </a:p>
          <a:p>
            <a:pPr algn="just">
              <a:lnSpc>
                <a:spcPct val="170000"/>
              </a:lnSpc>
            </a:pPr>
            <a:r>
              <a:rPr lang="en-IN" sz="1600" dirty="0" smtClean="0">
                <a:latin typeface="Times New Roman" pitchFamily="18" charset="0"/>
                <a:cs typeface="Times New Roman" pitchFamily="18" charset="0"/>
              </a:rPr>
              <a:t>[8] ——, “Massive connectivity with massive MIMO - Part II: Achievable rate characterization,” IEEE Trans. Signal Process., vol. 66, no. 11, pp. 2947–2959, Jun. 2018. </a:t>
            </a:r>
          </a:p>
          <a:p>
            <a:pPr algn="just">
              <a:lnSpc>
                <a:spcPct val="170000"/>
              </a:lnSpc>
            </a:pPr>
            <a:r>
              <a:rPr lang="en-IN" sz="1600" dirty="0" smtClean="0">
                <a:latin typeface="Times New Roman" pitchFamily="18" charset="0"/>
                <a:cs typeface="Times New Roman" pitchFamily="18" charset="0"/>
              </a:rPr>
              <a:t>[9] D. L. </a:t>
            </a:r>
            <a:r>
              <a:rPr lang="en-IN" sz="1600" dirty="0" err="1" smtClean="0">
                <a:latin typeface="Times New Roman" pitchFamily="18" charset="0"/>
                <a:cs typeface="Times New Roman" pitchFamily="18" charset="0"/>
              </a:rPr>
              <a:t>Donoho</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Maleki</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Montanari</a:t>
            </a:r>
            <a:r>
              <a:rPr lang="en-IN" sz="1600" dirty="0" smtClean="0">
                <a:latin typeface="Times New Roman" pitchFamily="18" charset="0"/>
                <a:cs typeface="Times New Roman" pitchFamily="18" charset="0"/>
              </a:rPr>
              <a:t>, “Message passing algorithms for compressed sensing,” Proc. Natl. Acad. Sci., vol. 106, no. 45, pp. 18 914–18 919, Nov. 2009. </a:t>
            </a:r>
          </a:p>
          <a:p>
            <a:pPr algn="just">
              <a:lnSpc>
                <a:spcPct val="170000"/>
              </a:lnSpc>
            </a:pPr>
            <a:r>
              <a:rPr lang="en-IN" sz="1600" dirty="0" smtClean="0">
                <a:latin typeface="Times New Roman" pitchFamily="18" charset="0"/>
                <a:cs typeface="Times New Roman" pitchFamily="18" charset="0"/>
              </a:rPr>
              <a:t>[10] ——, “Message passing algorithms for compressed sensing: II. Analysis and validation,” in Proc. IEEE Inf. Theory Workshop Inf. Theory (ITW), Jan. 2010, pp. 1–5.</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1290</TotalTime>
  <Words>1521</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Analysis and Optimization of Massive Access to the IoT Relying on Multi-Pair Two-Way Massive MIMO Relay Systems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2021-07-03T13:22:01Z</dcterms:modified>
</cp:coreProperties>
</file>