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An </a:t>
            </a:r>
            <a:r>
              <a:rPr lang="en-IN" b="1" dirty="0" err="1" smtClean="0">
                <a:latin typeface="Times New Roman" pitchFamily="18" charset="0"/>
                <a:cs typeface="Times New Roman" pitchFamily="18" charset="0"/>
              </a:rPr>
              <a:t>Inductorless</a:t>
            </a:r>
            <a:r>
              <a:rPr lang="en-IN" b="1" dirty="0" smtClean="0">
                <a:latin typeface="Times New Roman" pitchFamily="18" charset="0"/>
                <a:cs typeface="Times New Roman" pitchFamily="18" charset="0"/>
              </a:rPr>
              <a:t> Wideband Gm-boosted </a:t>
            </a:r>
            <a:r>
              <a:rPr lang="en-IN" b="1" dirty="0" err="1" smtClean="0">
                <a:latin typeface="Times New Roman" pitchFamily="18" charset="0"/>
                <a:cs typeface="Times New Roman" pitchFamily="18" charset="0"/>
              </a:rPr>
              <a:t>Balun</a:t>
            </a:r>
            <a:r>
              <a:rPr lang="en-IN" b="1" dirty="0" smtClean="0">
                <a:latin typeface="Times New Roman" pitchFamily="18" charset="0"/>
                <a:cs typeface="Times New Roman" pitchFamily="18" charset="0"/>
              </a:rPr>
              <a:t> LNA with </a:t>
            </a:r>
            <a:r>
              <a:rPr lang="en-IN" b="1" dirty="0" err="1" smtClean="0">
                <a:latin typeface="Times New Roman" pitchFamily="18" charset="0"/>
                <a:cs typeface="Times New Roman" pitchFamily="18" charset="0"/>
              </a:rPr>
              <a:t>nMOS-pMOS</a:t>
            </a:r>
            <a:r>
              <a:rPr lang="en-IN" b="1" dirty="0" smtClean="0">
                <a:latin typeface="Times New Roman" pitchFamily="18" charset="0"/>
                <a:cs typeface="Times New Roman" pitchFamily="18" charset="0"/>
              </a:rPr>
              <a:t> Configuration and </a:t>
            </a:r>
            <a:r>
              <a:rPr lang="en-IN" b="1" dirty="0" err="1" smtClean="0">
                <a:latin typeface="Times New Roman" pitchFamily="18" charset="0"/>
                <a:cs typeface="Times New Roman" pitchFamily="18" charset="0"/>
              </a:rPr>
              <a:t>Capacitively</a:t>
            </a:r>
            <a:r>
              <a:rPr lang="en-IN" b="1" dirty="0" smtClean="0">
                <a:latin typeface="Times New Roman" pitchFamily="18" charset="0"/>
                <a:cs typeface="Times New Roman" pitchFamily="18" charset="0"/>
              </a:rPr>
              <a:t> Coupled Loads for sub-GHz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Applications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brief presents an </a:t>
            </a:r>
            <a:r>
              <a:rPr lang="en-IN" sz="2000" dirty="0" err="1" smtClean="0">
                <a:latin typeface="Times New Roman" pitchFamily="18" charset="0"/>
                <a:cs typeface="Times New Roman" pitchFamily="18" charset="0"/>
              </a:rPr>
              <a:t>inductorless</a:t>
            </a:r>
            <a:r>
              <a:rPr lang="en-IN" sz="2000" dirty="0" smtClean="0">
                <a:latin typeface="Times New Roman" pitchFamily="18" charset="0"/>
                <a:cs typeface="Times New Roman" pitchFamily="18" charset="0"/>
              </a:rPr>
              <a:t> gm-boosted wideband </a:t>
            </a:r>
            <a:r>
              <a:rPr lang="en-IN" sz="2000" dirty="0" err="1" smtClean="0">
                <a:latin typeface="Times New Roman" pitchFamily="18" charset="0"/>
                <a:cs typeface="Times New Roman" pitchFamily="18" charset="0"/>
              </a:rPr>
              <a:t>balun</a:t>
            </a:r>
            <a:r>
              <a:rPr lang="en-IN" sz="2000" dirty="0" smtClean="0">
                <a:latin typeface="Times New Roman" pitchFamily="18" charset="0"/>
                <a:cs typeface="Times New Roman" pitchFamily="18" charset="0"/>
              </a:rPr>
              <a:t> low noise amplifier (LNA) for low power sub-GHz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The proposed common source (CS) -common gate (CG) based gm-boosted </a:t>
            </a:r>
            <a:r>
              <a:rPr lang="en-IN" sz="2000" dirty="0" err="1" smtClean="0">
                <a:latin typeface="Times New Roman" pitchFamily="18" charset="0"/>
                <a:cs typeface="Times New Roman" pitchFamily="18" charset="0"/>
              </a:rPr>
              <a:t>balun</a:t>
            </a:r>
            <a:r>
              <a:rPr lang="en-IN" sz="2000" dirty="0" smtClean="0">
                <a:latin typeface="Times New Roman" pitchFamily="18" charset="0"/>
                <a:cs typeface="Times New Roman" pitchFamily="18" charset="0"/>
              </a:rPr>
              <a:t> LNA uses </a:t>
            </a:r>
            <a:r>
              <a:rPr lang="en-IN" sz="2000" dirty="0" err="1" smtClean="0">
                <a:latin typeface="Times New Roman" pitchFamily="18" charset="0"/>
                <a:cs typeface="Times New Roman" pitchFamily="18" charset="0"/>
              </a:rPr>
              <a:t>nMOS-pMOS</a:t>
            </a:r>
            <a:r>
              <a:rPr lang="en-IN" sz="2000" dirty="0" smtClean="0">
                <a:latin typeface="Times New Roman" pitchFamily="18" charset="0"/>
                <a:cs typeface="Times New Roman" pitchFamily="18" charset="0"/>
              </a:rPr>
              <a:t> configuration for doubling the </a:t>
            </a:r>
            <a:r>
              <a:rPr lang="en-IN" sz="2000" dirty="0" err="1" smtClean="0">
                <a:latin typeface="Times New Roman" pitchFamily="18" charset="0"/>
                <a:cs typeface="Times New Roman" pitchFamily="18" charset="0"/>
              </a:rPr>
              <a:t>transconductance</a:t>
            </a:r>
            <a:r>
              <a:rPr lang="en-IN" sz="2000" dirty="0" smtClean="0">
                <a:latin typeface="Times New Roman" pitchFamily="18" charset="0"/>
                <a:cs typeface="Times New Roman" pitchFamily="18" charset="0"/>
              </a:rPr>
              <a:t> and gain efficiency. Loads of CS and CG stages are </a:t>
            </a:r>
            <a:r>
              <a:rPr lang="en-IN" sz="2000" dirty="0" err="1" smtClean="0">
                <a:latin typeface="Times New Roman" pitchFamily="18" charset="0"/>
                <a:cs typeface="Times New Roman" pitchFamily="18" charset="0"/>
              </a:rPr>
              <a:t>capacitively</a:t>
            </a:r>
            <a:r>
              <a:rPr lang="en-IN" sz="2000" dirty="0" smtClean="0">
                <a:latin typeface="Times New Roman" pitchFamily="18" charset="0"/>
                <a:cs typeface="Times New Roman" pitchFamily="18" charset="0"/>
              </a:rPr>
              <a:t> coupled to remove the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voltage gain and voltage headroom. In addition to this, the circuit employs noise cancelation using the CS-CG pair. The LNA is implemented in 0.18 </a:t>
            </a:r>
            <a:r>
              <a:rPr lang="en-IN" sz="2000" dirty="0" err="1" smtClean="0">
                <a:latin typeface="Times New Roman" pitchFamily="18" charset="0"/>
                <a:cs typeface="Times New Roman" pitchFamily="18" charset="0"/>
              </a:rPr>
              <a:t>μm</a:t>
            </a:r>
            <a:r>
              <a:rPr lang="en-IN" sz="2000" dirty="0" smtClean="0">
                <a:latin typeface="Times New Roman" pitchFamily="18" charset="0"/>
                <a:cs typeface="Times New Roman" pitchFamily="18" charset="0"/>
              </a:rPr>
              <a:t> RFCMOS process, which achieves a maximum voltage gain of 19.6 dB with a minimum noise figure (NF) of 3.6 dB. The 3-dB bandwidth ranges from 0.13 GHz to 0.93 GHz. The minimum IIP3 and IIP2 measured are -8.5 </a:t>
            </a:r>
            <a:r>
              <a:rPr lang="en-IN" sz="2000" dirty="0" err="1" smtClean="0">
                <a:latin typeface="Times New Roman" pitchFamily="18" charset="0"/>
                <a:cs typeface="Times New Roman" pitchFamily="18" charset="0"/>
              </a:rPr>
              <a:t>dBm</a:t>
            </a:r>
            <a:r>
              <a:rPr lang="en-IN" sz="2000" dirty="0" smtClean="0">
                <a:latin typeface="Times New Roman" pitchFamily="18" charset="0"/>
                <a:cs typeface="Times New Roman" pitchFamily="18" charset="0"/>
              </a:rPr>
              <a:t> and 12 </a:t>
            </a:r>
            <a:r>
              <a:rPr lang="en-IN" sz="2000" dirty="0" err="1" smtClean="0">
                <a:latin typeface="Times New Roman" pitchFamily="18" charset="0"/>
                <a:cs typeface="Times New Roman" pitchFamily="18" charset="0"/>
              </a:rPr>
              <a:t>dBm</a:t>
            </a:r>
            <a:r>
              <a:rPr lang="en-IN" sz="2000" dirty="0" smtClean="0">
                <a:latin typeface="Times New Roman" pitchFamily="18" charset="0"/>
                <a:cs typeface="Times New Roman" pitchFamily="18" charset="0"/>
              </a:rPr>
              <a:t>, respectively. The LNA core area is 0.18 mm2 and dissipates a total power of 3 </a:t>
            </a:r>
            <a:r>
              <a:rPr lang="en-IN" sz="2000" dirty="0" err="1" smtClean="0">
                <a:latin typeface="Times New Roman" pitchFamily="18" charset="0"/>
                <a:cs typeface="Times New Roman" pitchFamily="18" charset="0"/>
              </a:rPr>
              <a:t>mW</a:t>
            </a:r>
            <a:r>
              <a:rPr lang="en-IN" sz="2000" dirty="0" smtClean="0">
                <a:latin typeface="Times New Roman" pitchFamily="18" charset="0"/>
                <a:cs typeface="Times New Roman" pitchFamily="18" charset="0"/>
              </a:rPr>
              <a:t> from 1.8 V power supply.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improve an existing LNA design, differential noise reduction techniques, such as capacitive cross coupling, resistive feed through  and Gm-boosted CG topology  can be applied. </a:t>
            </a:r>
          </a:p>
          <a:p>
            <a:pPr algn="just">
              <a:lnSpc>
                <a:spcPct val="150000"/>
              </a:lnSpc>
            </a:pPr>
            <a:r>
              <a:rPr lang="en-IN" sz="2000" dirty="0" smtClean="0">
                <a:latin typeface="Times New Roman" pitchFamily="18" charset="0"/>
                <a:cs typeface="Times New Roman" pitchFamily="18" charset="0"/>
              </a:rPr>
              <a:t>At all other frequencies, the matching becomes progressively worse and eventually non-existent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complex impedances are present, especially with </a:t>
            </a:r>
            <a:r>
              <a:rPr lang="en-IN" sz="2000" dirty="0" err="1" smtClean="0">
                <a:latin typeface="Times New Roman" pitchFamily="18" charset="0"/>
                <a:cs typeface="Times New Roman" pitchFamily="18" charset="0"/>
              </a:rPr>
              <a:t>parastitics</a:t>
            </a:r>
            <a:r>
              <a:rPr lang="en-IN" sz="2000" dirty="0" smtClean="0">
                <a:latin typeface="Times New Roman" pitchFamily="18" charset="0"/>
                <a:cs typeface="Times New Roman" pitchFamily="18" charset="0"/>
              </a:rPr>
              <a:t>, the two fundamental techniques in designing matching networks are absorption and </a:t>
            </a:r>
            <a:r>
              <a:rPr lang="en-IN" sz="2000" dirty="0" smtClean="0">
                <a:latin typeface="Times New Roman" pitchFamily="18" charset="0"/>
                <a:cs typeface="Times New Roman" pitchFamily="18" charset="0"/>
              </a:rPr>
              <a:t>resonance.</a:t>
            </a:r>
          </a:p>
          <a:p>
            <a:pPr algn="just">
              <a:lnSpc>
                <a:spcPct val="150000"/>
              </a:lnSpc>
            </a:pPr>
            <a:r>
              <a:rPr lang="en-IN" sz="2000" dirty="0" smtClean="0">
                <a:latin typeface="Times New Roman" pitchFamily="18" charset="0"/>
                <a:cs typeface="Times New Roman" pitchFamily="18" charset="0"/>
              </a:rPr>
              <a:t>The quarter-wave transformer can be used to match a real load impedance to a transmission line.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Single </a:t>
            </a:r>
            <a:r>
              <a:rPr lang="en-IN" sz="2000" dirty="0" smtClean="0">
                <a:latin typeface="Times New Roman" pitchFamily="18" charset="0"/>
                <a:cs typeface="Times New Roman" pitchFamily="18" charset="0"/>
              </a:rPr>
              <a:t>or multiple sections of quarter-wave transformer designs can be adopted to present optimum matching characteristics over a desired frequency band.</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of interference removal has been studied extensively in the past in various contexts, including background noise reduction in acoustic systems.</a:t>
            </a:r>
          </a:p>
          <a:p>
            <a:pPr algn="just">
              <a:lnSpc>
                <a:spcPct val="150000"/>
              </a:lnSpc>
            </a:pPr>
            <a:r>
              <a:rPr lang="en-IN" sz="2000" dirty="0" smtClean="0">
                <a:latin typeface="Times New Roman" pitchFamily="18" charset="0"/>
                <a:cs typeface="Times New Roman" pitchFamily="18" charset="0"/>
              </a:rPr>
              <a:t>However, in such device, the design of a fully on-chip CMOS wideband receiver front-end that can process several radar/satellite signal simultaneously becomes a </a:t>
            </a:r>
            <a:r>
              <a:rPr lang="en-IN" sz="2000" dirty="0" err="1" smtClean="0">
                <a:latin typeface="Times New Roman" pitchFamily="18" charset="0"/>
                <a:cs typeface="Times New Roman" pitchFamily="18" charset="0"/>
              </a:rPr>
              <a:t>multifold</a:t>
            </a:r>
            <a:r>
              <a:rPr lang="en-IN" sz="2000" dirty="0" smtClean="0">
                <a:latin typeface="Times New Roman" pitchFamily="18" charset="0"/>
                <a:cs typeface="Times New Roman" pitchFamily="18" charset="0"/>
              </a:rPr>
              <a:t> complex problem.</a:t>
            </a:r>
          </a:p>
          <a:p>
            <a:pPr algn="just">
              <a:lnSpc>
                <a:spcPct val="150000"/>
              </a:lnSpc>
            </a:pPr>
            <a:r>
              <a:rPr lang="en-IN" sz="2000" dirty="0" smtClean="0">
                <a:latin typeface="Times New Roman" pitchFamily="18" charset="0"/>
                <a:cs typeface="Times New Roman" pitchFamily="18" charset="0"/>
              </a:rPr>
              <a:t>To overcome these issues, appropriate circuit techniques using passive components need to be incorporated. </a:t>
            </a:r>
          </a:p>
          <a:p>
            <a:pPr algn="just">
              <a:lnSpc>
                <a:spcPct val="150000"/>
              </a:lnSpc>
            </a:pPr>
            <a:r>
              <a:rPr lang="en-IN" sz="2000" dirty="0" smtClean="0">
                <a:latin typeface="Times New Roman" pitchFamily="18" charset="0"/>
                <a:cs typeface="Times New Roman" pitchFamily="18" charset="0"/>
              </a:rPr>
              <a:t>The large out-of-band blockers may only be eliminated through front-end filtering otherwise it effects serious issues on receiver.</a:t>
            </a:r>
          </a:p>
          <a:p>
            <a:pPr algn="just">
              <a:lnSpc>
                <a:spcPct val="150000"/>
              </a:lnSpc>
            </a:pPr>
            <a:r>
              <a:rPr lang="en-IN" sz="2000" dirty="0" smtClean="0">
                <a:latin typeface="Times New Roman" pitchFamily="18" charset="0"/>
                <a:cs typeface="Times New Roman" pitchFamily="18" charset="0"/>
              </a:rPr>
              <a:t>The main issue concerning the broadband amplifier topologies is their inferior noise performance and wide band input matching for radio applications.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was proposed to add a shunt inductor with a large bypass capacitor to eliminate the adverse effect by resonance .</a:t>
            </a:r>
          </a:p>
          <a:p>
            <a:pPr algn="just">
              <a:lnSpc>
                <a:spcPct val="150000"/>
              </a:lnSpc>
            </a:pPr>
            <a:r>
              <a:rPr lang="en-IN" sz="2000" dirty="0" smtClean="0">
                <a:latin typeface="Times New Roman" pitchFamily="18" charset="0"/>
                <a:cs typeface="Times New Roman" pitchFamily="18" charset="0"/>
              </a:rPr>
              <a:t>In addition, a transformer </a:t>
            </a:r>
            <a:r>
              <a:rPr lang="en-IN" sz="2000" dirty="0" err="1" smtClean="0">
                <a:latin typeface="Times New Roman" pitchFamily="18" charset="0"/>
                <a:cs typeface="Times New Roman" pitchFamily="18" charset="0"/>
              </a:rPr>
              <a:t>feedbacked</a:t>
            </a:r>
            <a:r>
              <a:rPr lang="en-IN" sz="2000" dirty="0" smtClean="0">
                <a:latin typeface="Times New Roman" pitchFamily="18" charset="0"/>
                <a:cs typeface="Times New Roman" pitchFamily="18" charset="0"/>
              </a:rPr>
              <a:t> capacitor neutralizer was proposed to boost the gain of an LNA.</a:t>
            </a:r>
          </a:p>
          <a:p>
            <a:pPr algn="just">
              <a:lnSpc>
                <a:spcPct val="150000"/>
              </a:lnSpc>
            </a:pPr>
            <a:r>
              <a:rPr lang="en-IN" sz="2000" dirty="0" smtClean="0">
                <a:latin typeface="Times New Roman" pitchFamily="18" charset="0"/>
                <a:cs typeface="Times New Roman" pitchFamily="18" charset="0"/>
              </a:rPr>
              <a:t>A single-to-differential topology with resistive feedback was proposed to increase the loop gain by double as compared to that of the conventional single-ended resistive feedback LNA through a source follower.</a:t>
            </a:r>
          </a:p>
          <a:p>
            <a:pPr algn="just">
              <a:lnSpc>
                <a:spcPct val="150000"/>
              </a:lnSpc>
            </a:pPr>
            <a:r>
              <a:rPr lang="en-IN" sz="2000" dirty="0" smtClean="0">
                <a:latin typeface="Times New Roman" pitchFamily="18" charset="0"/>
                <a:cs typeface="Times New Roman" pitchFamily="18" charset="0"/>
              </a:rPr>
              <a:t>Minor changes were proposed in the process to lengthen the bulk lifetime, among which fully depleted silicon on insulator (FD-SOI) is promising to scale down to 11 nm.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primary focus of this research work is the development of a CMOS high-performance low noise wideband receiver architecture with a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out of band sensing receiver.</a:t>
            </a:r>
          </a:p>
          <a:p>
            <a:pPr algn="just">
              <a:lnSpc>
                <a:spcPct val="150000"/>
              </a:lnSpc>
            </a:pPr>
            <a:r>
              <a:rPr lang="en-IN" sz="2000" dirty="0" smtClean="0">
                <a:latin typeface="Times New Roman" pitchFamily="18" charset="0"/>
                <a:cs typeface="Times New Roman" pitchFamily="18" charset="0"/>
              </a:rPr>
              <a:t>High performance low noise, bandwidth extensive Main path receiver has been designed, simulated and fabricated in 65nm CMOS and verified by measurements.</a:t>
            </a:r>
          </a:p>
          <a:p>
            <a:pPr algn="just">
              <a:lnSpc>
                <a:spcPct val="150000"/>
              </a:lnSpc>
            </a:pPr>
            <a:r>
              <a:rPr lang="en-IN" sz="2000" dirty="0" smtClean="0">
                <a:latin typeface="Times New Roman" pitchFamily="18" charset="0"/>
                <a:cs typeface="Times New Roman" pitchFamily="18" charset="0"/>
              </a:rPr>
              <a:t>Blocker effects on various performance parameter like gain compression, DC offset, phase noise mixing, self mixing, sensitivity, IMD3/XMD of receiver, how it is impacting on various parameter of wireless front-end receiver.</a:t>
            </a:r>
          </a:p>
          <a:p>
            <a:pPr algn="just">
              <a:lnSpc>
                <a:spcPct val="150000"/>
              </a:lnSpc>
            </a:pPr>
            <a:r>
              <a:rPr lang="en-IN" sz="2000" dirty="0" smtClean="0">
                <a:latin typeface="Times New Roman" pitchFamily="18" charset="0"/>
                <a:cs typeface="Times New Roman" pitchFamily="18" charset="0"/>
              </a:rPr>
              <a:t>A new approach is presented to reject out of band blocker by using a multipath scheme or auxiliary path receiver without effecting the performance of main path receiver.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438400"/>
                <a:gridCol w="205740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1.8 dB NF </a:t>
                      </a:r>
                      <a:r>
                        <a:rPr lang="en-US" sz="2000" dirty="0" err="1">
                          <a:latin typeface="Times New Roman"/>
                          <a:ea typeface="Calibri"/>
                          <a:cs typeface="Latha"/>
                        </a:rPr>
                        <a:t>BlockerFiltering</a:t>
                      </a:r>
                      <a:r>
                        <a:rPr lang="en-US" sz="2000" dirty="0">
                          <a:latin typeface="Times New Roman"/>
                          <a:ea typeface="Calibri"/>
                          <a:cs typeface="Latha"/>
                        </a:rPr>
                        <a:t> Noise-Canceling Wideband Receiver With Shared TIA in 40 nm CMOS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Hedayati, W. F. A. Lau, N. Kim, V. Aparin, and K. Entesari.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N-path filter noise is sensed out-of-phase by the main path and cancelled at the inputs of the shared TIA.</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CMOS channel-select filter for a directconversion wireless receiver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J. Chang, A. Rofougaran, and A. A. Abidi.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describes the design and performance of an SC channel select filter for a frequency-hopped spread-spectrum direct-conversion receiver operating in the 902-926 MHz ISM band.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process-tolerant out-of-band blocker rejection technique for SAW-less receivers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Abouzied, H. Osman, A. Emira, and A. N. Mohieldin.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an active filtering technique is presented which is capable of filtering the out-of-band blockers in wireless receivers.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Blocker Filtering Technique for SAW-Less Wireless Receivers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Darabi.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required notch filtering in the feed-forward path is realized through a receiver translational loop, driven by the same local oscillator (LO) signals used in the main receiver.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752600" y="1371600"/>
            <a:ext cx="6477000" cy="48767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1800" dirty="0" smtClean="0">
                <a:latin typeface="Times New Roman" pitchFamily="18" charset="0"/>
                <a:cs typeface="Times New Roman" pitchFamily="18" charset="0"/>
              </a:rPr>
              <a:t>     This thesis has introduced an approach for out of band blocker sensing using multipath scheme depicted with a major focus on the design, analysis and realization of a high performance wideband receiver architecture. An auxiliary (</a:t>
            </a:r>
            <a:r>
              <a:rPr lang="en-IN" sz="1800" dirty="0" err="1" smtClean="0">
                <a:latin typeface="Times New Roman" pitchFamily="18" charset="0"/>
                <a:cs typeface="Times New Roman" pitchFamily="18" charset="0"/>
              </a:rPr>
              <a:t>subthreshold</a:t>
            </a:r>
            <a:r>
              <a:rPr lang="en-IN" sz="1800" dirty="0" smtClean="0">
                <a:latin typeface="Times New Roman" pitchFamily="18" charset="0"/>
                <a:cs typeface="Times New Roman" pitchFamily="18" charset="0"/>
              </a:rPr>
              <a:t>) receiver is designed for out of band sensing. In main path receiver, a high gain inductive degenerative composite NMOS/PMOS transistor pair differential LNA is proposed, simulated, extracted, measured and verified analytically. This technique enhances the input matching, gain bandwidth, noise. An accurate analytical design methodology for wide band impedance matching network has developed. Further a passive down conversion mixer with improved linearity MGTR TCA and integrated baseband filter is integrated. A complete chain is extracted using post layout in 65nm technology and verified using real time measurement in CMOS process. Source follower buffer is also designed for output matching and measurement purpose. Impact of buffer on gain and noise figure is discussed. For auxiliary path a </a:t>
            </a:r>
            <a:r>
              <a:rPr lang="en-IN" sz="1800" dirty="0" err="1" smtClean="0">
                <a:latin typeface="Times New Roman" pitchFamily="18" charset="0"/>
                <a:cs typeface="Times New Roman" pitchFamily="18" charset="0"/>
              </a:rPr>
              <a:t>subthreshold</a:t>
            </a:r>
            <a:r>
              <a:rPr lang="en-IN" sz="1800" dirty="0" smtClean="0">
                <a:latin typeface="Times New Roman" pitchFamily="18" charset="0"/>
                <a:cs typeface="Times New Roman" pitchFamily="18" charset="0"/>
              </a:rPr>
              <a:t> differential receiver for out of band sensing is designed with very low power. In auxiliary path ultra low power wide band LNA and bandwidth extensive </a:t>
            </a:r>
            <a:r>
              <a:rPr lang="en-IN" sz="1800" dirty="0" err="1" smtClean="0">
                <a:latin typeface="Times New Roman" pitchFamily="18" charset="0"/>
                <a:cs typeface="Times New Roman" pitchFamily="18" charset="0"/>
              </a:rPr>
              <a:t>gilbert</a:t>
            </a:r>
            <a:r>
              <a:rPr lang="en-IN" sz="1800" dirty="0" smtClean="0">
                <a:latin typeface="Times New Roman" pitchFamily="18" charset="0"/>
                <a:cs typeface="Times New Roman" pitchFamily="18" charset="0"/>
              </a:rPr>
              <a:t> cell active mixer is proposed, designed, integrated in 180nm technology. Both simulation and </a:t>
            </a:r>
            <a:r>
              <a:rPr lang="en-IN" sz="1800" dirty="0" err="1" smtClean="0">
                <a:latin typeface="Times New Roman" pitchFamily="18" charset="0"/>
                <a:cs typeface="Times New Roman" pitchFamily="18" charset="0"/>
              </a:rPr>
              <a:t>measurment</a:t>
            </a:r>
            <a:r>
              <a:rPr lang="en-IN" sz="1800" dirty="0" smtClean="0">
                <a:latin typeface="Times New Roman" pitchFamily="18" charset="0"/>
                <a:cs typeface="Times New Roman" pitchFamily="18" charset="0"/>
              </a:rPr>
              <a:t> results are verified analytically. All integration issues are discussed and taken care of. Utilizing Further, standalone re-configurable down conversion mixers are proposed as active/passive, low/high RF bandwidth </a:t>
            </a:r>
            <a:r>
              <a:rPr lang="en-IN" sz="1800" dirty="0" err="1" smtClean="0">
                <a:latin typeface="Times New Roman" pitchFamily="18" charset="0"/>
                <a:cs typeface="Times New Roman" pitchFamily="18" charset="0"/>
              </a:rPr>
              <a:t>configuarability</a:t>
            </a:r>
            <a:r>
              <a:rPr lang="en-IN" sz="1800" dirty="0" smtClean="0">
                <a:latin typeface="Times New Roman" pitchFamily="18" charset="0"/>
                <a:cs typeface="Times New Roman" pitchFamily="18" charset="0"/>
              </a:rPr>
              <a:t> and a comparison are drawn with previous down conversion mixers.</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H. </a:t>
            </a:r>
            <a:r>
              <a:rPr lang="en-IN" sz="1600" dirty="0" err="1" smtClean="0">
                <a:latin typeface="Times New Roman" pitchFamily="18" charset="0"/>
                <a:cs typeface="Times New Roman" pitchFamily="18" charset="0"/>
              </a:rPr>
              <a:t>Hedayati</a:t>
            </a:r>
            <a:r>
              <a:rPr lang="en-IN" sz="1600" dirty="0" smtClean="0">
                <a:latin typeface="Times New Roman" pitchFamily="18" charset="0"/>
                <a:cs typeface="Times New Roman" pitchFamily="18" charset="0"/>
              </a:rPr>
              <a:t>, W. F. A. Lau, N. Kim, V. </a:t>
            </a:r>
            <a:r>
              <a:rPr lang="en-IN" sz="1600" dirty="0" err="1" smtClean="0">
                <a:latin typeface="Times New Roman" pitchFamily="18" charset="0"/>
                <a:cs typeface="Times New Roman" pitchFamily="18" charset="0"/>
              </a:rPr>
              <a:t>Aparin</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Entesari</a:t>
            </a:r>
            <a:r>
              <a:rPr lang="en-IN" sz="1600" dirty="0" smtClean="0">
                <a:latin typeface="Times New Roman" pitchFamily="18" charset="0"/>
                <a:cs typeface="Times New Roman" pitchFamily="18" charset="0"/>
              </a:rPr>
              <a:t>. A 1.8 dB NF </a:t>
            </a:r>
            <a:r>
              <a:rPr lang="en-IN" sz="1600" dirty="0" err="1" smtClean="0">
                <a:latin typeface="Times New Roman" pitchFamily="18" charset="0"/>
                <a:cs typeface="Times New Roman" pitchFamily="18" charset="0"/>
              </a:rPr>
              <a:t>BlockerFiltering</a:t>
            </a:r>
            <a:r>
              <a:rPr lang="en-IN" sz="1600" dirty="0" smtClean="0">
                <a:latin typeface="Times New Roman" pitchFamily="18" charset="0"/>
                <a:cs typeface="Times New Roman" pitchFamily="18" charset="0"/>
              </a:rPr>
              <a:t> Noise-</a:t>
            </a:r>
            <a:r>
              <a:rPr lang="en-IN" sz="1600" dirty="0" err="1" smtClean="0">
                <a:latin typeface="Times New Roman" pitchFamily="18" charset="0"/>
                <a:cs typeface="Times New Roman" pitchFamily="18" charset="0"/>
              </a:rPr>
              <a:t>Canceling</a:t>
            </a:r>
            <a:r>
              <a:rPr lang="en-IN" sz="1600" dirty="0" smtClean="0">
                <a:latin typeface="Times New Roman" pitchFamily="18" charset="0"/>
                <a:cs typeface="Times New Roman" pitchFamily="18" charset="0"/>
              </a:rPr>
              <a:t> Wideband Receiver With Shared TIA in 40 nm CMOS. IEEE Journal of Solid-State Circuits 50, (2015) 1148–1164. </a:t>
            </a:r>
          </a:p>
          <a:p>
            <a:pPr algn="just">
              <a:lnSpc>
                <a:spcPct val="160000"/>
              </a:lnSpc>
            </a:pPr>
            <a:r>
              <a:rPr lang="en-IN" sz="1600" dirty="0" smtClean="0">
                <a:latin typeface="Times New Roman" pitchFamily="18" charset="0"/>
                <a:cs typeface="Times New Roman" pitchFamily="18" charset="0"/>
              </a:rPr>
              <a:t>[2] M. N. </a:t>
            </a:r>
            <a:r>
              <a:rPr lang="en-IN" sz="1600" dirty="0" err="1" smtClean="0">
                <a:latin typeface="Times New Roman" pitchFamily="18" charset="0"/>
                <a:cs typeface="Times New Roman" pitchFamily="18" charset="0"/>
              </a:rPr>
              <a:t>Hasan</a:t>
            </a:r>
            <a:r>
              <a:rPr lang="en-IN" sz="1600" dirty="0" smtClean="0">
                <a:latin typeface="Times New Roman" pitchFamily="18" charset="0"/>
                <a:cs typeface="Times New Roman" pitchFamily="18" charset="0"/>
              </a:rPr>
              <a:t>, Q. J. </a:t>
            </a:r>
            <a:r>
              <a:rPr lang="en-IN" sz="1600" dirty="0" err="1" smtClean="0">
                <a:latin typeface="Times New Roman" pitchFamily="18" charset="0"/>
                <a:cs typeface="Times New Roman" pitchFamily="18" charset="0"/>
              </a:rPr>
              <a:t>Gu</a:t>
            </a:r>
            <a:r>
              <a:rPr lang="en-IN" sz="1600" dirty="0" smtClean="0">
                <a:latin typeface="Times New Roman" pitchFamily="18" charset="0"/>
                <a:cs typeface="Times New Roman" pitchFamily="18" charset="0"/>
              </a:rPr>
              <a:t>, and X. Liu. Reconfigurable blocker-tolerant RF front-end filter with </a:t>
            </a:r>
            <a:r>
              <a:rPr lang="en-IN" sz="1600" dirty="0" err="1" smtClean="0">
                <a:latin typeface="Times New Roman" pitchFamily="18" charset="0"/>
                <a:cs typeface="Times New Roman" pitchFamily="18" charset="0"/>
              </a:rPr>
              <a:t>tunable</a:t>
            </a:r>
            <a:r>
              <a:rPr lang="en-IN" sz="1600" dirty="0" smtClean="0">
                <a:latin typeface="Times New Roman" pitchFamily="18" charset="0"/>
                <a:cs typeface="Times New Roman" pitchFamily="18" charset="0"/>
              </a:rPr>
              <a:t> notch for active cancellation of transmitter leakage in FDD receivers. In 2016 IEEE International Symposium on Circuits and Systems (ISCAS). 2016 1782–1785. </a:t>
            </a:r>
          </a:p>
          <a:p>
            <a:pPr algn="just">
              <a:lnSpc>
                <a:spcPct val="160000"/>
              </a:lnSpc>
            </a:pPr>
            <a:r>
              <a:rPr lang="en-IN" sz="1600" dirty="0" smtClean="0">
                <a:latin typeface="Times New Roman" pitchFamily="18" charset="0"/>
                <a:cs typeface="Times New Roman" pitchFamily="18" charset="0"/>
              </a:rPr>
              <a:t>[3] P. J. Chang, A. </a:t>
            </a:r>
            <a:r>
              <a:rPr lang="en-IN" sz="1600" dirty="0" err="1" smtClean="0">
                <a:latin typeface="Times New Roman" pitchFamily="18" charset="0"/>
                <a:cs typeface="Times New Roman" pitchFamily="18" charset="0"/>
              </a:rPr>
              <a:t>Rofougaran</a:t>
            </a:r>
            <a:r>
              <a:rPr lang="en-IN" sz="1600" dirty="0" smtClean="0">
                <a:latin typeface="Times New Roman" pitchFamily="18" charset="0"/>
                <a:cs typeface="Times New Roman" pitchFamily="18" charset="0"/>
              </a:rPr>
              <a:t>, and A. A. </a:t>
            </a:r>
            <a:r>
              <a:rPr lang="en-IN" sz="1600" dirty="0" err="1" smtClean="0">
                <a:latin typeface="Times New Roman" pitchFamily="18" charset="0"/>
                <a:cs typeface="Times New Roman" pitchFamily="18" charset="0"/>
              </a:rPr>
              <a:t>Abidi</a:t>
            </a:r>
            <a:r>
              <a:rPr lang="en-IN" sz="1600" dirty="0" smtClean="0">
                <a:latin typeface="Times New Roman" pitchFamily="18" charset="0"/>
                <a:cs typeface="Times New Roman" pitchFamily="18" charset="0"/>
              </a:rPr>
              <a:t>. A CMOS channel-select filter for a </a:t>
            </a:r>
            <a:r>
              <a:rPr lang="en-IN" sz="1600" dirty="0" err="1" smtClean="0">
                <a:latin typeface="Times New Roman" pitchFamily="18" charset="0"/>
                <a:cs typeface="Times New Roman" pitchFamily="18" charset="0"/>
              </a:rPr>
              <a:t>directconversion</a:t>
            </a:r>
            <a:r>
              <a:rPr lang="en-IN" sz="1600" dirty="0" smtClean="0">
                <a:latin typeface="Times New Roman" pitchFamily="18" charset="0"/>
                <a:cs typeface="Times New Roman" pitchFamily="18" charset="0"/>
              </a:rPr>
              <a:t> wireless receiver. IEEE Journal of Solid-State Circuits 32, (1997) 722–729. </a:t>
            </a:r>
          </a:p>
          <a:p>
            <a:pPr algn="just">
              <a:lnSpc>
                <a:spcPct val="160000"/>
              </a:lnSpc>
            </a:pPr>
            <a:r>
              <a:rPr lang="en-IN" sz="1600" dirty="0" smtClean="0">
                <a:latin typeface="Times New Roman" pitchFamily="18" charset="0"/>
                <a:cs typeface="Times New Roman" pitchFamily="18" charset="0"/>
              </a:rPr>
              <a:t>[4] H. Moon, J. Han, S. I.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Keum</a:t>
            </a:r>
            <a:r>
              <a:rPr lang="en-IN" sz="1600" dirty="0" smtClean="0">
                <a:latin typeface="Times New Roman" pitchFamily="18" charset="0"/>
                <a:cs typeface="Times New Roman" pitchFamily="18" charset="0"/>
              </a:rPr>
              <a:t>, and B. H. Park. An Area-Efficient 0.13µm CMOS Multiband WCDMA/HSDPA Receiver. IEEE Transactions on Microwave Theory and Techniques 58, (2010) 1447–1455. </a:t>
            </a:r>
          </a:p>
          <a:p>
            <a:pPr algn="just">
              <a:lnSpc>
                <a:spcPct val="160000"/>
              </a:lnSpc>
            </a:pPr>
            <a:r>
              <a:rPr lang="en-IN" sz="1600" dirty="0" smtClean="0">
                <a:latin typeface="Times New Roman" pitchFamily="18" charset="0"/>
                <a:cs typeface="Times New Roman" pitchFamily="18" charset="0"/>
              </a:rPr>
              <a:t>[5] M. </a:t>
            </a:r>
            <a:r>
              <a:rPr lang="en-IN" sz="1600" dirty="0" err="1" smtClean="0">
                <a:latin typeface="Times New Roman" pitchFamily="18" charset="0"/>
                <a:cs typeface="Times New Roman" pitchFamily="18" charset="0"/>
              </a:rPr>
              <a:t>Abouzied</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Osman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Emira</a:t>
            </a:r>
            <a:r>
              <a:rPr lang="en-IN" sz="1600" dirty="0" smtClean="0">
                <a:latin typeface="Times New Roman" pitchFamily="18" charset="0"/>
                <a:cs typeface="Times New Roman" pitchFamily="18" charset="0"/>
              </a:rPr>
              <a:t>, and A. N. </a:t>
            </a:r>
            <a:r>
              <a:rPr lang="en-IN" sz="1600" dirty="0" err="1" smtClean="0">
                <a:latin typeface="Times New Roman" pitchFamily="18" charset="0"/>
                <a:cs typeface="Times New Roman" pitchFamily="18" charset="0"/>
              </a:rPr>
              <a:t>Mohieldin</a:t>
            </a:r>
            <a:r>
              <a:rPr lang="en-IN" sz="1600" dirty="0" smtClean="0">
                <a:latin typeface="Times New Roman" pitchFamily="18" charset="0"/>
                <a:cs typeface="Times New Roman" pitchFamily="18" charset="0"/>
              </a:rPr>
              <a:t>. A process-tolerant out-of-band blocker rejection technique for SAW-less receivers. Microelectronics Journal 45, (2014) 297 – 310.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H. </a:t>
            </a:r>
            <a:r>
              <a:rPr lang="en-IN" sz="1600" dirty="0" err="1" smtClean="0">
                <a:latin typeface="Times New Roman" pitchFamily="18" charset="0"/>
                <a:cs typeface="Times New Roman" pitchFamily="18" charset="0"/>
              </a:rPr>
              <a:t>Darabi</a:t>
            </a:r>
            <a:r>
              <a:rPr lang="en-IN" sz="1600" dirty="0" smtClean="0">
                <a:latin typeface="Times New Roman" pitchFamily="18" charset="0"/>
                <a:cs typeface="Times New Roman" pitchFamily="18" charset="0"/>
              </a:rPr>
              <a:t>. A Blocker Filtering Technique for SAW-Less Wireless Receivers. IEEE Journal of Solid-State Circuits 42, (2007) 2766–2773. </a:t>
            </a:r>
          </a:p>
          <a:p>
            <a:pPr algn="just">
              <a:lnSpc>
                <a:spcPct val="170000"/>
              </a:lnSpc>
            </a:pPr>
            <a:r>
              <a:rPr lang="en-IN" sz="1600" dirty="0" smtClean="0">
                <a:latin typeface="Times New Roman" pitchFamily="18" charset="0"/>
                <a:cs typeface="Times New Roman" pitchFamily="18" charset="0"/>
              </a:rPr>
              <a:t>[7] E. </a:t>
            </a:r>
            <a:r>
              <a:rPr lang="en-IN" sz="1600" dirty="0" err="1" smtClean="0">
                <a:latin typeface="Times New Roman" pitchFamily="18" charset="0"/>
                <a:cs typeface="Times New Roman" pitchFamily="18" charset="0"/>
              </a:rPr>
              <a:t>Abiri</a:t>
            </a:r>
            <a:r>
              <a:rPr lang="en-IN" sz="1600" dirty="0" smtClean="0">
                <a:latin typeface="Times New Roman" pitchFamily="18" charset="0"/>
                <a:cs typeface="Times New Roman" pitchFamily="18" charset="0"/>
              </a:rPr>
              <a:t>, M. R. </a:t>
            </a:r>
            <a:r>
              <a:rPr lang="en-IN" sz="1600" dirty="0" err="1" smtClean="0">
                <a:latin typeface="Times New Roman" pitchFamily="18" charset="0"/>
                <a:cs typeface="Times New Roman" pitchFamily="18" charset="0"/>
              </a:rPr>
              <a:t>Salehi</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Rezaei</a:t>
            </a:r>
            <a:r>
              <a:rPr lang="en-IN" sz="1600" dirty="0" smtClean="0">
                <a:latin typeface="Times New Roman" pitchFamily="18" charset="0"/>
                <a:cs typeface="Times New Roman" pitchFamily="18" charset="0"/>
              </a:rPr>
              <a:t>, and S. Arab. Out-band interference rejection in UWB LNA receiver using coupled inductors in 3.1-10.6 GHz. In 2011 19th Iranian Conference on Electrical Engineering. 2011 1–6.</a:t>
            </a:r>
          </a:p>
          <a:p>
            <a:pPr algn="just">
              <a:lnSpc>
                <a:spcPct val="170000"/>
              </a:lnSpc>
            </a:pPr>
            <a:r>
              <a:rPr lang="en-IN" sz="1600" dirty="0" smtClean="0">
                <a:latin typeface="Times New Roman" pitchFamily="18" charset="0"/>
                <a:cs typeface="Times New Roman" pitchFamily="18" charset="0"/>
              </a:rPr>
              <a:t>[8] M. N. </a:t>
            </a:r>
            <a:r>
              <a:rPr lang="en-IN" sz="1600" dirty="0" err="1" smtClean="0">
                <a:latin typeface="Times New Roman" pitchFamily="18" charset="0"/>
                <a:cs typeface="Times New Roman" pitchFamily="18" charset="0"/>
              </a:rPr>
              <a:t>Hasan</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Aggarwal</a:t>
            </a:r>
            <a:r>
              <a:rPr lang="en-IN" sz="1600" dirty="0" smtClean="0">
                <a:latin typeface="Times New Roman" pitchFamily="18" charset="0"/>
                <a:cs typeface="Times New Roman" pitchFamily="18" charset="0"/>
              </a:rPr>
              <a:t>, Q. J. </a:t>
            </a:r>
            <a:r>
              <a:rPr lang="en-IN" sz="1600" dirty="0" err="1" smtClean="0">
                <a:latin typeface="Times New Roman" pitchFamily="18" charset="0"/>
                <a:cs typeface="Times New Roman" pitchFamily="18" charset="0"/>
              </a:rPr>
              <a:t>Gu</a:t>
            </a:r>
            <a:r>
              <a:rPr lang="en-IN" sz="1600" dirty="0" smtClean="0">
                <a:latin typeface="Times New Roman" pitchFamily="18" charset="0"/>
                <a:cs typeface="Times New Roman" pitchFamily="18" charset="0"/>
              </a:rPr>
              <a:t>, and X. Liu. Reconfigurable N-path RF front-end filter with improved blocker rejection. In 2014 IEEE 57th International Midwest Symposium on Circuits and Systems (MWSCAS). 2014 69–72. </a:t>
            </a:r>
          </a:p>
          <a:p>
            <a:pPr algn="just">
              <a:lnSpc>
                <a:spcPct val="170000"/>
              </a:lnSpc>
            </a:pPr>
            <a:r>
              <a:rPr lang="en-IN" sz="1600" dirty="0" smtClean="0">
                <a:latin typeface="Times New Roman" pitchFamily="18" charset="0"/>
                <a:cs typeface="Times New Roman" pitchFamily="18" charset="0"/>
              </a:rPr>
              <a:t>[9] J. Zhou, T. H. Chuang, T. </a:t>
            </a:r>
            <a:r>
              <a:rPr lang="en-IN" sz="1600" dirty="0" err="1" smtClean="0">
                <a:latin typeface="Times New Roman" pitchFamily="18" charset="0"/>
                <a:cs typeface="Times New Roman" pitchFamily="18" charset="0"/>
              </a:rPr>
              <a:t>Dinc</a:t>
            </a:r>
            <a:r>
              <a:rPr lang="en-IN" sz="1600" dirty="0" smtClean="0">
                <a:latin typeface="Times New Roman" pitchFamily="18" charset="0"/>
                <a:cs typeface="Times New Roman" pitchFamily="18" charset="0"/>
              </a:rPr>
              <a:t>, and H. </a:t>
            </a:r>
            <a:r>
              <a:rPr lang="en-IN" sz="1600" dirty="0" err="1" smtClean="0">
                <a:latin typeface="Times New Roman" pitchFamily="18" charset="0"/>
                <a:cs typeface="Times New Roman" pitchFamily="18" charset="0"/>
              </a:rPr>
              <a:t>Krishnaswamy</a:t>
            </a:r>
            <a:r>
              <a:rPr lang="en-IN" sz="1600" dirty="0" smtClean="0">
                <a:latin typeface="Times New Roman" pitchFamily="18" charset="0"/>
                <a:cs typeface="Times New Roman" pitchFamily="18" charset="0"/>
              </a:rPr>
              <a:t>. Integrated Wideband </a:t>
            </a:r>
            <a:r>
              <a:rPr lang="en-IN" sz="1600" dirty="0" err="1" smtClean="0">
                <a:latin typeface="Times New Roman" pitchFamily="18" charset="0"/>
                <a:cs typeface="Times New Roman" pitchFamily="18" charset="0"/>
              </a:rPr>
              <a:t>SelfInterference</a:t>
            </a:r>
            <a:r>
              <a:rPr lang="en-IN" sz="1600" dirty="0" smtClean="0">
                <a:latin typeface="Times New Roman" pitchFamily="18" charset="0"/>
                <a:cs typeface="Times New Roman" pitchFamily="18" charset="0"/>
              </a:rPr>
              <a:t> Cancellation in the RF Domain for FDD and Full-Duplex Wireless. IEEE Journal of Solid-State Circuits 50, (2015) 3015–3031. </a:t>
            </a:r>
          </a:p>
          <a:p>
            <a:pPr algn="just">
              <a:lnSpc>
                <a:spcPct val="170000"/>
              </a:lnSpc>
            </a:pPr>
            <a:r>
              <a:rPr lang="en-IN" sz="1600" dirty="0" smtClean="0">
                <a:latin typeface="Times New Roman" pitchFamily="18" charset="0"/>
                <a:cs typeface="Times New Roman" pitchFamily="18" charset="0"/>
              </a:rPr>
              <a:t>[10] T. D. </a:t>
            </a:r>
            <a:r>
              <a:rPr lang="en-IN" sz="1600" dirty="0" err="1" smtClean="0">
                <a:latin typeface="Times New Roman" pitchFamily="18" charset="0"/>
                <a:cs typeface="Times New Roman" pitchFamily="18" charset="0"/>
              </a:rPr>
              <a:t>Werth</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Schmits</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Wunderlich</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Heinen</a:t>
            </a:r>
            <a:r>
              <a:rPr lang="en-IN" sz="1600" dirty="0" smtClean="0">
                <a:latin typeface="Times New Roman" pitchFamily="18" charset="0"/>
                <a:cs typeface="Times New Roman" pitchFamily="18" charset="0"/>
              </a:rPr>
              <a:t>. An Active Feedback Interference Cancellation Technique for Blocker Filtering in RF Receiver Front-Ends. IEEE Journal of Solid-State Circuits 45, (2010) 989–997.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1299</TotalTime>
  <Words>1591</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An Inductorless Wideband Gm-boosted Balun LNA with nMOS-pMOS Configuration and Capacitively Coupled Loads for sub-GHz IoT Applications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2021-07-03T10:48:58Z</dcterms:modified>
</cp:coreProperties>
</file>