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Trajectory Optimization for UAV-Assisted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and study an energy-efficient trajectory optimization scheme for unmanned aerial vehicle (UAV) assisted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such networks, a single UAV is powered by both solar energy and charging stations (CSs), resulting in sustainable communication services, while avoiding energy outage. In particular, we optimize the trajectory design of UAV by jointly considering the average data rate, the total energy consumption, and the fairness of coverage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terminals. A dynamic spatial-temporal configuration scheme is operated for terminals working in the discontinuous reception (DRX) mode. The module-free, action-confined on-policy and off-policy reinforcement learning approaches are proposed and jointly applied to solve the formulated optimization problem in this paper. We evaluate the effectiveness of the proposed strategy by comparing it with other dynamic benchmark algorithms. The extensive simulation results provided in this paper reveal that the proposed scheme outperforms the benchmarks in terms of data transmission, energy efficiency and </a:t>
            </a:r>
            <a:r>
              <a:rPr lang="en-IN" sz="2000" dirty="0" err="1" smtClean="0">
                <a:latin typeface="Times New Roman" pitchFamily="18" charset="0"/>
                <a:cs typeface="Times New Roman" pitchFamily="18" charset="0"/>
              </a:rPr>
              <a:t>adaptivity</a:t>
            </a:r>
            <a:r>
              <a:rPr lang="en-IN" sz="2000" dirty="0" smtClean="0">
                <a:latin typeface="Times New Roman" pitchFamily="18" charset="0"/>
                <a:cs typeface="Times New Roman" pitchFamily="18" charset="0"/>
              </a:rPr>
              <a:t> of avoiding battery depletion. By deploying the proposed trajectory scheme, the UAV is able to adapt itself according to the temporal and dynamic conditions of communication networks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have considered some key metrics to evaluate the proposed MAC’s performance and compared it with existing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UAVs are also promising for different remote data collection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disaster </a:t>
            </a:r>
            <a:r>
              <a:rPr lang="en-IN" sz="2000" dirty="0" smtClean="0">
                <a:latin typeface="Times New Roman" pitchFamily="18" charset="0"/>
                <a:cs typeface="Times New Roman" pitchFamily="18" charset="0"/>
              </a:rPr>
              <a:t>response, </a:t>
            </a:r>
            <a:r>
              <a:rPr lang="en-IN" sz="2000" dirty="0" smtClean="0">
                <a:latin typeface="Times New Roman" pitchFamily="18" charset="0"/>
                <a:cs typeface="Times New Roman" pitchFamily="18" charset="0"/>
              </a:rPr>
              <a:t>and Flash Crowds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in order to meet the demand of seamless wireless communication by enabling effective network </a:t>
            </a:r>
            <a:r>
              <a:rPr lang="en-IN" sz="2000" dirty="0" smtClean="0">
                <a:latin typeface="Times New Roman" pitchFamily="18" charset="0"/>
                <a:cs typeface="Times New Roman" pitchFamily="18" charset="0"/>
              </a:rPr>
              <a:t>load-balancing.</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Q-learning 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task offloading service is provided by the UAVs along with network resource allocation solution considering the UAV path selection constraint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core challenge of multiple UAV trajectory optimization with energy efficiency constraint is yet not well-investigated.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exploit the successive convex approximation (SCA) technique and </a:t>
            </a:r>
            <a:r>
              <a:rPr lang="en-IN" sz="2000" dirty="0" err="1" smtClean="0">
                <a:latin typeface="Times New Roman" pitchFamily="18" charset="0"/>
                <a:cs typeface="Times New Roman" pitchFamily="18" charset="0"/>
              </a:rPr>
              <a:t>Dinkelbach</a:t>
            </a:r>
            <a:r>
              <a:rPr lang="en-IN" sz="2000" dirty="0" smtClean="0">
                <a:latin typeface="Times New Roman" pitchFamily="18" charset="0"/>
                <a:cs typeface="Times New Roman" pitchFamily="18" charset="0"/>
              </a:rPr>
              <a:t> algorithm to transform the non-convex fractional programming problem into a solvable 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UAV and ground users solve the optimization problem cooperatively in a distributed </a:t>
            </a:r>
            <a:r>
              <a:rPr lang="en-IN" sz="2000" dirty="0" smtClean="0">
                <a:latin typeface="Times New Roman" pitchFamily="18" charset="0"/>
                <a:cs typeface="Times New Roman" pitchFamily="18" charset="0"/>
              </a:rPr>
              <a:t>manner.</a:t>
            </a:r>
          </a:p>
          <a:p>
            <a:pPr algn="just">
              <a:lnSpc>
                <a:spcPct val="150000"/>
              </a:lnSpc>
            </a:pPr>
            <a:r>
              <a:rPr lang="en-IN" sz="2000" dirty="0" smtClean="0">
                <a:latin typeface="Times New Roman" pitchFamily="18" charset="0"/>
                <a:cs typeface="Times New Roman" pitchFamily="18" charset="0"/>
              </a:rPr>
              <a:t>The SCA-based algorithm is adopted to achieve the local optimizer of the original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original problem is decomposed into several sub-problems without losing optimality, and the UAV and users solve the optimization problem cooperatively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non-convex and non-linear energy efficiency maximization problem has been solved in a distributed manner.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HPP scheme, the probabilistic roadmap (PRM) algorithm is used to design the shortest trajectory map and the optimized artificial bee colony (ABC) algorithm to improve different path constraints in a three-dimensional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lightweight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secure routing algorithm for swarm UAV networking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proposed hybrid algorithm aims to navigate the most acceptable flight route in a complex environment without colliding with environmental elements by combining the </a:t>
            </a:r>
            <a:r>
              <a:rPr lang="en-IN" sz="2000" dirty="0" smtClean="0">
                <a:latin typeface="Times New Roman" pitchFamily="18" charset="0"/>
                <a:cs typeface="Times New Roman" pitchFamily="18" charset="0"/>
              </a:rPr>
              <a:t>PRM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ABC algorithms.</a:t>
            </a:r>
          </a:p>
          <a:p>
            <a:pPr algn="just">
              <a:lnSpc>
                <a:spcPct val="150000"/>
              </a:lnSpc>
            </a:pPr>
            <a:r>
              <a:rPr lang="en-IN" sz="2000" dirty="0" smtClean="0">
                <a:latin typeface="Times New Roman" pitchFamily="18" charset="0"/>
                <a:cs typeface="Times New Roman" pitchFamily="18" charset="0"/>
              </a:rPr>
              <a:t>The proposed model uses an energy-efficient clustering technique which plays a significant role in reducing delay and energy of </a:t>
            </a:r>
            <a:r>
              <a:rPr lang="en-IN" sz="2000" dirty="0" smtClean="0">
                <a:latin typeface="Times New Roman" pitchFamily="18" charset="0"/>
                <a:cs typeface="Times New Roman" pitchFamily="18" charset="0"/>
              </a:rPr>
              <a:t>UWSNs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improve the user experience on the computing service, UAVs should maximize their energy efficiency by optimizing their computing ability in the limited service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the best of our knowledge, the joint optimization of UAV trajectory, computation load allocation, and communication resource management considering energy efficiency has not been investigated in the UAV-assisted MEC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for both scenarios, with loose user offloading requirements, the energy efficiency is improved due to the expanded optimization feasible 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with tight user offloading requirements, the energy efficiency is decreased significantly due to high energy consumption for the UAV to move closer to the users.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mobile edge computing: The communication perspective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Y. Mao, C. You, J. Zhang, K. Huang, and K. B. </a:t>
                      </a:r>
                      <a:r>
                        <a:rPr lang="en-US" sz="2000" dirty="0" err="1">
                          <a:latin typeface="Times New Roman"/>
                          <a:ea typeface="Calibri"/>
                          <a:cs typeface="Latha"/>
                        </a:rPr>
                        <a:t>Letaief</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This paper provides a comprehensive survey of the state-of-the-art MEC research with a focus on joint radio-and-computational resource management.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Service offloading in terrestrial-satellite systems: user preference and network utility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Gao, L. Zhao, and X. Shen,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consider the terrestrial base station (TBS) and satellites to be service providers, all user equipment (UE) to be service requesters, and the service can be content delivery, computation, etc.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multi-task multi-access computation offloading via </a:t>
                      </a:r>
                      <a:r>
                        <a:rPr lang="en-US" sz="2000" dirty="0" err="1">
                          <a:latin typeface="Times New Roman"/>
                          <a:ea typeface="Calibri"/>
                          <a:cs typeface="Latha"/>
                        </a:rPr>
                        <a:t>noma</a:t>
                      </a:r>
                      <a:r>
                        <a:rPr lang="en-US" sz="2000" dirty="0">
                          <a:latin typeface="Times New Roman"/>
                          <a:ea typeface="Calibri"/>
                          <a:cs typeface="Latha"/>
                        </a:rPr>
                        <a:t> transmission for </a:t>
                      </a:r>
                      <a:r>
                        <a:rPr lang="en-US" sz="2000" dirty="0" err="1">
                          <a:latin typeface="Times New Roman"/>
                          <a:ea typeface="Calibri"/>
                          <a:cs typeface="Latha"/>
                        </a:rPr>
                        <a:t>IoTs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Wu, B. Shi, L. P. Qian, F. Hou, J. Cai, and X. Shen,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investigate the energy-efficient multi-task multi-access mobile edge computing (MEC) via non-orthogonal multiple access (NOMA).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Maximizing the system energy efficiency in the blockchain based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Fu, L. Zhao, X. Ling, and H.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achieve this,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can provide a reliable distributed storage of the messages, because any changes of the cached messages will break the structure of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828800" y="1524000"/>
            <a:ext cx="6629399" cy="4648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an optimization approach has been proposed to maximize the energy efficiency of a UAV-assisted MEC system, where the UAV trajectory design and resource allocation have been jointly considered. The non-convex and non-linear energy efficiency maximization problem has been solved in a distributed manner. Moreover, the node mobility estimation has been adopted to design a proactive UAV trajectory when the knowledge of user trajectory is limited. Our work can offer valuable insights on UAV optimal trajectory design for providing on-demand edge computing service for remote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In the future, considering the uncertainty of user mobility and the time-invariant computation demand, we will focus on the online resource management in UAV-assisted MEC system under a dynamic channel environment.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4, pp. 2322–2358, </a:t>
            </a:r>
            <a:r>
              <a:rPr lang="en-IN" sz="1600" dirty="0" err="1" smtClean="0">
                <a:latin typeface="Times New Roman" pitchFamily="18" charset="0"/>
                <a:cs typeface="Times New Roman" pitchFamily="18" charset="0"/>
              </a:rPr>
              <a:t>Fourthquarter</a:t>
            </a:r>
            <a:r>
              <a:rPr lang="en-IN" sz="1600" dirty="0" smtClean="0">
                <a:latin typeface="Times New Roman" pitchFamily="18" charset="0"/>
                <a:cs typeface="Times New Roman" pitchFamily="18" charset="0"/>
              </a:rPr>
              <a: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L. Zhao, and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“Service offloading in terrestrial-satellite systems: user preference and network utility,” in 2019 IEEE Global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(GLOBECOM), Dec. 2019,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Wu, B. Shi, L. P.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and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“Energy-efficient multi-task multi-access computation offloading via </a:t>
            </a:r>
            <a:r>
              <a:rPr lang="en-IN" sz="1600" dirty="0" err="1" smtClean="0">
                <a:latin typeface="Times New Roman" pitchFamily="18" charset="0"/>
                <a:cs typeface="Times New Roman" pitchFamily="18" charset="0"/>
              </a:rPr>
              <a:t>noma</a:t>
            </a:r>
            <a:r>
              <a:rPr lang="en-IN" sz="1600" dirty="0" smtClean="0">
                <a:latin typeface="Times New Roman" pitchFamily="18" charset="0"/>
                <a:cs typeface="Times New Roman" pitchFamily="18" charset="0"/>
              </a:rPr>
              <a:t> transmission for </a:t>
            </a:r>
            <a:r>
              <a:rPr lang="en-IN" sz="1600" dirty="0" err="1" smtClean="0">
                <a:latin typeface="Times New Roman" pitchFamily="18" charset="0"/>
                <a:cs typeface="Times New Roman" pitchFamily="18" charset="0"/>
              </a:rPr>
              <a:t>IoTs</a:t>
            </a:r>
            <a:r>
              <a:rPr lang="en-IN" sz="1600" dirty="0" smtClean="0">
                <a:latin typeface="Times New Roman" pitchFamily="18" charset="0"/>
                <a:cs typeface="Times New Roman" pitchFamily="18" charset="0"/>
              </a:rPr>
              <a:t>,”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2019, to appear.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S. Fu, L. Zhao, X. Ling, and H. Zhang, “Maximizing the system energy efficiency in the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based internet of things,” in 2019 IEEE Int. Conf.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(ICC), May 2019,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 Mohamed, J. Al-</a:t>
            </a:r>
            <a:r>
              <a:rPr lang="en-IN" sz="1600" dirty="0" err="1" smtClean="0">
                <a:latin typeface="Times New Roman" pitchFamily="18" charset="0"/>
                <a:cs typeface="Times New Roman" pitchFamily="18" charset="0"/>
              </a:rPr>
              <a:t>Jaroodi</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Jawhar</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Noura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Mahmoud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UAVFog</a:t>
            </a:r>
            <a:r>
              <a:rPr lang="en-IN" sz="1600" dirty="0" smtClean="0">
                <a:latin typeface="Times New Roman" pitchFamily="18" charset="0"/>
                <a:cs typeface="Times New Roman" pitchFamily="18" charset="0"/>
              </a:rPr>
              <a:t>: A UAV-based fog computing for Internet of Things,” in Proc. IEEE </a:t>
            </a:r>
            <a:r>
              <a:rPr lang="en-IN" sz="1600" dirty="0" err="1" smtClean="0">
                <a:latin typeface="Times New Roman" pitchFamily="18" charset="0"/>
                <a:cs typeface="Times New Roman" pitchFamily="18" charset="0"/>
              </a:rPr>
              <a:t>SmartWorld</a:t>
            </a:r>
            <a:r>
              <a:rPr lang="en-IN" sz="1600" dirty="0" smtClean="0">
                <a:latin typeface="Times New Roman" pitchFamily="18" charset="0"/>
                <a:cs typeface="Times New Roman" pitchFamily="18" charset="0"/>
              </a:rPr>
              <a:t>, Ubiquitous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Adv. Trusted Computed, Scalable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Cloud Big Data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Internet People Smart City </a:t>
            </a:r>
            <a:r>
              <a:rPr lang="en-IN" sz="1600" dirty="0" err="1" smtClean="0">
                <a:latin typeface="Times New Roman" pitchFamily="18" charset="0"/>
                <a:cs typeface="Times New Roman" pitchFamily="18" charset="0"/>
              </a:rPr>
              <a:t>Innov</a:t>
            </a:r>
            <a:r>
              <a:rPr lang="en-IN" sz="1600" dirty="0" smtClean="0">
                <a:latin typeface="Times New Roman" pitchFamily="18" charset="0"/>
                <a:cs typeface="Times New Roman" pitchFamily="18" charset="0"/>
              </a:rPr>
              <a:t>, Aug. 2017, pp. 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W. Z. Khan, M. Y. </a:t>
            </a:r>
            <a:r>
              <a:rPr lang="en-IN" sz="1800" dirty="0" err="1" smtClean="0">
                <a:latin typeface="Times New Roman" pitchFamily="18" charset="0"/>
                <a:cs typeface="Times New Roman" pitchFamily="18" charset="0"/>
              </a:rPr>
              <a:t>Aalsalem</a:t>
            </a:r>
            <a:r>
              <a:rPr lang="en-IN" sz="1800" dirty="0" smtClean="0">
                <a:latin typeface="Times New Roman" pitchFamily="18" charset="0"/>
                <a:cs typeface="Times New Roman" pitchFamily="18" charset="0"/>
              </a:rPr>
              <a:t>, M. K. Khan, M. S. </a:t>
            </a:r>
            <a:r>
              <a:rPr lang="en-IN" sz="1800" dirty="0" err="1" smtClean="0">
                <a:latin typeface="Times New Roman" pitchFamily="18" charset="0"/>
                <a:cs typeface="Times New Roman" pitchFamily="18" charset="0"/>
              </a:rPr>
              <a:t>Hossain</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Atiquzzaman</a:t>
            </a:r>
            <a:r>
              <a:rPr lang="en-IN" sz="1800" dirty="0" smtClean="0">
                <a:latin typeface="Times New Roman" pitchFamily="18" charset="0"/>
                <a:cs typeface="Times New Roman" pitchFamily="18" charset="0"/>
              </a:rPr>
              <a:t>, “A reliable Internet of Things based architecture for oil and gas industry,” in Proc. 19th Int. Conf. Adv.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Technol., Feb. 2017, pp. 705–710.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C. Domingo, “An overview of the internet of underwater things,” J.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Appl., vol. 35, no. 6, pp. 1879–1890,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T. </a:t>
            </a:r>
            <a:r>
              <a:rPr lang="en-IN" sz="1800" dirty="0" err="1" smtClean="0">
                <a:latin typeface="Times New Roman" pitchFamily="18" charset="0"/>
                <a:cs typeface="Times New Roman" pitchFamily="18" charset="0"/>
              </a:rPr>
              <a:t>Samad</a:t>
            </a:r>
            <a:r>
              <a:rPr lang="en-IN" sz="1800" dirty="0" smtClean="0">
                <a:latin typeface="Times New Roman" pitchFamily="18" charset="0"/>
                <a:cs typeface="Times New Roman" pitchFamily="18" charset="0"/>
              </a:rPr>
              <a:t>, J. S. Bay, and D. </a:t>
            </a:r>
            <a:r>
              <a:rPr lang="en-IN" sz="1800" dirty="0" err="1" smtClean="0">
                <a:latin typeface="Times New Roman" pitchFamily="18" charset="0"/>
                <a:cs typeface="Times New Roman" pitchFamily="18" charset="0"/>
              </a:rPr>
              <a:t>Godbole</a:t>
            </a:r>
            <a:r>
              <a:rPr lang="en-IN" sz="1800" dirty="0" smtClean="0">
                <a:latin typeface="Times New Roman" pitchFamily="18" charset="0"/>
                <a:cs typeface="Times New Roman" pitchFamily="18" charset="0"/>
              </a:rPr>
              <a:t>, “Network-centric systems for military operations in urban terrain: The role of UAVs,” Proc. IEEE, vol. 95, no. 1, pp. 92–107, Jan.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Fu, L. Zhao, Z. Su, and X. </a:t>
            </a:r>
            <a:r>
              <a:rPr lang="en-IN" sz="1800" dirty="0" err="1" smtClean="0">
                <a:latin typeface="Times New Roman" pitchFamily="18" charset="0"/>
                <a:cs typeface="Times New Roman" pitchFamily="18" charset="0"/>
              </a:rPr>
              <a:t>Jian</a:t>
            </a:r>
            <a:r>
              <a:rPr lang="en-IN" sz="1800" dirty="0" smtClean="0">
                <a:latin typeface="Times New Roman" pitchFamily="18" charset="0"/>
                <a:cs typeface="Times New Roman" pitchFamily="18" charset="0"/>
              </a:rPr>
              <a:t>, “UAV based relay for wireless sensor networks in 5G systems,” Sensors, vol. 18,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Zhou, N. Cheng, N. Lu, and X. </a:t>
            </a:r>
            <a:r>
              <a:rPr lang="en-IN" sz="1800" dirty="0" err="1" smtClean="0">
                <a:latin typeface="Times New Roman" pitchFamily="18" charset="0"/>
                <a:cs typeface="Times New Roman" pitchFamily="18" charset="0"/>
              </a:rPr>
              <a:t>Shen</a:t>
            </a:r>
            <a:r>
              <a:rPr lang="en-IN" sz="1800" dirty="0" smtClean="0">
                <a:latin typeface="Times New Roman" pitchFamily="18" charset="0"/>
                <a:cs typeface="Times New Roman" pitchFamily="18" charset="0"/>
              </a:rPr>
              <a:t>, “Multi-UAV-aided networks: Aerial-ground cooperative vehicular networking architecture,” IEEE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Technol. Mag., vol. 10, no. 4, pp. 36–44, Dec. 2015.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1310</TotalTime>
  <Words>1561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Trajectory Optimization for UAV-Assisted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2021-07-02T13:12:48Z</dcterms:modified>
</cp:coreProperties>
</file>