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Embedding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Technology into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for Security A Survey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made great progress. The interconnection between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the Internet enables real-time information processing and transaction implementation through heterogeneous intelligent devices. But the security, the privacy, and the reliability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key challenges that limit its development. The features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such as decentralization, consensus mechanism, data encryption, and smart contracts, are suitable for building distributed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to prevent potential attacks and to reduce transaction costs. As a decentralized and transparent database platform,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has the potential to raise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security to a higher level. This article systematically analyzes state of the art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security based on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paying special attention to the security features, issues, technologies, approaches, and related scenarios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-embedded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integration and interoperation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an important and foreseeable development in the computational communication </a:t>
            </a:r>
            <a:r>
              <a:rPr lang="en-IN" sz="2000" dirty="0" smtClean="0">
                <a:latin typeface="Times New Roman" pitchFamily="18" charset="0"/>
                <a:cs typeface="Times New Roman" pitchFamily="18" charset="0"/>
              </a:rPr>
              <a:t>system.</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produces countless digitized services and applications that provide several benefits over existing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to the existing reviews conducted on integrating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this paper provides an up-to-date comprehensive survey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centralized model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provides several advantages to connect and communicate a wide variety of devices that are managed by the centralized server</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is among the most recent themes that attracted the attention of several organizations and researchers due to the countless benefits it provided over existing solutions </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solve this problem. In particular, every part will be associated with a unique ID with the creation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creation of a newly-generated block is equivalent to the solution of a </a:t>
            </a:r>
            <a:r>
              <a:rPr lang="en-IN" sz="2000" dirty="0" err="1" smtClean="0">
                <a:latin typeface="Times New Roman" pitchFamily="18" charset="0"/>
                <a:cs typeface="Times New Roman" pitchFamily="18" charset="0"/>
              </a:rPr>
              <a:t>computationallydifficult</a:t>
            </a:r>
            <a:r>
              <a:rPr lang="en-IN" sz="2000" dirty="0" smtClean="0">
                <a:latin typeface="Times New Roman" pitchFamily="18" charset="0"/>
                <a:cs typeface="Times New Roman" pitchFamily="18" charset="0"/>
              </a:rPr>
              <a: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computationally-difficult problem (aka a puzzle) can nevertheless be verifiable without </a:t>
            </a:r>
            <a:r>
              <a:rPr lang="en-IN" sz="2000" dirty="0" smtClean="0">
                <a:latin typeface="Times New Roman" pitchFamily="18" charset="0"/>
                <a:cs typeface="Times New Roman" pitchFamily="18" charset="0"/>
              </a:rPr>
              <a:t>difficulty.</a:t>
            </a:r>
          </a:p>
          <a:p>
            <a:pPr algn="just">
              <a:lnSpc>
                <a:spcPct val="150000"/>
              </a:lnSpc>
            </a:pPr>
            <a:r>
              <a:rPr lang="en-IN" sz="2000" dirty="0" smtClean="0">
                <a:latin typeface="Times New Roman" pitchFamily="18" charset="0"/>
                <a:cs typeface="Times New Roman" pitchFamily="18" charset="0"/>
              </a:rPr>
              <a:t>Health care becomes one of the major social-economic problems due to the aging population while it also poses new challenges in traditional healthcare services because of the limited hospital resources.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Their proposed solution enabled decentralization for access control, authentication and payments depending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proposed that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be integrated with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to build an efficient identity management system to provide better trust and performance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was also proposed as an efficient solution to enhance the security and privacy of healthcare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researchers proposed utilizing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overcome the issues of existing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proposed system replaced labour-intensive recording and minimized human involvement, which created a smart agriculture 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centralization manner inevitably results in the extra cost, the performance bottleneck and the single-point failure (SPF) at centralized service providers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allows the transaction being validated between two peers without the authentication, jurisdiction or intervention done by the central agency, thereby reducing the service cost, mitigating the performance bottleneck, lowering the SPF risk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SDN and NFV, the appearance of network slicing </a:t>
            </a:r>
            <a:r>
              <a:rPr lang="en-IN" sz="2000" dirty="0" smtClean="0">
                <a:latin typeface="Times New Roman" pitchFamily="18" charset="0"/>
                <a:cs typeface="Times New Roman" pitchFamily="18" charset="0"/>
              </a:rPr>
              <a:t>technologies </a:t>
            </a:r>
            <a:r>
              <a:rPr lang="en-IN" sz="2000" dirty="0" smtClean="0">
                <a:latin typeface="Times New Roman" pitchFamily="18" charset="0"/>
                <a:cs typeface="Times New Roman" pitchFamily="18" charset="0"/>
              </a:rPr>
              <a:t>brings the agility and flexibility of networks to support different functional and performance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it can cause a performance bottleneck and a single-point-of-failure if all the nodes offload their tasks to the same MEC server.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Manufacturing Analytics and Industrial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Lade, R. Ghosh, and S. Srinivasan,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Over the last two decades, manufacturing across the globe has evolved to be more intel-ligent and data driven.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for IoT security and privacy: The case study of a smart home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Dorri, S. S. Kanhere, R. Jurdak, and P. Gauravaram,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security and privacy remain a major challenge, mainly due to the massive scale and distributed nature of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a:t>
                      </a:r>
                      <a:r>
                        <a:rPr lang="en-US" sz="2000" dirty="0" err="1">
                          <a:latin typeface="Times New Roman"/>
                          <a:ea typeface="Calibri"/>
                          <a:cs typeface="Latha"/>
                        </a:rPr>
                        <a:t>IoT</a:t>
                      </a:r>
                      <a:r>
                        <a:rPr lang="en-US" sz="2000" dirty="0">
                          <a:latin typeface="Times New Roman"/>
                          <a:ea typeface="Calibri"/>
                          <a:cs typeface="Latha"/>
                        </a:rPr>
                        <a:t> electric business model: Using </a:t>
                      </a:r>
                      <a:r>
                        <a:rPr lang="en-US" sz="2000" dirty="0" err="1">
                          <a:latin typeface="Times New Roman"/>
                          <a:ea typeface="Calibri"/>
                          <a:cs typeface="Latha"/>
                        </a:rPr>
                        <a:t>blockchain</a:t>
                      </a:r>
                      <a:r>
                        <a:rPr lang="en-US" sz="2000" dirty="0">
                          <a:latin typeface="Times New Roman"/>
                          <a:ea typeface="Calibri"/>
                          <a:cs typeface="Latha"/>
                        </a:rPr>
                        <a:t> technology for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Zhang and J. Wen,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Internet of things (IoT), being an innovative revolution over the Internet, becomes a new platform for E-business.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for the ` internet of things: A systematic literature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Conoscenti, A. Vetro, and J. C. De Martin,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research goal is to understand whether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and Peer-to-Peer approaches can be employed to foster a decentralized and private-by-design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057400" y="1524000"/>
            <a:ext cx="62484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incumbent Internet of Things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systems are facing a number of challenges including heterogeneity, poor interoperability, resource constraints, privacy and security vulnerability. The recent appearance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technologies essentially offers a solution to the issues with the enhanced interoperability, privacy, security, traceability and reliability. In this paper, we investigate integrating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with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We name such synthesis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as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 We provide a comprehensive survey on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 In particular, we first briefly introduce internet of things and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technology. We then discuss the opportunities of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 and depict the architecture of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 We next outline the research issues in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for next-generation networks. We further discuss the potential applications of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 and outline the open research directions in </a:t>
            </a:r>
            <a:r>
              <a:rPr lang="en-IN" sz="1800" dirty="0" err="1" smtClean="0">
                <a:latin typeface="Times New Roman" pitchFamily="18" charset="0"/>
                <a:cs typeface="Times New Roman" pitchFamily="18" charset="0"/>
              </a:rPr>
              <a:t>BCoT</a:t>
            </a:r>
            <a:r>
              <a:rPr lang="en-IN" sz="1800" dirty="0" smtClean="0">
                <a:latin typeface="Times New Roman" pitchFamily="18" charset="0"/>
                <a:cs typeface="Times New Roman" pitchFamily="18" charset="0"/>
              </a:rPr>
              <a:t>.</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Lade, R.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Srinivasan</a:t>
            </a:r>
            <a:r>
              <a:rPr lang="en-IN" sz="1600" dirty="0" smtClean="0">
                <a:latin typeface="Times New Roman" pitchFamily="18" charset="0"/>
                <a:cs typeface="Times New Roman" pitchFamily="18" charset="0"/>
              </a:rPr>
              <a:t>, “Manufacturing Analytics and Industrial Internet of Things,” IEEE Intelligent Systems, vol. 32, no. 3, pp. 74–79, May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Dorri</a:t>
            </a:r>
            <a:r>
              <a:rPr lang="en-IN" sz="1600" dirty="0" smtClean="0">
                <a:latin typeface="Times New Roman" pitchFamily="18" charset="0"/>
                <a:cs typeface="Times New Roman" pitchFamily="18" charset="0"/>
              </a:rPr>
              <a:t>, S. S. </a:t>
            </a:r>
            <a:r>
              <a:rPr lang="en-IN" sz="1600" dirty="0" err="1" smtClean="0">
                <a:latin typeface="Times New Roman" pitchFamily="18" charset="0"/>
                <a:cs typeface="Times New Roman" pitchFamily="18" charset="0"/>
              </a:rPr>
              <a:t>Kanhere</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Jurdak</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Gauravaram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security and privacy: The case study of a smart home,” in 2017 IEEE International Conference on Pervasive Computing and Communications Workshops (</a:t>
            </a:r>
            <a:r>
              <a:rPr lang="en-IN" sz="1600" dirty="0" err="1" smtClean="0">
                <a:latin typeface="Times New Roman" pitchFamily="18" charset="0"/>
                <a:cs typeface="Times New Roman" pitchFamily="18" charset="0"/>
              </a:rPr>
              <a:t>PerCom</a:t>
            </a:r>
            <a:r>
              <a:rPr lang="en-IN" sz="1600" dirty="0" smtClean="0">
                <a:latin typeface="Times New Roman" pitchFamily="18" charset="0"/>
                <a:cs typeface="Times New Roman" pitchFamily="18" charset="0"/>
              </a:rPr>
              <a:t> Workshops), March 2017, pp. 618–623.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Zhang and J.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“The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electric business model: Using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for the internet of things,” Peer-to-Peer Networking and Applications, vol. 10, no. 4, pp. 983–994, Jul 2017. [Online]. Available: https://doi.org/10.1007/s12083-016-0456-1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Conoscenti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Vetro</a:t>
            </a:r>
            <a:r>
              <a:rPr lang="en-IN" sz="1600" dirty="0" smtClean="0">
                <a:latin typeface="Times New Roman" pitchFamily="18" charset="0"/>
                <a:cs typeface="Times New Roman" pitchFamily="18" charset="0"/>
              </a:rPr>
              <a:t>, and J. C. De Martin,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 internet of things: A systematic literature review,” in 2016 IEEE/ACS 13th International Conference of Computer Systems and Applications (AICCSA), Nov 2016,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Banerjee</a:t>
            </a:r>
            <a:r>
              <a:rPr lang="en-IN" sz="1600" dirty="0" smtClean="0">
                <a:latin typeface="Times New Roman" pitchFamily="18" charset="0"/>
                <a:cs typeface="Times New Roman" pitchFamily="18" charset="0"/>
              </a:rPr>
              <a:t>, J. Lee, and K.-K. R.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future for internet-of-things security: a position paper,” Digital Communications and Networks, vol. 4, no. 3, pp. 149 – 160,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Reyna, C. </a:t>
            </a:r>
            <a:r>
              <a:rPr lang="en-IN" sz="1600" dirty="0" err="1" smtClean="0">
                <a:latin typeface="Times New Roman" pitchFamily="18" charset="0"/>
                <a:cs typeface="Times New Roman" pitchFamily="18" charset="0"/>
              </a:rPr>
              <a:t>Martn</a:t>
            </a:r>
            <a:r>
              <a:rPr lang="en-IN" sz="1600" dirty="0" smtClean="0">
                <a:latin typeface="Times New Roman" pitchFamily="18" charset="0"/>
                <a:cs typeface="Times New Roman" pitchFamily="18" charset="0"/>
              </a:rPr>
              <a:t>, J. Chen, E. </a:t>
            </a:r>
            <a:r>
              <a:rPr lang="en-IN" sz="1600" dirty="0" err="1" smtClean="0">
                <a:latin typeface="Times New Roman" pitchFamily="18" charset="0"/>
                <a:cs typeface="Times New Roman" pitchFamily="18" charset="0"/>
              </a:rPr>
              <a:t>Soler</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Daz</a:t>
            </a:r>
            <a:r>
              <a:rPr lang="en-IN" sz="1600" dirty="0" smtClean="0">
                <a:latin typeface="Times New Roman" pitchFamily="18" charset="0"/>
                <a:cs typeface="Times New Roman" pitchFamily="18" charset="0"/>
              </a:rPr>
              <a:t>,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its integration with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Challenges and opportunities,” Future Generation Computer Systems, vol. 88, pp. 173 – 190,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M. Fernandez-</a:t>
            </a:r>
            <a:r>
              <a:rPr lang="en-IN" sz="1600" dirty="0" err="1" smtClean="0">
                <a:latin typeface="Times New Roman" pitchFamily="18" charset="0"/>
                <a:cs typeface="Times New Roman" pitchFamily="18" charset="0"/>
              </a:rPr>
              <a:t>Caram</a:t>
            </a:r>
            <a:r>
              <a:rPr lang="en-IN" sz="1600" dirty="0" smtClean="0">
                <a:latin typeface="Times New Roman" pitchFamily="18" charset="0"/>
                <a:cs typeface="Times New Roman" pitchFamily="18" charset="0"/>
              </a:rPr>
              <a:t> ˆ </a:t>
            </a:r>
            <a:r>
              <a:rPr lang="en-IN" sz="1600" dirty="0" err="1" smtClean="0">
                <a:latin typeface="Times New Roman" pitchFamily="18" charset="0"/>
                <a:cs typeface="Times New Roman" pitchFamily="18" charset="0"/>
              </a:rPr>
              <a:t>es</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Fraga</a:t>
            </a:r>
            <a:r>
              <a:rPr lang="en-IN" sz="1600" dirty="0" smtClean="0">
                <a:latin typeface="Times New Roman" pitchFamily="18" charset="0"/>
                <a:cs typeface="Times New Roman" pitchFamily="18" charset="0"/>
              </a:rPr>
              <a:t>-Lamas, “A review on the use of ˆ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internet of things,” IEEE Access, vol. 6, pp. 32 979– 33 001,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S. Ali, M. </a:t>
            </a:r>
            <a:r>
              <a:rPr lang="en-IN" sz="1600" dirty="0" err="1" smtClean="0">
                <a:latin typeface="Times New Roman" pitchFamily="18" charset="0"/>
                <a:cs typeface="Times New Roman" pitchFamily="18" charset="0"/>
              </a:rPr>
              <a:t>Vecchio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Pincheira</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Dolui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Antonelli</a:t>
            </a:r>
            <a:r>
              <a:rPr lang="en-IN" sz="1600" dirty="0" smtClean="0">
                <a:latin typeface="Times New Roman" pitchFamily="18" charset="0"/>
                <a:cs typeface="Times New Roman" pitchFamily="18" charset="0"/>
              </a:rPr>
              <a:t>, and M. H. </a:t>
            </a:r>
            <a:r>
              <a:rPr lang="en-IN" sz="1600" dirty="0" err="1" smtClean="0">
                <a:latin typeface="Times New Roman" pitchFamily="18" charset="0"/>
                <a:cs typeface="Times New Roman" pitchFamily="18" charset="0"/>
              </a:rPr>
              <a:t>Rehmani</a:t>
            </a:r>
            <a:r>
              <a:rPr lang="en-IN" sz="1600" dirty="0" smtClean="0">
                <a:latin typeface="Times New Roman" pitchFamily="18" charset="0"/>
                <a:cs typeface="Times New Roman" pitchFamily="18" charset="0"/>
              </a:rPr>
              <a:t>, “Applications of </a:t>
            </a:r>
            <a:r>
              <a:rPr lang="en-IN" sz="1600" dirty="0" err="1" smtClean="0">
                <a:latin typeface="Times New Roman" pitchFamily="18" charset="0"/>
                <a:cs typeface="Times New Roman" pitchFamily="18" charset="0"/>
              </a:rPr>
              <a:t>blockchains</a:t>
            </a:r>
            <a:r>
              <a:rPr lang="en-IN" sz="1600" dirty="0" smtClean="0">
                <a:latin typeface="Times New Roman" pitchFamily="18" charset="0"/>
                <a:cs typeface="Times New Roman" pitchFamily="18" charset="0"/>
              </a:rPr>
              <a:t> in the internet of things: A comprehensive survey,” IEEE Communications Surveys Tutorials, vol. 21, no. 2, pp. 1676 – 1717, 2019. [Online]. Available: https://doi.org/10.1109/COMST.2018.2886932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Panarello</a:t>
            </a:r>
            <a:r>
              <a:rPr lang="en-IN" sz="1600" dirty="0" smtClean="0">
                <a:latin typeface="Times New Roman" pitchFamily="18" charset="0"/>
                <a:cs typeface="Times New Roman" pitchFamily="18" charset="0"/>
              </a:rPr>
              <a:t>, N. Tapas, G. </a:t>
            </a:r>
            <a:r>
              <a:rPr lang="en-IN" sz="1600" dirty="0" err="1" smtClean="0">
                <a:latin typeface="Times New Roman" pitchFamily="18" charset="0"/>
                <a:cs typeface="Times New Roman" pitchFamily="18" charset="0"/>
              </a:rPr>
              <a:t>Merlino</a:t>
            </a:r>
            <a:r>
              <a:rPr lang="en-IN" sz="1600" dirty="0" smtClean="0">
                <a:latin typeface="Times New Roman" pitchFamily="18" charset="0"/>
                <a:cs typeface="Times New Roman" pitchFamily="18" charset="0"/>
              </a:rPr>
              <a:t>, F. Longo, and A. </a:t>
            </a:r>
            <a:r>
              <a:rPr lang="en-IN" sz="1600" dirty="0" err="1" smtClean="0">
                <a:latin typeface="Times New Roman" pitchFamily="18" charset="0"/>
                <a:cs typeface="Times New Roman" pitchFamily="18" charset="0"/>
              </a:rPr>
              <a:t>Puliafito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integration: A systematic survey,” Sensors, vol. 18, no. 8, 2018. [Online]. Available: http://www.mdpi.com/ 1424-8220/18/8/2575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Petersen and S. </a:t>
            </a:r>
            <a:r>
              <a:rPr lang="en-IN" sz="1600" dirty="0" err="1" smtClean="0">
                <a:latin typeface="Times New Roman" pitchFamily="18" charset="0"/>
                <a:cs typeface="Times New Roman" pitchFamily="18" charset="0"/>
              </a:rPr>
              <a:t>Carlsen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WirelessHART</a:t>
            </a:r>
            <a:r>
              <a:rPr lang="en-IN" sz="1600" dirty="0" smtClean="0">
                <a:latin typeface="Times New Roman" pitchFamily="18" charset="0"/>
                <a:cs typeface="Times New Roman" pitchFamily="18" charset="0"/>
              </a:rPr>
              <a:t> Versus ISA100.11a: The Format War Hits the Factory Floor,” IEEE Industrial Electronics Magazine, vol. 5, no. 4, pp. 23–34, Dec 2011.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1494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Embedding Blockchain Technology into IoT for Security A Survey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2021-07-02T10:52:22Z</dcterms:modified>
</cp:coreProperties>
</file>