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AFED-EF An Energy-efficient VM Allocation Algorithm for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Applications in a Cloud Data </a:t>
            </a:r>
            <a:r>
              <a:rPr lang="en-IN" b="1" dirty="0" err="1" smtClean="0">
                <a:latin typeface="Times New Roman" pitchFamily="18" charset="0"/>
                <a:cs typeface="Times New Roman" pitchFamily="18" charset="0"/>
              </a:rPr>
              <a:t>Center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(CDCs) have become a vital computing infrastructure for enterprises. However, CDCs consume substantial energy due to the increased demand for computing power, especially for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Although a great deal of research in green resource allocation algorithms have been proposed to reduce the energy consumption of the CDCs, existing approaches mostly focus on minimizing the number of active Physical Machines (PMs) and rarely address the issue of load fluctuation and energy efficiency of the Virtual Machine (VM) provisions jointly.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Moreover</a:t>
            </a:r>
            <a:r>
              <a:rPr lang="en-IN" sz="2000" dirty="0" smtClean="0">
                <a:latin typeface="Times New Roman" pitchFamily="18" charset="0"/>
                <a:cs typeface="Times New Roman" pitchFamily="18" charset="0"/>
              </a:rPr>
              <a:t>, existing approaches lack mechanisms to consider and redirect the incoming traffics to appropriate resources to optimize the Quality of Services (</a:t>
            </a:r>
            <a:r>
              <a:rPr lang="en-IN" sz="2000" dirty="0" err="1" smtClean="0">
                <a:latin typeface="Times New Roman" pitchFamily="18" charset="0"/>
                <a:cs typeface="Times New Roman" pitchFamily="18" charset="0"/>
              </a:rPr>
              <a:t>QoSs</a:t>
            </a:r>
            <a:r>
              <a:rPr lang="en-IN" sz="2000" dirty="0" smtClean="0">
                <a:latin typeface="Times New Roman" pitchFamily="18" charset="0"/>
                <a:cs typeface="Times New Roman" pitchFamily="18" charset="0"/>
              </a:rPr>
              <a:t>) provided by the CDCs. We propose a novel adaptive energy-aware VM allocation and deployment mechanism called AFED-EF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to handle these problems. The proposed algorithm can efficiently handle the fluctuation of load and has good performance during the VM allocation and placement. We carried out extensive experimental analysis using a real-world workload based on more than a thousand </a:t>
            </a:r>
            <a:r>
              <a:rPr lang="en-IN" sz="2000" dirty="0" err="1" smtClean="0">
                <a:latin typeface="Times New Roman" pitchFamily="18" charset="0"/>
                <a:cs typeface="Times New Roman" pitchFamily="18" charset="0"/>
              </a:rPr>
              <a:t>PlanetLab</a:t>
            </a:r>
            <a:r>
              <a:rPr lang="en-IN" sz="2000" dirty="0" smtClean="0">
                <a:latin typeface="Times New Roman" pitchFamily="18" charset="0"/>
                <a:cs typeface="Times New Roman" pitchFamily="18" charset="0"/>
              </a:rPr>
              <a:t> VMs. The experimental results illustrate that AFED-EF outperforms other energy-aware algorithms in energy consumption, Service Level Agreements (SLA) violation, and energy efficiency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algorithms typically consider a particular subset of VM characteristics that is relevant to optimize the main goal, and keep the rest of metrics either </a:t>
            </a:r>
            <a:r>
              <a:rPr lang="en-IN" sz="2000" dirty="0" smtClean="0">
                <a:latin typeface="Times New Roman" pitchFamily="18" charset="0"/>
                <a:cs typeface="Times New Roman" pitchFamily="18" charset="0"/>
              </a:rPr>
              <a:t>unchanged </a:t>
            </a:r>
            <a:r>
              <a:rPr lang="en-IN" sz="2000" dirty="0" smtClean="0">
                <a:latin typeface="Times New Roman" pitchFamily="18" charset="0"/>
                <a:cs typeface="Times New Roman" pitchFamily="18" charset="0"/>
              </a:rPr>
              <a:t>or under a predefined </a:t>
            </a:r>
            <a:r>
              <a:rPr lang="en-IN" sz="2000" dirty="0" smtClean="0">
                <a:latin typeface="Times New Roman" pitchFamily="18" charset="0"/>
                <a:cs typeface="Times New Roman" pitchFamily="18" charset="0"/>
              </a:rPr>
              <a:t>threshold.</a:t>
            </a:r>
          </a:p>
          <a:p>
            <a:pPr algn="just">
              <a:lnSpc>
                <a:spcPct val="150000"/>
              </a:lnSpc>
            </a:pPr>
            <a:r>
              <a:rPr lang="en-IN" sz="2000" dirty="0" smtClean="0">
                <a:latin typeface="Times New Roman" pitchFamily="18" charset="0"/>
                <a:cs typeface="Times New Roman" pitchFamily="18" charset="0"/>
              </a:rPr>
              <a:t>Every time slot, the VM allocation method re-allocates the existing VMs, migrating them if needed to the minimum number of servers such that highly data-correlated VMs are placed together, while highly CPU-load correlated VMs are placed apart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an energy-efficient management based on existing CPU-load correlation to achieve more energy and cost savings is missing from these 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Datacenter</a:t>
            </a:r>
            <a:r>
              <a:rPr lang="en-IN" sz="2000" dirty="0" smtClean="0">
                <a:latin typeface="Times New Roman" pitchFamily="18" charset="0"/>
                <a:cs typeface="Times New Roman" pitchFamily="18" charset="0"/>
              </a:rPr>
              <a:t> Energy Controller is based on a state-of-the-art CPU-load correlation-aware VM allocation </a:t>
            </a:r>
            <a:r>
              <a:rPr lang="en-IN" sz="2000" dirty="0" smtClean="0">
                <a:latin typeface="Times New Roman" pitchFamily="18" charset="0"/>
                <a:cs typeface="Times New Roman" pitchFamily="18" charset="0"/>
              </a:rPr>
              <a:t>scheme </a:t>
            </a:r>
            <a:r>
              <a:rPr lang="en-IN" sz="2000" dirty="0" smtClean="0">
                <a:latin typeface="Times New Roman" pitchFamily="18" charset="0"/>
                <a:cs typeface="Times New Roman" pitchFamily="18" charset="0"/>
              </a:rPr>
              <a:t>due to the existence of high CPU variability in applications’ patterns.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stage is treated as multi-dimensional vector bin packing problem (MVBPP) and the MVBPP based heuristics virtual resource allocation algorithm (HVRAA) is proposed to solve 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rapid growth in mobile devices and the storage needs due to the adoption of cloud data networking are creating huge data traffic due to the emerging issues of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and also digital content, media and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Energy issues are supposed to be critical and also needs to be managed properly in some environment where mobile cloud computing is involved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vital challenge is balancing between system performance and power consumption by reducing energy consumption without prejudicial impact on the performance and quality of services delivered.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technique exploits the holistic knowledge of VMs characteristics to tackle the challenges of operational cost (i.e., electricity bill) optimization and </a:t>
            </a:r>
            <a:r>
              <a:rPr lang="en-IN" sz="2000" dirty="0" err="1" smtClean="0">
                <a:latin typeface="Times New Roman" pitchFamily="18" charset="0"/>
                <a:cs typeface="Times New Roman" pitchFamily="18" charset="0"/>
              </a:rPr>
              <a:t>energyperformance</a:t>
            </a:r>
            <a:r>
              <a:rPr lang="en-IN" sz="2000" dirty="0" smtClean="0">
                <a:latin typeface="Times New Roman" pitchFamily="18" charset="0"/>
                <a:cs typeface="Times New Roman" pitchFamily="18" charset="0"/>
              </a:rPr>
              <a:t> trade-offs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algorithm optimizes the operational costs,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energy consumption, network traffic and response time while maximizing the renewable energy and battery usage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algorithm dynamically determines which method among the heuristic and the ML is to be used at each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hyper-heuristic relies on the long-term periodicity of the workloads being executed, and learns the performance of the methods over time.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High performance has always been the most critical concern in cloud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which comes at the cost of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key challenge is to balance between system performance and the power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the energy availability decreases and energy cost proportionally increases, the need for shifting the focus for utilizing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resource management to optimize energy performance while maintaining service performance is becoming a necessity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customers would not pay or may switch to other similar service providers if either quality of service or expected performance level is not achievable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Market-oriented cloud com-</a:t>
                      </a:r>
                      <a:r>
                        <a:rPr lang="en-US" sz="2000" dirty="0" err="1">
                          <a:latin typeface="Times New Roman"/>
                          <a:ea typeface="Calibri"/>
                          <a:cs typeface="Latha"/>
                        </a:rPr>
                        <a:t>puting</a:t>
                      </a:r>
                      <a:r>
                        <a:rPr lang="en-US" sz="2000" dirty="0">
                          <a:latin typeface="Times New Roman"/>
                          <a:ea typeface="Calibri"/>
                          <a:cs typeface="Latha"/>
                        </a:rPr>
                        <a:t>: Vision, hype, and reality for delivering it services as computing utilities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Buyya, C. S. Yeo, and S. Venugopal,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With the advancement of the modern human society, basic essential services are commonly provided such that everyone can easily obtain access to them.</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taxonomy and survey of energy-efficient data centers and cloud computing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Beloglazov, R. Buyya, Y. C. Lee, and A. Zomaya,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survey various key works in the area and map them to our taxonomy to guide future design and development efforts.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Software level green computing for large scale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Fakhar, B. Javed, R. Rasool, O. Malik, and K. Zulfiqar,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Software drives the hardware thus decisions taken during software design and development have significant impact on energy consumption of a computing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efficient computing, clusters, grids and clouds: A taxonomy and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Zakarya and L. Gillam,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Energy efficiency in these systems serves the providers interests in saving money to enable reinvestment, reduce supply costs and also reduces CO2 emissions.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752600" y="1524000"/>
            <a:ext cx="67818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Cloud </a:t>
            </a:r>
            <a:r>
              <a:rPr lang="en-IN" sz="1900" dirty="0" smtClean="0">
                <a:latin typeface="Times New Roman" pitchFamily="18" charset="0"/>
                <a:cs typeface="Times New Roman" pitchFamily="18" charset="0"/>
              </a:rPr>
              <a:t>computing is considered one of the most crucial technologies that provide services to consumers in a pay as you go model. It offers ITC based services over the internet and the utilization of virtualization allows it to provide computing resources. Data </a:t>
            </a:r>
            <a:r>
              <a:rPr lang="en-IN" sz="1900" dirty="0" err="1" smtClean="0">
                <a:latin typeface="Times New Roman" pitchFamily="18" charset="0"/>
                <a:cs typeface="Times New Roman" pitchFamily="18" charset="0"/>
              </a:rPr>
              <a:t>centers</a:t>
            </a:r>
            <a:r>
              <a:rPr lang="en-IN" sz="1900" dirty="0" smtClean="0">
                <a:latin typeface="Times New Roman" pitchFamily="18" charset="0"/>
                <a:cs typeface="Times New Roman" pitchFamily="18" charset="0"/>
              </a:rPr>
              <a:t> are the core of cloud computing that store business information and host the running applications. High performance has always been the sole concern of all in data </a:t>
            </a:r>
            <a:r>
              <a:rPr lang="en-IN" sz="1900" dirty="0" err="1" smtClean="0">
                <a:latin typeface="Times New Roman" pitchFamily="18" charset="0"/>
                <a:cs typeface="Times New Roman" pitchFamily="18" charset="0"/>
              </a:rPr>
              <a:t>centers</a:t>
            </a:r>
            <a:r>
              <a:rPr lang="en-IN" sz="1900" dirty="0" smtClean="0">
                <a:latin typeface="Times New Roman" pitchFamily="18" charset="0"/>
                <a:cs typeface="Times New Roman" pitchFamily="18" charset="0"/>
              </a:rPr>
              <a:t>. This concern has been managed without considering energy consumption and performance. The challenge is to balance between power consumption and system performance. Many techniques and algorithms have been proposed to achieve adequate energy utilization in cloud data </a:t>
            </a:r>
            <a:r>
              <a:rPr lang="en-IN" sz="1900" dirty="0" err="1" smtClean="0">
                <a:latin typeface="Times New Roman" pitchFamily="18" charset="0"/>
                <a:cs typeface="Times New Roman" pitchFamily="18" charset="0"/>
              </a:rPr>
              <a:t>centers</a:t>
            </a:r>
            <a:r>
              <a:rPr lang="en-IN" sz="1900" dirty="0" smtClean="0">
                <a:latin typeface="Times New Roman" pitchFamily="18" charset="0"/>
                <a:cs typeface="Times New Roman" pitchFamily="18" charset="0"/>
              </a:rPr>
              <a:t>. This paper provided a survey of recent approaches and techniques for energy efficiency in cloud computing. </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R. </a:t>
            </a:r>
            <a:r>
              <a:rPr lang="en-IN" sz="1500" dirty="0" err="1" smtClean="0">
                <a:latin typeface="Times New Roman" pitchFamily="18" charset="0"/>
                <a:cs typeface="Times New Roman" pitchFamily="18" charset="0"/>
              </a:rPr>
              <a:t>Buyya</a:t>
            </a:r>
            <a:r>
              <a:rPr lang="en-IN" sz="1500" dirty="0" smtClean="0">
                <a:latin typeface="Times New Roman" pitchFamily="18" charset="0"/>
                <a:cs typeface="Times New Roman" pitchFamily="18" charset="0"/>
              </a:rPr>
              <a:t>, C. S. </a:t>
            </a:r>
            <a:r>
              <a:rPr lang="en-IN" sz="1500" dirty="0" err="1" smtClean="0">
                <a:latin typeface="Times New Roman" pitchFamily="18" charset="0"/>
                <a:cs typeface="Times New Roman" pitchFamily="18" charset="0"/>
              </a:rPr>
              <a:t>Yeo</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Venugopal</a:t>
            </a:r>
            <a:r>
              <a:rPr lang="en-IN" sz="1500" dirty="0" smtClean="0">
                <a:latin typeface="Times New Roman" pitchFamily="18" charset="0"/>
                <a:cs typeface="Times New Roman" pitchFamily="18" charset="0"/>
              </a:rPr>
              <a:t>, “Market-oriented cloud com-</a:t>
            </a:r>
            <a:r>
              <a:rPr lang="en-IN" sz="1500" dirty="0" err="1" smtClean="0">
                <a:latin typeface="Times New Roman" pitchFamily="18" charset="0"/>
                <a:cs typeface="Times New Roman" pitchFamily="18" charset="0"/>
              </a:rPr>
              <a:t>puting</a:t>
            </a:r>
            <a:r>
              <a:rPr lang="en-IN" sz="1500" dirty="0" smtClean="0">
                <a:latin typeface="Times New Roman" pitchFamily="18" charset="0"/>
                <a:cs typeface="Times New Roman" pitchFamily="18" charset="0"/>
              </a:rPr>
              <a:t>: Vision, hype, and reality for delivering it services as computing utilities,” in Proc. 10th IEEE International Conference on High Performance Computing and Communications, 2008, pp. 5–13.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A. </a:t>
            </a:r>
            <a:r>
              <a:rPr lang="en-IN" sz="1500" dirty="0" err="1" smtClean="0">
                <a:latin typeface="Times New Roman" pitchFamily="18" charset="0"/>
                <a:cs typeface="Times New Roman" pitchFamily="18" charset="0"/>
              </a:rPr>
              <a:t>Beloglazov</a:t>
            </a:r>
            <a:r>
              <a:rPr lang="en-IN" sz="1500" dirty="0" smtClean="0">
                <a:latin typeface="Times New Roman" pitchFamily="18" charset="0"/>
                <a:cs typeface="Times New Roman" pitchFamily="18" charset="0"/>
              </a:rPr>
              <a:t> and R. </a:t>
            </a:r>
            <a:r>
              <a:rPr lang="en-IN" sz="1500" dirty="0" err="1" smtClean="0">
                <a:latin typeface="Times New Roman" pitchFamily="18" charset="0"/>
                <a:cs typeface="Times New Roman" pitchFamily="18" charset="0"/>
              </a:rPr>
              <a:t>Buyya</a:t>
            </a:r>
            <a:r>
              <a:rPr lang="en-IN" sz="1500" dirty="0" smtClean="0">
                <a:latin typeface="Times New Roman" pitchFamily="18" charset="0"/>
                <a:cs typeface="Times New Roman" pitchFamily="18" charset="0"/>
              </a:rPr>
              <a:t>, “Optimal online deterministic algorithms and adaptive heuristics for energy and performance efficient dynamic consolidation of virtual machines in cloud data </a:t>
            </a:r>
            <a:r>
              <a:rPr lang="en-IN" sz="1500" dirty="0" err="1" smtClean="0">
                <a:latin typeface="Times New Roman" pitchFamily="18" charset="0"/>
                <a:cs typeface="Times New Roman" pitchFamily="18" charset="0"/>
              </a:rPr>
              <a:t>centers</a:t>
            </a:r>
            <a:r>
              <a:rPr lang="en-IN" sz="1500" dirty="0" smtClean="0">
                <a:latin typeface="Times New Roman" pitchFamily="18" charset="0"/>
                <a:cs typeface="Times New Roman" pitchFamily="18" charset="0"/>
              </a:rPr>
              <a:t>,” Concurrency and Computation: Practice and Experience, vol. 24, no. 13, pp. 1397– 1420, 2012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A. </a:t>
            </a:r>
            <a:r>
              <a:rPr lang="en-IN" sz="1500" dirty="0" err="1" smtClean="0">
                <a:latin typeface="Times New Roman" pitchFamily="18" charset="0"/>
                <a:cs typeface="Times New Roman" pitchFamily="18" charset="0"/>
              </a:rPr>
              <a:t>Beloglazov</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Buyya</a:t>
            </a:r>
            <a:r>
              <a:rPr lang="en-IN" sz="1500" dirty="0" smtClean="0">
                <a:latin typeface="Times New Roman" pitchFamily="18" charset="0"/>
                <a:cs typeface="Times New Roman" pitchFamily="18" charset="0"/>
              </a:rPr>
              <a:t>, Y. C. Lee, and A. </a:t>
            </a:r>
            <a:r>
              <a:rPr lang="en-IN" sz="1500" dirty="0" err="1" smtClean="0">
                <a:latin typeface="Times New Roman" pitchFamily="18" charset="0"/>
                <a:cs typeface="Times New Roman" pitchFamily="18" charset="0"/>
              </a:rPr>
              <a:t>Zomaya</a:t>
            </a:r>
            <a:r>
              <a:rPr lang="en-IN" sz="1500" dirty="0" smtClean="0">
                <a:latin typeface="Times New Roman" pitchFamily="18" charset="0"/>
                <a:cs typeface="Times New Roman" pitchFamily="18" charset="0"/>
              </a:rPr>
              <a:t>, “A taxonomy and survey of energy-efficient data </a:t>
            </a:r>
            <a:r>
              <a:rPr lang="en-IN" sz="1500" dirty="0" err="1" smtClean="0">
                <a:latin typeface="Times New Roman" pitchFamily="18" charset="0"/>
                <a:cs typeface="Times New Roman" pitchFamily="18" charset="0"/>
              </a:rPr>
              <a:t>centers</a:t>
            </a:r>
            <a:r>
              <a:rPr lang="en-IN" sz="1500" dirty="0" smtClean="0">
                <a:latin typeface="Times New Roman" pitchFamily="18" charset="0"/>
                <a:cs typeface="Times New Roman" pitchFamily="18" charset="0"/>
              </a:rPr>
              <a:t> and cloud computing systems,” Advances in Computers, Elsevier, 2011, vol. 82, pp. 47–111.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N. R. D. Council. (2014). Scaling up energy efficiency across the data </a:t>
            </a:r>
            <a:r>
              <a:rPr lang="en-IN" sz="1500" dirty="0" err="1" smtClean="0">
                <a:latin typeface="Times New Roman" pitchFamily="18" charset="0"/>
                <a:cs typeface="Times New Roman" pitchFamily="18" charset="0"/>
              </a:rPr>
              <a:t>center</a:t>
            </a:r>
            <a:r>
              <a:rPr lang="en-IN" sz="1500" dirty="0" smtClean="0">
                <a:latin typeface="Times New Roman" pitchFamily="18" charset="0"/>
                <a:cs typeface="Times New Roman" pitchFamily="18" charset="0"/>
              </a:rPr>
              <a:t> industry. [Online]. Available: https://www.infrastructureusa.org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F. </a:t>
            </a:r>
            <a:r>
              <a:rPr lang="en-IN" sz="1500" dirty="0" err="1" smtClean="0">
                <a:latin typeface="Times New Roman" pitchFamily="18" charset="0"/>
                <a:cs typeface="Times New Roman" pitchFamily="18" charset="0"/>
              </a:rPr>
              <a:t>Fakhar</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Javed</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Rasool</a:t>
            </a:r>
            <a:r>
              <a:rPr lang="en-IN" sz="1500" dirty="0" smtClean="0">
                <a:latin typeface="Times New Roman" pitchFamily="18" charset="0"/>
                <a:cs typeface="Times New Roman" pitchFamily="18" charset="0"/>
              </a:rPr>
              <a:t>, O. </a:t>
            </a:r>
            <a:r>
              <a:rPr lang="en-IN" sz="1500" dirty="0" err="1" smtClean="0">
                <a:latin typeface="Times New Roman" pitchFamily="18" charset="0"/>
                <a:cs typeface="Times New Roman" pitchFamily="18" charset="0"/>
              </a:rPr>
              <a:t>Malik</a:t>
            </a:r>
            <a:r>
              <a:rPr lang="en-IN" sz="1500" dirty="0" smtClean="0">
                <a:latin typeface="Times New Roman" pitchFamily="18" charset="0"/>
                <a:cs typeface="Times New Roman" pitchFamily="18" charset="0"/>
              </a:rPr>
              <a:t>, and K. </a:t>
            </a:r>
            <a:r>
              <a:rPr lang="en-IN" sz="1500" dirty="0" err="1" smtClean="0">
                <a:latin typeface="Times New Roman" pitchFamily="18" charset="0"/>
                <a:cs typeface="Times New Roman" pitchFamily="18" charset="0"/>
              </a:rPr>
              <a:t>Zulfiqar</a:t>
            </a:r>
            <a:r>
              <a:rPr lang="en-IN" sz="1500" dirty="0" smtClean="0">
                <a:latin typeface="Times New Roman" pitchFamily="18" charset="0"/>
                <a:cs typeface="Times New Roman" pitchFamily="18" charset="0"/>
              </a:rPr>
              <a:t>, “Software level green computing for large scale systems,” Journal of Cloud Computing: Advances, Systems and Applications, vol. 1, no. 1, p. 4, 2012.</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M. </a:t>
            </a:r>
            <a:r>
              <a:rPr lang="en-IN" sz="1700" dirty="0" err="1" smtClean="0">
                <a:latin typeface="Times New Roman" pitchFamily="18" charset="0"/>
                <a:cs typeface="Times New Roman" pitchFamily="18" charset="0"/>
              </a:rPr>
              <a:t>Zakarya</a:t>
            </a:r>
            <a:r>
              <a:rPr lang="en-IN" sz="1700" dirty="0" smtClean="0">
                <a:latin typeface="Times New Roman" pitchFamily="18" charset="0"/>
                <a:cs typeface="Times New Roman" pitchFamily="18" charset="0"/>
              </a:rPr>
              <a:t> and L. </a:t>
            </a:r>
            <a:r>
              <a:rPr lang="en-IN" sz="1700" dirty="0" err="1" smtClean="0">
                <a:latin typeface="Times New Roman" pitchFamily="18" charset="0"/>
                <a:cs typeface="Times New Roman" pitchFamily="18" charset="0"/>
              </a:rPr>
              <a:t>Gillam</a:t>
            </a:r>
            <a:r>
              <a:rPr lang="en-IN" sz="1700" dirty="0" smtClean="0">
                <a:latin typeface="Times New Roman" pitchFamily="18" charset="0"/>
                <a:cs typeface="Times New Roman" pitchFamily="18" charset="0"/>
              </a:rPr>
              <a:t>, “Energy efficient computing, clusters, grids and clouds: A taxonomy and survey,” Sustainable Computing: Informatics and Systems, vol. 14, pp. 13–33,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W. Zhu, Y. </a:t>
            </a:r>
            <a:r>
              <a:rPr lang="en-IN" sz="1700" dirty="0" err="1" smtClean="0">
                <a:latin typeface="Times New Roman" pitchFamily="18" charset="0"/>
                <a:cs typeface="Times New Roman" pitchFamily="18" charset="0"/>
              </a:rPr>
              <a:t>Zhuang</a:t>
            </a:r>
            <a:r>
              <a:rPr lang="en-IN" sz="1700" dirty="0" smtClean="0">
                <a:latin typeface="Times New Roman" pitchFamily="18" charset="0"/>
                <a:cs typeface="Times New Roman" pitchFamily="18" charset="0"/>
              </a:rPr>
              <a:t>, and L. Zhang, “A three-dimensional virtual resource scheduling method for energy saving in cloud computing,” Future Generation Computer Systems, vol. 69, pp. 66–74,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R. </a:t>
            </a:r>
            <a:r>
              <a:rPr lang="en-IN" sz="1700" dirty="0" err="1" smtClean="0">
                <a:latin typeface="Times New Roman" pitchFamily="18" charset="0"/>
                <a:cs typeface="Times New Roman" pitchFamily="18" charset="0"/>
              </a:rPr>
              <a:t>Jhawar</a:t>
            </a:r>
            <a:r>
              <a:rPr lang="en-IN" sz="1700" dirty="0" smtClean="0">
                <a:latin typeface="Times New Roman" pitchFamily="18" charset="0"/>
                <a:cs typeface="Times New Roman" pitchFamily="18" charset="0"/>
              </a:rPr>
              <a:t>, V. </a:t>
            </a:r>
            <a:r>
              <a:rPr lang="en-IN" sz="1700" dirty="0" err="1" smtClean="0">
                <a:latin typeface="Times New Roman" pitchFamily="18" charset="0"/>
                <a:cs typeface="Times New Roman" pitchFamily="18" charset="0"/>
              </a:rPr>
              <a:t>Piuri</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Samarati</a:t>
            </a:r>
            <a:r>
              <a:rPr lang="en-IN" sz="1700" dirty="0" smtClean="0">
                <a:latin typeface="Times New Roman" pitchFamily="18" charset="0"/>
                <a:cs typeface="Times New Roman" pitchFamily="18" charset="0"/>
              </a:rPr>
              <a:t>, “Supporting security requirements for resource management in cloud computing,” in Proc. 2012 IEEE 15th International Conference on Computational Science and Engineering (CSE), IEEE, 2012, pp. 170–177.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X.-S. Yang, Nature-Inspired </a:t>
            </a:r>
            <a:r>
              <a:rPr lang="en-IN" sz="1700" dirty="0" err="1" smtClean="0">
                <a:latin typeface="Times New Roman" pitchFamily="18" charset="0"/>
                <a:cs typeface="Times New Roman" pitchFamily="18" charset="0"/>
              </a:rPr>
              <a:t>Metaheuristic</a:t>
            </a:r>
            <a:r>
              <a:rPr lang="en-IN" sz="1700" dirty="0" smtClean="0">
                <a:latin typeface="Times New Roman" pitchFamily="18" charset="0"/>
                <a:cs typeface="Times New Roman" pitchFamily="18" charset="0"/>
              </a:rPr>
              <a:t> Algorithms, </a:t>
            </a:r>
            <a:r>
              <a:rPr lang="en-IN" sz="1700" dirty="0" err="1" smtClean="0">
                <a:latin typeface="Times New Roman" pitchFamily="18" charset="0"/>
                <a:cs typeface="Times New Roman" pitchFamily="18" charset="0"/>
              </a:rPr>
              <a:t>Luniver</a:t>
            </a:r>
            <a:r>
              <a:rPr lang="en-IN" sz="1700" dirty="0" smtClean="0">
                <a:latin typeface="Times New Roman" pitchFamily="18" charset="0"/>
                <a:cs typeface="Times New Roman" pitchFamily="18" charset="0"/>
              </a:rPr>
              <a:t> press, 2010.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Firefly algorithms for multimodal optimization, presented at International Symposium on Stochastic Algorithms, Springer, 2009, pp. 169–178.</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1501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AFED-EF An Energy-efficient VM Allocation Algorithm for IoT Applications in a Cloud Data Center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2021-07-02T15:14:42Z</dcterms:modified>
</cp:coreProperties>
</file>