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Model for Verification and Validation of Law Compliance of Smart-Contracts in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Environment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interest of Industry 4.0 in Smart Contracts and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technologies is growing up day by day. Smart Contracts have enabled new kinds of interactions whereby contractors can even fully automate processes they agree on. This technology is really appealing in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domain because smart devices generate events for software agents involved in a smart contract execution, making full automation possible. However, smart contracts have to comply with national and international laws and accountability of participant's actions. Soundness of a smart contract has to be verified in terms of law compliance. Here we propose a model for verification and validation of law compliance of smart-contracts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environments. The main goal of this work is to propose a formal model (based on multi-agent logic and ontological description of contracts) for validating law compliance of smart contracts and to determine potential responsibilities of failures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Update Fuel Payment </a:t>
            </a:r>
            <a:r>
              <a:rPr lang="en-IN" sz="2000" dirty="0" smtClean="0">
                <a:latin typeface="Times New Roman" pitchFamily="18" charset="0"/>
                <a:cs typeface="Times New Roman" pitchFamily="18" charset="0"/>
              </a:rPr>
              <a:t>updates the existing information by sending a request to the proposed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system, and after a successful response, the data are repopulated on the user </a:t>
            </a:r>
            <a:r>
              <a:rPr lang="en-IN" sz="2000" dirty="0" smtClean="0">
                <a:latin typeface="Times New Roman" pitchFamily="18" charset="0"/>
                <a:cs typeface="Times New Roman" pitchFamily="18" charset="0"/>
              </a:rPr>
              <a:t>interface.</a:t>
            </a:r>
          </a:p>
          <a:p>
            <a:pPr algn="just">
              <a:lnSpc>
                <a:spcPct val="150000"/>
              </a:lnSpc>
            </a:pPr>
            <a:r>
              <a:rPr lang="en-IN" sz="2000" dirty="0" smtClean="0">
                <a:latin typeface="Times New Roman" pitchFamily="18" charset="0"/>
                <a:cs typeface="Times New Roman" pitchFamily="18" charset="0"/>
              </a:rPr>
              <a:t>Some of the existing studies deploy heavy consensus algorithms on the devices that are components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like gateways. However, these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gateways have limited storage space.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existing platforms do not have a facility for lightweight nodes, and full nodes’ deployment must be done on gateways for verification of blocks and transactions.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developed method is based on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and allows the user to audit all interactions between the design and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platform as long as the network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exists.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focus of the survey is narrowed down to smart contract functional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and does not embody problems related to other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-related execution aspects, such as scalability, consensus, interaction with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a contract CFG, this approach allows recognizing traces that contain problematic sequences of program states and instructions.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of these properties also resemble software design </a:t>
            </a:r>
            <a:r>
              <a:rPr lang="en-IN" sz="2000" dirty="0" smtClean="0">
                <a:latin typeface="Times New Roman" pitchFamily="18" charset="0"/>
                <a:cs typeface="Times New Roman" pitchFamily="18" charset="0"/>
              </a:rPr>
              <a:t>patterns, </a:t>
            </a:r>
            <a:r>
              <a:rPr lang="en-IN" sz="2000" dirty="0" smtClean="0">
                <a:latin typeface="Times New Roman" pitchFamily="18" charset="0"/>
                <a:cs typeface="Times New Roman" pitchFamily="18" charset="0"/>
              </a:rPr>
              <a:t>which capture the recurrent problems in smart contract development, e.g., State Machine, Access Restriction, </a:t>
            </a:r>
            <a:r>
              <a:rPr lang="en-IN" sz="2000" dirty="0" smtClean="0">
                <a:latin typeface="Times New Roman" pitchFamily="18" charset="0"/>
                <a:cs typeface="Times New Roman" pitchFamily="18" charset="0"/>
              </a:rPr>
              <a:t>Ownership</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model-checking suffers from the state explosion problem, which requires the users to apply abstraction techniques for smart contracts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or assume a set of simplifications to its execution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capable of data sharing among the users of the system while securing sensitive </a:t>
            </a:r>
            <a:r>
              <a:rPr lang="en-IN" sz="2000" dirty="0" smtClean="0">
                <a:latin typeface="Times New Roman" pitchFamily="18" charset="0"/>
                <a:cs typeface="Times New Roman" pitchFamily="18" charset="0"/>
              </a:rPr>
              <a:t>information.</a:t>
            </a:r>
          </a:p>
          <a:p>
            <a:pPr algn="just">
              <a:lnSpc>
                <a:spcPct val="150000"/>
              </a:lnSpc>
            </a:pPr>
            <a:r>
              <a:rPr lang="en-IN" sz="2000" dirty="0" smtClean="0">
                <a:latin typeface="Times New Roman" pitchFamily="18" charset="0"/>
                <a:cs typeface="Times New Roman" pitchFamily="18" charset="0"/>
              </a:rPr>
              <a:t>The proposed model can share data among the system’s users while securing sensitive information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method is divided into three actors: a charging station, a vehicle, and a </a:t>
            </a:r>
            <a:r>
              <a:rPr lang="en-IN" sz="2000" dirty="0" smtClean="0">
                <a:latin typeface="Times New Roman" pitchFamily="18" charset="0"/>
                <a:cs typeface="Times New Roman" pitchFamily="18" charset="0"/>
              </a:rPr>
              <a:t>driver.</a:t>
            </a:r>
          </a:p>
          <a:p>
            <a:pPr algn="just">
              <a:lnSpc>
                <a:spcPct val="150000"/>
              </a:lnSpc>
            </a:pPr>
            <a:r>
              <a:rPr lang="en-IN" sz="2000" dirty="0" smtClean="0">
                <a:latin typeface="Times New Roman" pitchFamily="18" charset="0"/>
                <a:cs typeface="Times New Roman" pitchFamily="18" charset="0"/>
              </a:rPr>
              <a:t>The proposed electric car charging company architecture consists of three parts: the client (the car user), the server (the charging station), and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smart contract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Adaptive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Electric Vehicle Participation (</a:t>
            </a:r>
            <a:r>
              <a:rPr lang="en-IN" sz="2000" dirty="0" err="1" smtClean="0">
                <a:latin typeface="Times New Roman" pitchFamily="18" charset="0"/>
                <a:cs typeface="Times New Roman" pitchFamily="18" charset="0"/>
              </a:rPr>
              <a:t>AdBEV</a:t>
            </a:r>
            <a:r>
              <a:rPr lang="en-IN" sz="2000" dirty="0" smtClean="0">
                <a:latin typeface="Times New Roman" pitchFamily="18" charset="0"/>
                <a:cs typeface="Times New Roman" pitchFamily="18" charset="0"/>
              </a:rPr>
              <a:t>) scheme is proposed to reduce the power fluctuation level.</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smart contract verification, the existing applications indicate if the contract is vulnerable </a:t>
            </a:r>
            <a:r>
              <a:rPr lang="en-IN" sz="2000" dirty="0" smtClean="0">
                <a:latin typeface="Times New Roman" pitchFamily="18" charset="0"/>
                <a:cs typeface="Times New Roman" pitchFamily="18" charset="0"/>
              </a:rPr>
              <a:t>,gas-inefficient , </a:t>
            </a:r>
            <a:r>
              <a:rPr lang="en-IN" sz="2000" dirty="0" smtClean="0">
                <a:latin typeface="Times New Roman" pitchFamily="18" charset="0"/>
                <a:cs typeface="Times New Roman" pitchFamily="18" charset="0"/>
              </a:rPr>
              <a:t>or a </a:t>
            </a:r>
            <a:r>
              <a:rPr lang="en-IN" sz="2000" dirty="0" err="1" smtClean="0">
                <a:latin typeface="Times New Roman" pitchFamily="18" charset="0"/>
                <a:cs typeface="Times New Roman" pitchFamily="18" charset="0"/>
              </a:rPr>
              <a:t>honeypot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survey, we look beyond the security aspect and aim to provide a general taxonomy of domain-specific properties, which may also impact the correctness, privacy, efficiency, and fairness of smart contracts.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approaches are designed to identify vulnerable code </a:t>
            </a:r>
            <a:r>
              <a:rPr lang="en-IN" sz="2000" dirty="0" smtClean="0">
                <a:latin typeface="Times New Roman" pitchFamily="18" charset="0"/>
                <a:cs typeface="Times New Roman" pitchFamily="18" charset="0"/>
              </a:rPr>
              <a:t>patterns, </a:t>
            </a:r>
            <a:r>
              <a:rPr lang="en-IN" sz="2000" dirty="0" smtClean="0">
                <a:latin typeface="Times New Roman" pitchFamily="18" charset="0"/>
                <a:cs typeface="Times New Roman" pitchFamily="18" charset="0"/>
              </a:rPr>
              <a:t>integer arithmetic bugs </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honeypots</a:t>
            </a:r>
            <a:r>
              <a:rPr lang="en-IN" sz="2000" dirty="0" smtClean="0">
                <a:latin typeface="Times New Roman" pitchFamily="18" charset="0"/>
                <a:cs typeface="Times New Roman" pitchFamily="18" charset="0"/>
              </a:rPr>
              <a:t> , </a:t>
            </a:r>
            <a:r>
              <a:rPr lang="en-IN" sz="2000" dirty="0" smtClean="0">
                <a:latin typeface="Times New Roman" pitchFamily="18" charset="0"/>
                <a:cs typeface="Times New Roman" pitchFamily="18" charset="0"/>
              </a:rPr>
              <a:t>gas-inefficient </a:t>
            </a:r>
            <a:r>
              <a:rPr lang="en-IN" sz="2000" dirty="0" err="1" smtClean="0">
                <a:latin typeface="Times New Roman" pitchFamily="18" charset="0"/>
                <a:cs typeface="Times New Roman" pitchFamily="18" charset="0"/>
              </a:rPr>
              <a:t>bytecode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patterns, </a:t>
            </a:r>
            <a:r>
              <a:rPr lang="en-IN" sz="2000" dirty="0" smtClean="0">
                <a:latin typeface="Times New Roman" pitchFamily="18" charset="0"/>
                <a:cs typeface="Times New Roman" pitchFamily="18" charset="0"/>
              </a:rPr>
              <a:t>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are also interested in establishing the links between the various types of properties and the formalism used in supporting them</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-Interaction-Priority (BIP) is a layered framework used to model the interaction between smart contracts and users.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35040"/>
        </p:xfrm>
        <a:graphic>
          <a:graphicData uri="http://schemas.openxmlformats.org/drawingml/2006/table">
            <a:tbl>
              <a:tblPr firstRow="1" bandRow="1">
                <a:tableStyleId>{5C22544A-7EE6-4342-B048-85BDC9FD1C3A}</a:tableStyleId>
              </a:tblPr>
              <a:tblGrid>
                <a:gridCol w="2362200"/>
                <a:gridCol w="2362200"/>
                <a:gridCol w="3143250"/>
              </a:tblGrid>
              <a:tr h="45720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27660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Formal verification of smart contracts based on users and </a:t>
                      </a:r>
                      <a:r>
                        <a:rPr lang="en-US" sz="2000" dirty="0" err="1">
                          <a:latin typeface="Times New Roman" pitchFamily="18" charset="0"/>
                          <a:ea typeface="Calibri"/>
                          <a:cs typeface="Times New Roman" pitchFamily="18" charset="0"/>
                        </a:rPr>
                        <a:t>blockchain</a:t>
                      </a:r>
                      <a:r>
                        <a:rPr lang="en-US" sz="2000" dirty="0">
                          <a:latin typeface="Times New Roman" pitchFamily="18" charset="0"/>
                          <a:ea typeface="Calibri"/>
                          <a:cs typeface="Times New Roman" pitchFamily="18" charset="0"/>
                        </a:rPr>
                        <a:t> behaviors models</a:t>
                      </a:r>
                      <a:endParaRPr lang="en-IN"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 </a:t>
                      </a:r>
                      <a:r>
                        <a:rPr lang="en-US" sz="2000" dirty="0" err="1">
                          <a:latin typeface="Times New Roman" pitchFamily="18" charset="0"/>
                          <a:ea typeface="Calibri"/>
                          <a:cs typeface="Times New Roman" pitchFamily="18" charset="0"/>
                        </a:rPr>
                        <a:t>Abdellatif</a:t>
                      </a:r>
                      <a:r>
                        <a:rPr lang="en-US" sz="2000" dirty="0">
                          <a:latin typeface="Times New Roman" pitchFamily="18" charset="0"/>
                          <a:ea typeface="Calibri"/>
                          <a:cs typeface="Times New Roman" pitchFamily="18" charset="0"/>
                        </a:rPr>
                        <a:t> and K. L. </a:t>
                      </a:r>
                      <a:r>
                        <a:rPr lang="en-US" sz="2000" dirty="0" err="1">
                          <a:latin typeface="Times New Roman" pitchFamily="18" charset="0"/>
                          <a:ea typeface="Calibri"/>
                          <a:cs typeface="Times New Roman" pitchFamily="18" charset="0"/>
                        </a:rPr>
                        <a:t>Brousmiche</a:t>
                      </a:r>
                      <a:r>
                        <a:rPr lang="en-US" sz="2000" dirty="0">
                          <a:latin typeface="Times New Roman" pitchFamily="18" charset="0"/>
                          <a:ea typeface="Calibri"/>
                          <a:cs typeface="Times New Roman" pitchFamily="18" charset="0"/>
                        </a:rPr>
                        <a:t>. 2018. </a:t>
                      </a:r>
                      <a:endParaRPr lang="en-IN"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2000" kern="1200" dirty="0" smtClean="0">
                          <a:solidFill>
                            <a:schemeClr val="dk1"/>
                          </a:solidFill>
                          <a:latin typeface="Times New Roman" pitchFamily="18" charset="0"/>
                          <a:ea typeface="+mn-ea"/>
                          <a:cs typeface="Times New Roman" pitchFamily="18" charset="0"/>
                        </a:rPr>
                        <a:t>To counter these attacks and avoid breaches, several approaches have been explored such as documenting vulnerabilities or model checking using formal verification</a:t>
                      </a:r>
                      <a:endParaRPr lang="en-IN" sz="20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2000" dirty="0" err="1">
                          <a:latin typeface="Times New Roman" pitchFamily="18" charset="0"/>
                          <a:ea typeface="Calibri"/>
                          <a:cs typeface="Times New Roman" pitchFamily="18" charset="0"/>
                        </a:rPr>
                        <a:t>SolAnalyser</a:t>
                      </a:r>
                      <a:r>
                        <a:rPr lang="en-US" sz="2000" dirty="0">
                          <a:latin typeface="Times New Roman" pitchFamily="18" charset="0"/>
                          <a:ea typeface="Calibri"/>
                          <a:cs typeface="Times New Roman" pitchFamily="18" charset="0"/>
                        </a:rPr>
                        <a:t>: A framework for </a:t>
                      </a:r>
                      <a:r>
                        <a:rPr lang="en-US" sz="2000" dirty="0" err="1">
                          <a:latin typeface="Times New Roman" pitchFamily="18" charset="0"/>
                          <a:ea typeface="Calibri"/>
                          <a:cs typeface="Times New Roman" pitchFamily="18" charset="0"/>
                        </a:rPr>
                        <a:t>analysing</a:t>
                      </a:r>
                      <a:r>
                        <a:rPr lang="en-US" sz="2000" dirty="0">
                          <a:latin typeface="Times New Roman" pitchFamily="18" charset="0"/>
                          <a:ea typeface="Calibri"/>
                          <a:cs typeface="Times New Roman" pitchFamily="18" charset="0"/>
                        </a:rPr>
                        <a:t> and testing smart contracts</a:t>
                      </a:r>
                      <a:endParaRPr lang="en-IN"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 Akca, A. Rajan, and C. Peng. 2019.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We also implemented a fault seeding tool that injects different types of vulnerabilities in smart contracts.</a:t>
                      </a:r>
                      <a:endParaRPr lang="en-IN"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133600"/>
                <a:gridCol w="259080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GASOL: Gas analysis and optimization for </a:t>
                      </a:r>
                      <a:r>
                        <a:rPr lang="en-US" sz="2000" dirty="0" err="1">
                          <a:latin typeface="Times New Roman"/>
                          <a:ea typeface="Calibri"/>
                          <a:cs typeface="Latha"/>
                        </a:rPr>
                        <a:t>Ethereum</a:t>
                      </a:r>
                      <a:r>
                        <a:rPr lang="en-US" sz="2000" dirty="0">
                          <a:latin typeface="Times New Roman"/>
                          <a:ea typeface="Calibri"/>
                          <a:cs typeface="Latha"/>
                        </a:rPr>
                        <a:t> smart contracts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Albert, J. Correas, P. Gordillo, G. Román-Díez, and A. Rubio. 2019.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present the main concepts, components, and usage of Gasol, a Gas AnalysiS and Optimization tooL for Ethereum smart contracts.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SAFEVM: A safety verifier for Ethereum smart contracts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Albert, J. Correas, P. Gordillo, G. Román-Díez, and A. Rubio. 2019.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SAFEVM, a verification tool for </a:t>
                      </a:r>
                      <a:r>
                        <a:rPr lang="en-US" sz="2000" dirty="0" err="1">
                          <a:solidFill>
                            <a:srgbClr val="333333"/>
                          </a:solidFill>
                          <a:latin typeface="Times New Roman"/>
                          <a:ea typeface="Calibri"/>
                          <a:cs typeface="Latha"/>
                        </a:rPr>
                        <a:t>Ethereum</a:t>
                      </a:r>
                      <a:r>
                        <a:rPr lang="en-US" sz="2000" dirty="0">
                          <a:solidFill>
                            <a:srgbClr val="333333"/>
                          </a:solidFill>
                          <a:latin typeface="Times New Roman"/>
                          <a:ea typeface="Calibri"/>
                          <a:cs typeface="Latha"/>
                        </a:rPr>
                        <a:t> smart contracts that makes use of state-of-the-art verification engines for C programs.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600200" y="1295400"/>
            <a:ext cx="7010400" cy="4495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view of the increasing adoption of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and smart contract technologies, formal specification and verification of smart contracts has been an active topic of research in recent years. Within this survey, we have presented a comprehensive analysis and classification of existing approaches to formal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specification, and verification of smart contracts. Furthermore, we outlined common properties from different smart contract domains and correlated them with the capabilities of existing verification techniques. Our findings suggest that a combination of contract-level models and specifications with model checking is widely used to reason about the functional correctness of smart contracts from all the considered domains. On the other hand, program-level representations are often analyzed from the perspective of security properties, which are checked by means of symbolic execution, program verification </a:t>
            </a:r>
            <a:r>
              <a:rPr lang="en-IN" sz="1800" dirty="0" err="1" smtClean="0">
                <a:latin typeface="Times New Roman" pitchFamily="18" charset="0"/>
                <a:cs typeface="Times New Roman" pitchFamily="18" charset="0"/>
              </a:rPr>
              <a:t>toolchains</a:t>
            </a:r>
            <a:r>
              <a:rPr lang="en-IN" sz="1800" dirty="0" smtClean="0">
                <a:latin typeface="Times New Roman" pitchFamily="18" charset="0"/>
                <a:cs typeface="Times New Roman" pitchFamily="18" charset="0"/>
              </a:rPr>
              <a:t>, or theorem proving. Security issues can also be identified in execution traces of smart contracts by runtime verification techniques. A holistic perspective on smart contract analysis, which was adopted in this survey, allowed us to uncover the existing limitations to effective formal verification of smart contracts and suggest future research directions. We envision further advancement in the areas including safe smart contract language design, automated repair of smart contracts, hybrid contract- and program-level approaches to formal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and specification of smart contracts, and collaborative development of standards for safe smart contract implementation.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 </a:t>
            </a:r>
            <a:r>
              <a:rPr lang="en-IN" sz="1600" dirty="0" smtClean="0">
                <a:latin typeface="Times New Roman" pitchFamily="18" charset="0"/>
                <a:cs typeface="Times New Roman" pitchFamily="18" charset="0"/>
              </a:rPr>
              <a:t>T. </a:t>
            </a:r>
            <a:r>
              <a:rPr lang="en-IN" sz="1600" dirty="0" err="1" smtClean="0">
                <a:latin typeface="Times New Roman" pitchFamily="18" charset="0"/>
                <a:cs typeface="Times New Roman" pitchFamily="18" charset="0"/>
              </a:rPr>
              <a:t>Abdellatif</a:t>
            </a:r>
            <a:r>
              <a:rPr lang="en-IN" sz="1600" dirty="0" smtClean="0">
                <a:latin typeface="Times New Roman" pitchFamily="18" charset="0"/>
                <a:cs typeface="Times New Roman" pitchFamily="18" charset="0"/>
              </a:rPr>
              <a:t> and K. L. </a:t>
            </a:r>
            <a:r>
              <a:rPr lang="en-IN" sz="1600" dirty="0" err="1" smtClean="0">
                <a:latin typeface="Times New Roman" pitchFamily="18" charset="0"/>
                <a:cs typeface="Times New Roman" pitchFamily="18" charset="0"/>
              </a:rPr>
              <a:t>Brousmiche</a:t>
            </a:r>
            <a:r>
              <a:rPr lang="en-IN" sz="1600" dirty="0" smtClean="0">
                <a:latin typeface="Times New Roman" pitchFamily="18" charset="0"/>
                <a:cs typeface="Times New Roman" pitchFamily="18" charset="0"/>
              </a:rPr>
              <a:t>. 2018. Formal verification of smart contracts based on users and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behaviors</a:t>
            </a:r>
            <a:r>
              <a:rPr lang="en-IN" sz="1600" dirty="0" smtClean="0">
                <a:latin typeface="Times New Roman" pitchFamily="18" charset="0"/>
                <a:cs typeface="Times New Roman" pitchFamily="18" charset="0"/>
              </a:rPr>
              <a:t> models. In Proc. of IFIP NTMS, Vol. 2018-Janua. IEEE, 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 </a:t>
            </a:r>
            <a:r>
              <a:rPr lang="en-IN" sz="1600" dirty="0" smtClean="0">
                <a:latin typeface="Times New Roman" pitchFamily="18" charset="0"/>
                <a:cs typeface="Times New Roman" pitchFamily="18" charset="0"/>
              </a:rPr>
              <a:t>W. </a:t>
            </a:r>
            <a:r>
              <a:rPr lang="en-IN" sz="1600" dirty="0" err="1" smtClean="0">
                <a:latin typeface="Times New Roman" pitchFamily="18" charset="0"/>
                <a:cs typeface="Times New Roman" pitchFamily="18" charset="0"/>
              </a:rPr>
              <a:t>Ahrendt</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Bubel</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Ellul</a:t>
            </a:r>
            <a:r>
              <a:rPr lang="en-IN" sz="1600" dirty="0" smtClean="0">
                <a:latin typeface="Times New Roman" pitchFamily="18" charset="0"/>
                <a:cs typeface="Times New Roman" pitchFamily="18" charset="0"/>
              </a:rPr>
              <a:t>, G. J. Pace, R. </a:t>
            </a:r>
            <a:r>
              <a:rPr lang="en-IN" sz="1600" dirty="0" err="1" smtClean="0">
                <a:latin typeface="Times New Roman" pitchFamily="18" charset="0"/>
                <a:cs typeface="Times New Roman" pitchFamily="18" charset="0"/>
              </a:rPr>
              <a:t>Pardo</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Rebiscoul</a:t>
            </a:r>
            <a:r>
              <a:rPr lang="en-IN" sz="1600" dirty="0" smtClean="0">
                <a:latin typeface="Times New Roman" pitchFamily="18" charset="0"/>
                <a:cs typeface="Times New Roman" pitchFamily="18" charset="0"/>
              </a:rPr>
              <a:t>, and G. Schneider. 2019. Verification of smart contract business logic. In Proc. of FSEN. Springer International Publishing, Cham, 228–243.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 </a:t>
            </a:r>
            <a:r>
              <a:rPr lang="en-IN" sz="1600" dirty="0" smtClean="0">
                <a:latin typeface="Times New Roman" pitchFamily="18" charset="0"/>
                <a:cs typeface="Times New Roman" pitchFamily="18" charset="0"/>
              </a:rPr>
              <a:t>S. </a:t>
            </a:r>
            <a:r>
              <a:rPr lang="en-IN" sz="1600" dirty="0" err="1" smtClean="0">
                <a:latin typeface="Times New Roman" pitchFamily="18" charset="0"/>
                <a:cs typeface="Times New Roman" pitchFamily="18" charset="0"/>
              </a:rPr>
              <a:t>Akca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Rajan</a:t>
            </a:r>
            <a:r>
              <a:rPr lang="en-IN" sz="1600" dirty="0" smtClean="0">
                <a:latin typeface="Times New Roman" pitchFamily="18" charset="0"/>
                <a:cs typeface="Times New Roman" pitchFamily="18" charset="0"/>
              </a:rPr>
              <a:t>, and C. </a:t>
            </a:r>
            <a:r>
              <a:rPr lang="en-IN" sz="1600" dirty="0" err="1" smtClean="0">
                <a:latin typeface="Times New Roman" pitchFamily="18" charset="0"/>
                <a:cs typeface="Times New Roman" pitchFamily="18" charset="0"/>
              </a:rPr>
              <a:t>Peng</a:t>
            </a:r>
            <a:r>
              <a:rPr lang="en-IN" sz="1600" dirty="0" smtClean="0">
                <a:latin typeface="Times New Roman" pitchFamily="18" charset="0"/>
                <a:cs typeface="Times New Roman" pitchFamily="18" charset="0"/>
              </a:rPr>
              <a:t>. 2019. </a:t>
            </a:r>
            <a:r>
              <a:rPr lang="en-IN" sz="1600" dirty="0" err="1" smtClean="0">
                <a:latin typeface="Times New Roman" pitchFamily="18" charset="0"/>
                <a:cs typeface="Times New Roman" pitchFamily="18" charset="0"/>
              </a:rPr>
              <a:t>SolAnalyser</a:t>
            </a:r>
            <a:r>
              <a:rPr lang="en-IN" sz="1600" dirty="0" smtClean="0">
                <a:latin typeface="Times New Roman" pitchFamily="18" charset="0"/>
                <a:cs typeface="Times New Roman" pitchFamily="18" charset="0"/>
              </a:rPr>
              <a:t>: A framework for analysing and testing smart contracts. In Proc. of APSEC. 482–489</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E. Albert, J. </a:t>
            </a:r>
            <a:r>
              <a:rPr lang="en-IN" sz="1600" dirty="0" err="1" smtClean="0">
                <a:latin typeface="Times New Roman" pitchFamily="18" charset="0"/>
                <a:cs typeface="Times New Roman" pitchFamily="18" charset="0"/>
              </a:rPr>
              <a:t>Correas</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Gordillo</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Román-Díez</a:t>
            </a:r>
            <a:r>
              <a:rPr lang="en-IN" sz="1600" dirty="0" smtClean="0">
                <a:latin typeface="Times New Roman" pitchFamily="18" charset="0"/>
                <a:cs typeface="Times New Roman" pitchFamily="18" charset="0"/>
              </a:rPr>
              <a:t>, and A. Rubio. 2019. GASOL: Gas analysis and optimization for </a:t>
            </a:r>
            <a:r>
              <a:rPr lang="en-IN" sz="1600" dirty="0" err="1" smtClean="0">
                <a:latin typeface="Times New Roman" pitchFamily="18" charset="0"/>
                <a:cs typeface="Times New Roman" pitchFamily="18" charset="0"/>
              </a:rPr>
              <a:t>Ethereum</a:t>
            </a:r>
            <a:r>
              <a:rPr lang="en-IN" sz="1600" dirty="0" smtClean="0">
                <a:latin typeface="Times New Roman" pitchFamily="18" charset="0"/>
                <a:cs typeface="Times New Roman" pitchFamily="18" charset="0"/>
              </a:rPr>
              <a:t> smart contracts. arXiv:1912.11929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 </a:t>
            </a:r>
            <a:r>
              <a:rPr lang="en-IN" sz="1600" dirty="0" smtClean="0">
                <a:latin typeface="Times New Roman" pitchFamily="18" charset="0"/>
                <a:cs typeface="Times New Roman" pitchFamily="18" charset="0"/>
              </a:rPr>
              <a:t>E. Albert, J. </a:t>
            </a:r>
            <a:r>
              <a:rPr lang="en-IN" sz="1600" dirty="0" err="1" smtClean="0">
                <a:latin typeface="Times New Roman" pitchFamily="18" charset="0"/>
                <a:cs typeface="Times New Roman" pitchFamily="18" charset="0"/>
              </a:rPr>
              <a:t>Correas</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Gordillo</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Román-Díez</a:t>
            </a:r>
            <a:r>
              <a:rPr lang="en-IN" sz="1600" dirty="0" smtClean="0">
                <a:latin typeface="Times New Roman" pitchFamily="18" charset="0"/>
                <a:cs typeface="Times New Roman" pitchFamily="18" charset="0"/>
              </a:rPr>
              <a:t>, and A. Rubio. 2019. SAFEVM: A safety verifier for </a:t>
            </a:r>
            <a:r>
              <a:rPr lang="en-IN" sz="1600" dirty="0" err="1" smtClean="0">
                <a:latin typeface="Times New Roman" pitchFamily="18" charset="0"/>
                <a:cs typeface="Times New Roman" pitchFamily="18" charset="0"/>
              </a:rPr>
              <a:t>Ethereum</a:t>
            </a:r>
            <a:r>
              <a:rPr lang="en-IN" sz="1600" dirty="0" smtClean="0">
                <a:latin typeface="Times New Roman" pitchFamily="18" charset="0"/>
                <a:cs typeface="Times New Roman" pitchFamily="18" charset="0"/>
              </a:rPr>
              <a:t> smart contracts. abs/1906.04984 (2019). </a:t>
            </a:r>
            <a:r>
              <a:rPr lang="en-IN" sz="1600" dirty="0" smtClean="0">
                <a:latin typeface="Times New Roman" pitchFamily="18" charset="0"/>
                <a:cs typeface="Times New Roman" pitchFamily="18" charset="0"/>
              </a:rPr>
              <a:t>arXiv:1906.04984.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6</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S. </a:t>
            </a:r>
            <a:r>
              <a:rPr lang="en-IN" sz="1600" dirty="0" err="1" smtClean="0">
                <a:latin typeface="Times New Roman" pitchFamily="18" charset="0"/>
                <a:cs typeface="Times New Roman" pitchFamily="18" charset="0"/>
              </a:rPr>
              <a:t>Alqahtani</a:t>
            </a:r>
            <a:r>
              <a:rPr lang="en-IN" sz="1600" dirty="0" smtClean="0">
                <a:latin typeface="Times New Roman" pitchFamily="18" charset="0"/>
                <a:cs typeface="Times New Roman" pitchFamily="18" charset="0"/>
              </a:rPr>
              <a:t>, X. He, R. Gamble, and P. Mauricio. 2020. Formal verification of functional requirements for smart contract compositions in supply chain management systems. In Proc. of HICSS.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L. Alt and C. </a:t>
            </a:r>
            <a:r>
              <a:rPr lang="en-IN" sz="1600" dirty="0" err="1" smtClean="0">
                <a:latin typeface="Times New Roman" pitchFamily="18" charset="0"/>
                <a:cs typeface="Times New Roman" pitchFamily="18" charset="0"/>
              </a:rPr>
              <a:t>Reitwiessner</a:t>
            </a:r>
            <a:r>
              <a:rPr lang="en-IN" sz="1600" dirty="0" smtClean="0">
                <a:latin typeface="Times New Roman" pitchFamily="18" charset="0"/>
                <a:cs typeface="Times New Roman" pitchFamily="18" charset="0"/>
              </a:rPr>
              <a:t>. 2018. SMT-based verification of Solidity smart contracts. In Proc. of </a:t>
            </a:r>
            <a:r>
              <a:rPr lang="en-IN" sz="1600" dirty="0" err="1" smtClean="0">
                <a:latin typeface="Times New Roman" pitchFamily="18" charset="0"/>
                <a:cs typeface="Times New Roman" pitchFamily="18" charset="0"/>
              </a:rPr>
              <a:t>ISoLA</a:t>
            </a:r>
            <a:r>
              <a:rPr lang="en-IN" sz="1600" dirty="0" smtClean="0">
                <a:latin typeface="Times New Roman" pitchFamily="18" charset="0"/>
                <a:cs typeface="Times New Roman" pitchFamily="18" charset="0"/>
              </a:rPr>
              <a:t>, Vol. 11247 LNCS. Springer </a:t>
            </a:r>
            <a:r>
              <a:rPr lang="en-IN" sz="1600" dirty="0" err="1" smtClean="0">
                <a:latin typeface="Times New Roman" pitchFamily="18" charset="0"/>
                <a:cs typeface="Times New Roman" pitchFamily="18" charset="0"/>
              </a:rPr>
              <a:t>Verlag</a:t>
            </a:r>
            <a:r>
              <a:rPr lang="en-IN" sz="1600" dirty="0" smtClean="0">
                <a:latin typeface="Times New Roman" pitchFamily="18" charset="0"/>
                <a:cs typeface="Times New Roman" pitchFamily="18" charset="0"/>
              </a:rPr>
              <a:t>, 376–388.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Amani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Bégel</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Bortin</a:t>
            </a:r>
            <a:r>
              <a:rPr lang="en-IN" sz="1600" dirty="0" smtClean="0">
                <a:latin typeface="Times New Roman" pitchFamily="18" charset="0"/>
                <a:cs typeface="Times New Roman" pitchFamily="18" charset="0"/>
              </a:rPr>
              <a:t>, and M. Staples. 2018. Towards verifying </a:t>
            </a:r>
            <a:r>
              <a:rPr lang="en-IN" sz="1600" dirty="0" err="1" smtClean="0">
                <a:latin typeface="Times New Roman" pitchFamily="18" charset="0"/>
                <a:cs typeface="Times New Roman" pitchFamily="18" charset="0"/>
              </a:rPr>
              <a:t>Ethereum</a:t>
            </a:r>
            <a:r>
              <a:rPr lang="en-IN" sz="1600" dirty="0" smtClean="0">
                <a:latin typeface="Times New Roman" pitchFamily="18" charset="0"/>
                <a:cs typeface="Times New Roman" pitchFamily="18" charset="0"/>
              </a:rPr>
              <a:t> smart contract </a:t>
            </a:r>
            <a:r>
              <a:rPr lang="en-IN" sz="1600" dirty="0" err="1" smtClean="0">
                <a:latin typeface="Times New Roman" pitchFamily="18" charset="0"/>
                <a:cs typeface="Times New Roman" pitchFamily="18" charset="0"/>
              </a:rPr>
              <a:t>bytecode</a:t>
            </a:r>
            <a:r>
              <a:rPr lang="en-IN" sz="1600" dirty="0" smtClean="0">
                <a:latin typeface="Times New Roman" pitchFamily="18" charset="0"/>
                <a:cs typeface="Times New Roman" pitchFamily="18" charset="0"/>
              </a:rPr>
              <a:t> in Isabelle/HOL. In Proc. of ACM CPP. ACM Press, 66–77.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Androulaki</a:t>
            </a:r>
            <a:r>
              <a:rPr lang="en-IN" sz="1600" dirty="0" smtClean="0">
                <a:latin typeface="Times New Roman" pitchFamily="18" charset="0"/>
                <a:cs typeface="Times New Roman" pitchFamily="18" charset="0"/>
              </a:rPr>
              <a:t>, A. Barger, V. </a:t>
            </a:r>
            <a:r>
              <a:rPr lang="en-IN" sz="1600" dirty="0" err="1" smtClean="0">
                <a:latin typeface="Times New Roman" pitchFamily="18" charset="0"/>
                <a:cs typeface="Times New Roman" pitchFamily="18" charset="0"/>
              </a:rPr>
              <a:t>Bortnikov</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Cachin</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Christidis</a:t>
            </a:r>
            <a:r>
              <a:rPr lang="en-IN" sz="1600" dirty="0" smtClean="0">
                <a:latin typeface="Times New Roman" pitchFamily="18" charset="0"/>
                <a:cs typeface="Times New Roman" pitchFamily="18" charset="0"/>
              </a:rPr>
              <a:t>, A. De Caro, D. </a:t>
            </a:r>
            <a:r>
              <a:rPr lang="en-IN" sz="1600" dirty="0" err="1" smtClean="0">
                <a:latin typeface="Times New Roman" pitchFamily="18" charset="0"/>
                <a:cs typeface="Times New Roman" pitchFamily="18" charset="0"/>
              </a:rPr>
              <a:t>Enyeart</a:t>
            </a:r>
            <a:r>
              <a:rPr lang="en-IN" sz="1600" dirty="0" smtClean="0">
                <a:latin typeface="Times New Roman" pitchFamily="18" charset="0"/>
                <a:cs typeface="Times New Roman" pitchFamily="18" charset="0"/>
              </a:rPr>
              <a:t>, C. Ferris, G. </a:t>
            </a:r>
            <a:r>
              <a:rPr lang="en-IN" sz="1600" dirty="0" err="1" smtClean="0">
                <a:latin typeface="Times New Roman" pitchFamily="18" charset="0"/>
                <a:cs typeface="Times New Roman" pitchFamily="18" charset="0"/>
              </a:rPr>
              <a:t>Laventman</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Manevich</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Muralidharan</a:t>
            </a:r>
            <a:r>
              <a:rPr lang="en-IN" sz="1600" dirty="0" smtClean="0">
                <a:latin typeface="Times New Roman" pitchFamily="18" charset="0"/>
                <a:cs typeface="Times New Roman" pitchFamily="18" charset="0"/>
              </a:rPr>
              <a:t>, C. Murthy, N. </a:t>
            </a:r>
            <a:r>
              <a:rPr lang="en-IN" sz="1600" dirty="0" err="1" smtClean="0">
                <a:latin typeface="Times New Roman" pitchFamily="18" charset="0"/>
                <a:cs typeface="Times New Roman" pitchFamily="18" charset="0"/>
              </a:rPr>
              <a:t>Binh</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Sethi</a:t>
            </a:r>
            <a:r>
              <a:rPr lang="en-IN" sz="1600" dirty="0" smtClean="0">
                <a:latin typeface="Times New Roman" pitchFamily="18" charset="0"/>
                <a:cs typeface="Times New Roman" pitchFamily="18" charset="0"/>
              </a:rPr>
              <a:t>, G. Singh, K. </a:t>
            </a:r>
            <a:r>
              <a:rPr lang="en-IN" sz="1600" dirty="0" err="1" smtClean="0">
                <a:latin typeface="Times New Roman" pitchFamily="18" charset="0"/>
                <a:cs typeface="Times New Roman" pitchFamily="18" charset="0"/>
              </a:rPr>
              <a:t>Smithm</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Sorniotti</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Stathakopoulou</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Vukolic</a:t>
            </a:r>
            <a:r>
              <a:rPr lang="en-IN" sz="1600" dirty="0" smtClean="0">
                <a:latin typeface="Times New Roman" pitchFamily="18" charset="0"/>
                <a:cs typeface="Times New Roman" pitchFamily="18" charset="0"/>
              </a:rPr>
              <a:t>, S. W. </a:t>
            </a:r>
            <a:r>
              <a:rPr lang="en-IN" sz="1600" dirty="0" err="1" smtClean="0">
                <a:latin typeface="Times New Roman" pitchFamily="18" charset="0"/>
                <a:cs typeface="Times New Roman" pitchFamily="18" charset="0"/>
              </a:rPr>
              <a:t>Cocco</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Yellick</a:t>
            </a:r>
            <a:r>
              <a:rPr lang="en-IN" sz="1600" dirty="0" smtClean="0">
                <a:latin typeface="Times New Roman" pitchFamily="18" charset="0"/>
                <a:cs typeface="Times New Roman" pitchFamily="18" charset="0"/>
              </a:rPr>
              <a:t>. 2018. </a:t>
            </a:r>
            <a:r>
              <a:rPr lang="en-IN" sz="1600" dirty="0" err="1" smtClean="0">
                <a:latin typeface="Times New Roman" pitchFamily="18" charset="0"/>
                <a:cs typeface="Times New Roman" pitchFamily="18" charset="0"/>
              </a:rPr>
              <a:t>Hyperledger</a:t>
            </a:r>
            <a:r>
              <a:rPr lang="en-IN" sz="1600" dirty="0" smtClean="0">
                <a:latin typeface="Times New Roman" pitchFamily="18" charset="0"/>
                <a:cs typeface="Times New Roman" pitchFamily="18" charset="0"/>
              </a:rPr>
              <a:t> Fabric: A distributed operating system for </a:t>
            </a:r>
            <a:r>
              <a:rPr lang="en-IN" sz="1600" dirty="0" err="1" smtClean="0">
                <a:latin typeface="Times New Roman" pitchFamily="18" charset="0"/>
                <a:cs typeface="Times New Roman" pitchFamily="18" charset="0"/>
              </a:rPr>
              <a:t>permissioned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blockchains</a:t>
            </a:r>
            <a:r>
              <a:rPr lang="en-IN" sz="1600" dirty="0" smtClean="0">
                <a:latin typeface="Times New Roman" pitchFamily="18" charset="0"/>
                <a:cs typeface="Times New Roman" pitchFamily="18" charset="0"/>
              </a:rPr>
              <a:t>. In Proc. of </a:t>
            </a:r>
            <a:r>
              <a:rPr lang="en-IN" sz="1600" dirty="0" err="1" smtClean="0">
                <a:latin typeface="Times New Roman" pitchFamily="18" charset="0"/>
                <a:cs typeface="Times New Roman" pitchFamily="18" charset="0"/>
              </a:rPr>
              <a:t>EuroSys</a:t>
            </a:r>
            <a:r>
              <a:rPr lang="en-IN" sz="1600" dirty="0" smtClean="0">
                <a:latin typeface="Times New Roman" pitchFamily="18" charset="0"/>
                <a:cs typeface="Times New Roman" pitchFamily="18" charset="0"/>
              </a:rPr>
              <a:t>. ACM, Article 30.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Andrychowicz</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Dziembowski</a:t>
            </a:r>
            <a:r>
              <a:rPr lang="en-IN" sz="1600" dirty="0" smtClean="0">
                <a:latin typeface="Times New Roman" pitchFamily="18" charset="0"/>
                <a:cs typeface="Times New Roman" pitchFamily="18" charset="0"/>
              </a:rPr>
              <a:t>, D. Malinowski, and Ł. </a:t>
            </a:r>
            <a:r>
              <a:rPr lang="en-IN" sz="1600" dirty="0" err="1" smtClean="0">
                <a:latin typeface="Times New Roman" pitchFamily="18" charset="0"/>
                <a:cs typeface="Times New Roman" pitchFamily="18" charset="0"/>
              </a:rPr>
              <a:t>Mazurek</a:t>
            </a:r>
            <a:r>
              <a:rPr lang="en-IN" sz="1600" dirty="0" smtClean="0">
                <a:latin typeface="Times New Roman" pitchFamily="18" charset="0"/>
                <a:cs typeface="Times New Roman" pitchFamily="18" charset="0"/>
              </a:rPr>
              <a:t>. 2014.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Bitcoin</a:t>
            </a:r>
            <a:r>
              <a:rPr lang="en-IN" sz="1600" dirty="0" smtClean="0">
                <a:latin typeface="Times New Roman" pitchFamily="18" charset="0"/>
                <a:cs typeface="Times New Roman" pitchFamily="18" charset="0"/>
              </a:rPr>
              <a:t> contracts by Timed Automata. In Proc. of FORMATS. Springer International Publishing, 7–22.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1625</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Model for Verification and Validation of Law Compliance of Smart-Contracts in IoT Environment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2021-07-02T11:44:11Z</dcterms:modified>
</cp:coreProperties>
</file>