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3-D-SIS A 3-D-Social Identifier Structure for Collaborative Edge Computing Based Social </a:t>
            </a:r>
            <a:r>
              <a:rPr lang="en-IN" b="1" dirty="0" err="1" smtClean="0">
                <a:latin typeface="Times New Roman" pitchFamily="18" charset="0"/>
                <a:cs typeface="Times New Roman" pitchFamily="18" charset="0"/>
              </a:rPr>
              <a:t>IoT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social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SIoT</a:t>
            </a:r>
            <a:r>
              <a:rPr lang="en-IN" sz="2000" dirty="0" smtClean="0">
                <a:latin typeface="Times New Roman" pitchFamily="18" charset="0"/>
                <a:cs typeface="Times New Roman" pitchFamily="18" charset="0"/>
              </a:rPr>
              <a:t>) helps to enable an autonomous interaction between the two architectures that have already been established: social networks and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SIoT</a:t>
            </a:r>
            <a:r>
              <a:rPr lang="en-IN" sz="2000" dirty="0" smtClean="0">
                <a:latin typeface="Times New Roman" pitchFamily="18" charset="0"/>
                <a:cs typeface="Times New Roman" pitchFamily="18" charset="0"/>
              </a:rPr>
              <a:t> also integrates the concepts of social networking and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into collaborative edge computing (CEC), the so-called CEC-based </a:t>
            </a:r>
            <a:r>
              <a:rPr lang="en-IN" sz="2000" dirty="0" err="1" smtClean="0">
                <a:latin typeface="Times New Roman" pitchFamily="18" charset="0"/>
                <a:cs typeface="Times New Roman" pitchFamily="18" charset="0"/>
              </a:rPr>
              <a:t>SIoT</a:t>
            </a:r>
            <a:r>
              <a:rPr lang="en-IN" sz="2000" dirty="0" smtClean="0">
                <a:latin typeface="Times New Roman" pitchFamily="18" charset="0"/>
                <a:cs typeface="Times New Roman" pitchFamily="18" charset="0"/>
              </a:rPr>
              <a:t> architecture. In closer proximity,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self-organize into a CEC-based </a:t>
            </a:r>
            <a:r>
              <a:rPr lang="en-IN" sz="2000" dirty="0" err="1" smtClean="0">
                <a:latin typeface="Times New Roman" pitchFamily="18" charset="0"/>
                <a:cs typeface="Times New Roman" pitchFamily="18" charset="0"/>
              </a:rPr>
              <a:t>SIoT</a:t>
            </a:r>
            <a:r>
              <a:rPr lang="en-IN" sz="2000" dirty="0" smtClean="0">
                <a:latin typeface="Times New Roman" pitchFamily="18" charset="0"/>
                <a:cs typeface="Times New Roman" pitchFamily="18" charset="0"/>
              </a:rPr>
              <a:t> computing cluster and provide social device-to-device (S-D2D) services, such as computation offloading, service discovery, and content delivery. In the CEC-based </a:t>
            </a:r>
            <a:r>
              <a:rPr lang="en-IN" sz="2000" dirty="0" err="1" smtClean="0">
                <a:latin typeface="Times New Roman" pitchFamily="18" charset="0"/>
                <a:cs typeface="Times New Roman" pitchFamily="18" charset="0"/>
              </a:rPr>
              <a:t>SIoT</a:t>
            </a:r>
            <a:r>
              <a:rPr lang="en-IN" sz="2000" dirty="0" smtClean="0">
                <a:latin typeface="Times New Roman" pitchFamily="18" charset="0"/>
                <a:cs typeface="Times New Roman" pitchFamily="18" charset="0"/>
              </a:rPr>
              <a:t>, however, cooperation based on social connections leads to a problem called social and spatial physical trade-off.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2286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problem is also referred to as the mismatch problem, which arises because the spatial </a:t>
            </a:r>
            <a:r>
              <a:rPr lang="en-IN" sz="2000" dirty="0" err="1" smtClean="0">
                <a:latin typeface="Times New Roman" pitchFamily="18" charset="0"/>
                <a:cs typeface="Times New Roman" pitchFamily="18" charset="0"/>
              </a:rPr>
              <a:t>neighbors</a:t>
            </a:r>
            <a:r>
              <a:rPr lang="en-IN" sz="2000" dirty="0" smtClean="0">
                <a:latin typeface="Times New Roman" pitchFamily="18" charset="0"/>
                <a:cs typeface="Times New Roman" pitchFamily="18" charset="0"/>
              </a:rPr>
              <a:t> in the social layer cannot always be related. The spatial distance thus calls for additional multi-hop transmissions. This work presents a novel solution called 3-D-social identifier structure (3-D-SIS) model. The 3-D-SIS model is based on 3-D social space (3-D-SS) and considers social ties and physical connections (i.e., intra-</a:t>
            </a:r>
            <a:r>
              <a:rPr lang="en-IN" sz="2000" dirty="0" err="1" smtClean="0">
                <a:latin typeface="Times New Roman" pitchFamily="18" charset="0"/>
                <a:cs typeface="Times New Roman" pitchFamily="18" charset="0"/>
              </a:rPr>
              <a:t>neighbor</a:t>
            </a:r>
            <a:r>
              <a:rPr lang="en-IN" sz="2000" dirty="0" smtClean="0">
                <a:latin typeface="Times New Roman" pitchFamily="18" charset="0"/>
                <a:cs typeface="Times New Roman" pitchFamily="18" charset="0"/>
              </a:rPr>
              <a:t>) of the </a:t>
            </a:r>
            <a:r>
              <a:rPr lang="en-IN" sz="2000" dirty="0" err="1" smtClean="0">
                <a:latin typeface="Times New Roman" pitchFamily="18" charset="0"/>
                <a:cs typeface="Times New Roman" pitchFamily="18" charset="0"/>
              </a:rPr>
              <a:t>SIoT</a:t>
            </a:r>
            <a:r>
              <a:rPr lang="en-IN" sz="2000" dirty="0" smtClean="0">
                <a:latin typeface="Times New Roman" pitchFamily="18" charset="0"/>
                <a:cs typeface="Times New Roman" pitchFamily="18" charset="0"/>
              </a:rPr>
              <a:t> devices and utilizes a 3-D structure to evaluate that relationship. Moreover, it minimizes the end-to-end delay and communication cost to address the mismatch problem. To validate the performance of the (3-D-SIS) model, we use the real traces of social networks (INFOCOM06). The results show that the 3-D-SIS selects the best </a:t>
            </a:r>
            <a:r>
              <a:rPr lang="en-IN" sz="2000" dirty="0" err="1" smtClean="0">
                <a:latin typeface="Times New Roman" pitchFamily="18" charset="0"/>
                <a:cs typeface="Times New Roman" pitchFamily="18" charset="0"/>
              </a:rPr>
              <a:t>neighbor</a:t>
            </a:r>
            <a:r>
              <a:rPr lang="en-IN" sz="2000" dirty="0" smtClean="0">
                <a:latin typeface="Times New Roman" pitchFamily="18" charset="0"/>
                <a:cs typeface="Times New Roman" pitchFamily="18" charset="0"/>
              </a:rPr>
              <a:t> in S-D2D communication and improves performance in terms of end-to-end delay and throughput.</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192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smart parking can be enabled via existing surveillance cameras and image detection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passenger in a moving car might lose its connectivity with the existing RSU and moved to a new RSU range during the content downloading phase.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 to commercially deploy the edge computing infrastructure, the existing service providers will have to adopt </a:t>
            </a:r>
            <a:r>
              <a:rPr lang="en-IN" sz="2000" dirty="0" smtClean="0">
                <a:latin typeface="Times New Roman" pitchFamily="18" charset="0"/>
                <a:cs typeface="Times New Roman" pitchFamily="18" charset="0"/>
              </a:rPr>
              <a:t>new </a:t>
            </a:r>
            <a:r>
              <a:rPr lang="en-IN" sz="2000" dirty="0" smtClean="0">
                <a:latin typeface="Times New Roman" pitchFamily="18" charset="0"/>
                <a:cs typeface="Times New Roman" pitchFamily="18" charset="0"/>
              </a:rPr>
              <a:t>pricing models to generate more revenue while maintaining a better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resource management of resources between coexisting slices is challenging, thus requiring novel resource management schemes.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Despite the efforts done to make users understand the importance of reducing energy consumption in public spaces, work environments, or at home, this problem continues and it is necessary to find a solution to </a:t>
            </a:r>
            <a:r>
              <a:rPr lang="en-IN" sz="2000" dirty="0" smtClean="0">
                <a:latin typeface="Times New Roman" pitchFamily="18" charset="0"/>
                <a:cs typeface="Times New Roman" pitchFamily="18" charset="0"/>
              </a:rPr>
              <a:t>it.</a:t>
            </a:r>
          </a:p>
          <a:p>
            <a:pPr algn="just">
              <a:lnSpc>
                <a:spcPct val="150000"/>
              </a:lnSpc>
            </a:pPr>
            <a:r>
              <a:rPr lang="en-IN" sz="2000" dirty="0" smtClean="0">
                <a:latin typeface="Times New Roman" pitchFamily="18" charset="0"/>
                <a:cs typeface="Times New Roman" pitchFamily="18" charset="0"/>
              </a:rPr>
              <a:t>One of the main problems to be solved is the optimization of a distributed model that encourages as many users as possible to participate in Demand Response programs.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their proposal, they address the problems associated with managing a large number of connected devices and the massive volume of data generated by them, as well as the problems related to the transmission, processing and storage of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solve this problem with a smart gateway between the edge and the cloud that manages the demand side dynamically.</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authors proposed evaluation criteria, such as heterogeneity management, scalability, mobility, federation, and interoperability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comprehensive survey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discussed fog computing architecture, applications, key technologies, and research challenges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addition, the proposed architecture provides the benefits of efficient data sharing, ubiquitous mobile interaction, and reliable resource cooperation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enable resource intensive and latency sensitive web-based AR applications, web-based AR assisted by edge computing is proposed by the authors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derived that novel and lightweight security mechanisms must be proposed for AR-based industrial applications.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990600" y="6096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Edge Computing allows for improving the performance of computer systems by lowering latency, reducing the cost of resources and increasing responsiveness, scalability, reliability, security or </a:t>
            </a:r>
            <a:r>
              <a:rPr lang="en-IN" sz="2000" dirty="0" smtClean="0">
                <a:latin typeface="Times New Roman" pitchFamily="18" charset="0"/>
                <a:cs typeface="Times New Roman" pitchFamily="18" charset="0"/>
              </a:rPr>
              <a:t>privacy.</a:t>
            </a:r>
          </a:p>
          <a:p>
            <a:pPr algn="just">
              <a:lnSpc>
                <a:spcPct val="150000"/>
              </a:lnSpc>
            </a:pPr>
            <a:r>
              <a:rPr lang="en-IN" sz="2000" dirty="0" smtClean="0">
                <a:latin typeface="Times New Roman" pitchFamily="18" charset="0"/>
                <a:cs typeface="Times New Roman" pitchFamily="18" charset="0"/>
              </a:rPr>
              <a:t>To overcome those challenges, they propose to process data at the edge, improving performance and reducing the volume of transmitted data.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 specifically, this case study examines how the performance of the CAFCLA framework improves through the addition of an Edge Layer, following the Global Edge Computing Architecture.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new work, the independent performance of the CAFCLA framework is assessed.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Then</a:t>
            </a:r>
            <a:r>
              <a:rPr lang="en-IN" sz="2000" dirty="0" smtClean="0">
                <a:latin typeface="Times New Roman" pitchFamily="18" charset="0"/>
                <a:cs typeface="Times New Roman" pitchFamily="18" charset="0"/>
              </a:rPr>
              <a:t>, the performance of CAFCLA is measured when it operates under the design rules and features of the Global Edge Computing Architecture.</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Cloud computing and </a:t>
                      </a:r>
                      <a:r>
                        <a:rPr lang="en-US" sz="2000" dirty="0" err="1">
                          <a:latin typeface="Times New Roman"/>
                          <a:ea typeface="Calibri"/>
                          <a:cs typeface="Latha"/>
                        </a:rPr>
                        <a:t>multiagent</a:t>
                      </a:r>
                      <a:r>
                        <a:rPr lang="en-US" sz="2000" dirty="0">
                          <a:latin typeface="Times New Roman"/>
                          <a:ea typeface="Calibri"/>
                          <a:cs typeface="Latha"/>
                        </a:rPr>
                        <a:t> systems, a promising relationship</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De la Prieta, F.; Corchado, J.M.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 cloud computing platform can be considered as an open system because it is dynamic, heterogeneous and unpredictable.</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IoT-based big data storage systems in cloud computing: Perspectives and challenges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Cai, H.; Xu, B.; Jiang, L.; Vasilakos, A.V.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also report a study of critical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application publications and research topics based on related academic and industry publications.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16192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Edge computing technologies for Internet of Things: A primer</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Ai, Y.; Peng, M.; Zhang, K.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comprehensively presents a tutorial of three typical edge computing technologies, including the mobile edge computing, cloudlets, and fog computing.</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The promise of edge computing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Shi, W.; Dustdar, 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Edge computing could address concerns such as latency, mobile devices' limited battery life, bandwidth costs, security, and privacy.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524000" y="1600200"/>
            <a:ext cx="6857999" cy="4495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334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533400"/>
            <a:ext cx="7498080" cy="4800600"/>
          </a:xfrm>
        </p:spPr>
        <p:txBody>
          <a:bodyPr>
            <a:noAutofit/>
          </a:bodyPr>
          <a:lstStyle/>
          <a:p>
            <a:pPr algn="just">
              <a:buNone/>
            </a:pPr>
            <a:r>
              <a:rPr lang="en-IN" sz="1700" dirty="0" smtClean="0">
                <a:latin typeface="Times New Roman" pitchFamily="18" charset="0"/>
                <a:cs typeface="Times New Roman" pitchFamily="18" charset="0"/>
              </a:rPr>
              <a:t>     In </a:t>
            </a:r>
            <a:r>
              <a:rPr lang="en-IN" sz="1700" dirty="0" smtClean="0">
                <a:latin typeface="Times New Roman" pitchFamily="18" charset="0"/>
                <a:cs typeface="Times New Roman" pitchFamily="18" charset="0"/>
              </a:rPr>
              <a:t>conclusion, this work has demonstrated the benefits of applying the design rules and the functionalities of the Global Edge Computing Architecture to the CAFCLA framework, especially in scenarios that involve the use of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and Social Computing technologies for greater energy efficiency. This has been the case with this new proposal, where an existing energy efficiency system has been improved notably with the application of CAFCLA and GECA, reducing the data traffic that enters the Cloud, especially lessening the amount of information that needs to be transmitted from the </a:t>
            </a:r>
            <a:r>
              <a:rPr lang="en-IN" sz="1700" dirty="0" err="1" smtClean="0">
                <a:latin typeface="Times New Roman" pitchFamily="18" charset="0"/>
                <a:cs typeface="Times New Roman" pitchFamily="18" charset="0"/>
              </a:rPr>
              <a:t>ZigBee</a:t>
            </a:r>
            <a:r>
              <a:rPr lang="en-IN" sz="1700" dirty="0" smtClean="0">
                <a:latin typeface="Times New Roman" pitchFamily="18" charset="0"/>
                <a:cs typeface="Times New Roman" pitchFamily="18" charset="0"/>
              </a:rPr>
              <a:t> beacons to the locating engine running in the Cloud. The inclusion of the new Edge hardware (based on low-cost Raspberry Pi 3 Model B devices) makes sense to reduce the recurrent Cloud provider costs in terms of Cloud computing, storage and network resources. Moreover, the Edge layer allows for continuing to provide users with data analytics and not lose data if the communication with the Cloud is temporally interrupted. Furthermore, with this first step, we have set the basis for a further research on testing how this new Edge layer can provide new features such as Machine Learning techniques at the Edge (similarly to the RTLS engine). However, we hypothesize that there is still a lot of room for improvement in the reduction of traffic that enters the Cloud from the Edge. This would be possible if a part of the engine were deployed to calculate the positions of users in the Edge itself. In this regard, a future work will consider deploying a part of the components of the locating engine in the Edge layer instead of the Business Solution layer. Once this development has been completed, new tests will be carried out in the same scenario to compare the potential improvement.</a:t>
            </a:r>
            <a:endParaRPr lang="en-US" sz="17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De la </a:t>
            </a:r>
            <a:r>
              <a:rPr lang="en-IN" sz="1600" dirty="0" err="1" smtClean="0">
                <a:latin typeface="Times New Roman" pitchFamily="18" charset="0"/>
                <a:cs typeface="Times New Roman" pitchFamily="18" charset="0"/>
              </a:rPr>
              <a:t>Prieta</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Corchado</a:t>
            </a:r>
            <a:r>
              <a:rPr lang="en-IN" sz="1600" dirty="0" smtClean="0">
                <a:latin typeface="Times New Roman" pitchFamily="18" charset="0"/>
                <a:cs typeface="Times New Roman" pitchFamily="18" charset="0"/>
              </a:rPr>
              <a:t>, J.M. Cloud computing and </a:t>
            </a:r>
            <a:r>
              <a:rPr lang="en-IN" sz="1600" dirty="0" err="1" smtClean="0">
                <a:latin typeface="Times New Roman" pitchFamily="18" charset="0"/>
                <a:cs typeface="Times New Roman" pitchFamily="18" charset="0"/>
              </a:rPr>
              <a:t>multiagent</a:t>
            </a:r>
            <a:r>
              <a:rPr lang="en-IN" sz="1600" dirty="0" smtClean="0">
                <a:latin typeface="Times New Roman" pitchFamily="18" charset="0"/>
                <a:cs typeface="Times New Roman" pitchFamily="18" charset="0"/>
              </a:rPr>
              <a:t> systems, a promising relationship. In Intelligent Agents in Data-Intensive Computing; Springer: Cham, Switzerland, 2016; pp. 143–161.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Cai</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B.; Jiang, L.; </a:t>
            </a:r>
            <a:r>
              <a:rPr lang="en-IN" sz="1600" dirty="0" err="1" smtClean="0">
                <a:latin typeface="Times New Roman" pitchFamily="18" charset="0"/>
                <a:cs typeface="Times New Roman" pitchFamily="18" charset="0"/>
              </a:rPr>
              <a:t>Vasilakos</a:t>
            </a:r>
            <a:r>
              <a:rPr lang="en-IN" sz="1600" dirty="0" smtClean="0">
                <a:latin typeface="Times New Roman" pitchFamily="18" charset="0"/>
                <a:cs typeface="Times New Roman" pitchFamily="18" charset="0"/>
              </a:rPr>
              <a:t>, A.V.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-based big data storage systems in cloud computing: Perspectives and challenges. IEEE Internet Things J. 2016, 4, 75–87.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Ai, Y.; </a:t>
            </a:r>
            <a:r>
              <a:rPr lang="en-IN" sz="1600" dirty="0" err="1" smtClean="0">
                <a:latin typeface="Times New Roman" pitchFamily="18" charset="0"/>
                <a:cs typeface="Times New Roman" pitchFamily="18" charset="0"/>
              </a:rPr>
              <a:t>Peng</a:t>
            </a:r>
            <a:r>
              <a:rPr lang="en-IN" sz="1600" dirty="0" smtClean="0">
                <a:latin typeface="Times New Roman" pitchFamily="18" charset="0"/>
                <a:cs typeface="Times New Roman" pitchFamily="18" charset="0"/>
              </a:rPr>
              <a:t>, M.; Zhang, K. Edge computing technologies for Internet of Things: A primer. Digit.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2018, 4, 77–86.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Shi, W.; </a:t>
            </a:r>
            <a:r>
              <a:rPr lang="en-IN" sz="1600" dirty="0" err="1" smtClean="0">
                <a:latin typeface="Times New Roman" pitchFamily="18" charset="0"/>
                <a:cs typeface="Times New Roman" pitchFamily="18" charset="0"/>
              </a:rPr>
              <a:t>Dustdar</a:t>
            </a:r>
            <a:r>
              <a:rPr lang="en-IN" sz="1600" dirty="0" smtClean="0">
                <a:latin typeface="Times New Roman" pitchFamily="18" charset="0"/>
                <a:cs typeface="Times New Roman" pitchFamily="18" charset="0"/>
              </a:rPr>
              <a:t>, S. The promise of edge computing. Computer 2016, 49, 78–81.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Minoli</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Sohraby</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Occhiogrosso</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considerations, requirements, and architectures for smart buildings—Energy optimization and next-generation building management systems. IEEE Internet Things J. 2017, 4, 269–283.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400" dirty="0" smtClean="0">
                <a:latin typeface="Times New Roman" pitchFamily="18" charset="0"/>
                <a:cs typeface="Times New Roman" pitchFamily="18" charset="0"/>
              </a:rPr>
              <a:t>6. </a:t>
            </a:r>
            <a:r>
              <a:rPr lang="en-IN" sz="1400" dirty="0" err="1" smtClean="0">
                <a:latin typeface="Times New Roman" pitchFamily="18" charset="0"/>
                <a:cs typeface="Times New Roman" pitchFamily="18" charset="0"/>
              </a:rPr>
              <a:t>Zeng</a:t>
            </a:r>
            <a:r>
              <a:rPr lang="en-IN" sz="1400" dirty="0" smtClean="0">
                <a:latin typeface="Times New Roman" pitchFamily="18" charset="0"/>
                <a:cs typeface="Times New Roman" pitchFamily="18" charset="0"/>
              </a:rPr>
              <a:t>, F.; </a:t>
            </a:r>
            <a:r>
              <a:rPr lang="en-IN" sz="1400" dirty="0" err="1" smtClean="0">
                <a:latin typeface="Times New Roman" pitchFamily="18" charset="0"/>
                <a:cs typeface="Times New Roman" pitchFamily="18" charset="0"/>
              </a:rPr>
              <a:t>Xie</a:t>
            </a:r>
            <a:r>
              <a:rPr lang="en-IN" sz="1400" dirty="0" smtClean="0">
                <a:latin typeface="Times New Roman" pitchFamily="18" charset="0"/>
                <a:cs typeface="Times New Roman" pitchFamily="18" charset="0"/>
              </a:rPr>
              <a:t>, Z.Y. Coordinated control system of multi-level belt conveyors for promotion the energy efficiency based on </a:t>
            </a:r>
            <a:r>
              <a:rPr lang="en-IN" sz="1400" dirty="0" err="1" smtClean="0">
                <a:latin typeface="Times New Roman" pitchFamily="18" charset="0"/>
                <a:cs typeface="Times New Roman" pitchFamily="18" charset="0"/>
              </a:rPr>
              <a:t>IoT</a:t>
            </a:r>
            <a:r>
              <a:rPr lang="en-IN" sz="1400" dirty="0" smtClean="0">
                <a:latin typeface="Times New Roman" pitchFamily="18" charset="0"/>
                <a:cs typeface="Times New Roman" pitchFamily="18" charset="0"/>
              </a:rPr>
              <a:t>-Technology. In Proceedings of the 2018 5th International Conference on Information Science and Control Engineering (ICISCE), Zhengzhou, China, 20–22 July 2018; pp. 675–679.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7</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Morán</a:t>
            </a:r>
            <a:r>
              <a:rPr lang="en-IN" sz="1400" dirty="0" smtClean="0">
                <a:latin typeface="Times New Roman" pitchFamily="18" charset="0"/>
                <a:cs typeface="Times New Roman" pitchFamily="18" charset="0"/>
              </a:rPr>
              <a:t>, A.J.; </a:t>
            </a:r>
            <a:r>
              <a:rPr lang="en-IN" sz="1400" dirty="0" err="1" smtClean="0">
                <a:latin typeface="Times New Roman" pitchFamily="18" charset="0"/>
                <a:cs typeface="Times New Roman" pitchFamily="18" charset="0"/>
              </a:rPr>
              <a:t>Profaizer</a:t>
            </a:r>
            <a:r>
              <a:rPr lang="en-IN" sz="1400" dirty="0" smtClean="0">
                <a:latin typeface="Times New Roman" pitchFamily="18" charset="0"/>
                <a:cs typeface="Times New Roman" pitchFamily="18" charset="0"/>
              </a:rPr>
              <a:t>, P.; </a:t>
            </a:r>
            <a:r>
              <a:rPr lang="en-IN" sz="1400" dirty="0" err="1" smtClean="0">
                <a:latin typeface="Times New Roman" pitchFamily="18" charset="0"/>
                <a:cs typeface="Times New Roman" pitchFamily="18" charset="0"/>
              </a:rPr>
              <a:t>Zapater</a:t>
            </a:r>
            <a:r>
              <a:rPr lang="en-IN" sz="1400" dirty="0" smtClean="0">
                <a:latin typeface="Times New Roman" pitchFamily="18" charset="0"/>
                <a:cs typeface="Times New Roman" pitchFamily="18" charset="0"/>
              </a:rPr>
              <a:t>, M.H.; </a:t>
            </a:r>
            <a:r>
              <a:rPr lang="en-IN" sz="1400" dirty="0" err="1" smtClean="0">
                <a:latin typeface="Times New Roman" pitchFamily="18" charset="0"/>
                <a:cs typeface="Times New Roman" pitchFamily="18" charset="0"/>
              </a:rPr>
              <a:t>Valdavida</a:t>
            </a:r>
            <a:r>
              <a:rPr lang="en-IN" sz="1400" dirty="0" smtClean="0">
                <a:latin typeface="Times New Roman" pitchFamily="18" charset="0"/>
                <a:cs typeface="Times New Roman" pitchFamily="18" charset="0"/>
              </a:rPr>
              <a:t>, M.A.; </a:t>
            </a:r>
            <a:r>
              <a:rPr lang="en-IN" sz="1400" dirty="0" err="1" smtClean="0">
                <a:latin typeface="Times New Roman" pitchFamily="18" charset="0"/>
                <a:cs typeface="Times New Roman" pitchFamily="18" charset="0"/>
              </a:rPr>
              <a:t>Bribián</a:t>
            </a:r>
            <a:r>
              <a:rPr lang="en-IN" sz="1400" dirty="0" smtClean="0">
                <a:latin typeface="Times New Roman" pitchFamily="18" charset="0"/>
                <a:cs typeface="Times New Roman" pitchFamily="18" charset="0"/>
              </a:rPr>
              <a:t>, I.Z. Information and Communications Technologies (ICTs) for energy efficiency in buildings: Review and analysis of results from EU pilot projects. Energy Build. 2016, 127, 128–137. [</a:t>
            </a:r>
            <a:r>
              <a:rPr lang="en-IN" sz="1400" dirty="0" err="1" smtClean="0">
                <a:latin typeface="Times New Roman" pitchFamily="18" charset="0"/>
                <a:cs typeface="Times New Roman" pitchFamily="18" charset="0"/>
              </a:rPr>
              <a:t>CrossRef</a:t>
            </a:r>
            <a:r>
              <a:rPr lang="en-IN" sz="1400" dirty="0" smtClean="0">
                <a:latin typeface="Times New Roman" pitchFamily="18" charset="0"/>
                <a:cs typeface="Times New Roman" pitchFamily="18" charset="0"/>
              </a:rPr>
              <a:t>]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8</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Delzendeh</a:t>
            </a:r>
            <a:r>
              <a:rPr lang="en-IN" sz="1400" dirty="0" smtClean="0">
                <a:latin typeface="Times New Roman" pitchFamily="18" charset="0"/>
                <a:cs typeface="Times New Roman" pitchFamily="18" charset="0"/>
              </a:rPr>
              <a:t>, E.; Wu, S.; Lee, A.; Zhou, Y. The impact of occupants’ behaviours on building energy analysis: A research review. Renew. Sustain. Energy Rev. 2017, 80, 1061–1071. [</a:t>
            </a:r>
            <a:r>
              <a:rPr lang="en-IN" sz="1400" dirty="0" err="1" smtClean="0">
                <a:latin typeface="Times New Roman" pitchFamily="18" charset="0"/>
                <a:cs typeface="Times New Roman" pitchFamily="18" charset="0"/>
              </a:rPr>
              <a:t>CrossRef</a:t>
            </a:r>
            <a:r>
              <a:rPr lang="en-IN" sz="1400" dirty="0" smtClean="0">
                <a:latin typeface="Times New Roman" pitchFamily="18" charset="0"/>
                <a:cs typeface="Times New Roman" pitchFamily="18" charset="0"/>
              </a:rPr>
              <a:t>]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9</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García</a:t>
            </a:r>
            <a:r>
              <a:rPr lang="en-IN" sz="1400" dirty="0" smtClean="0">
                <a:latin typeface="Times New Roman" pitchFamily="18" charset="0"/>
                <a:cs typeface="Times New Roman" pitchFamily="18" charset="0"/>
              </a:rPr>
              <a:t>, O.; </a:t>
            </a:r>
            <a:r>
              <a:rPr lang="en-IN" sz="1400" dirty="0" err="1" smtClean="0">
                <a:latin typeface="Times New Roman" pitchFamily="18" charset="0"/>
                <a:cs typeface="Times New Roman" pitchFamily="18" charset="0"/>
              </a:rPr>
              <a:t>Chamoso</a:t>
            </a:r>
            <a:r>
              <a:rPr lang="en-IN" sz="1400" dirty="0" smtClean="0">
                <a:latin typeface="Times New Roman" pitchFamily="18" charset="0"/>
                <a:cs typeface="Times New Roman" pitchFamily="18" charset="0"/>
              </a:rPr>
              <a:t>, P.; </a:t>
            </a:r>
            <a:r>
              <a:rPr lang="en-IN" sz="1400" dirty="0" err="1" smtClean="0">
                <a:latin typeface="Times New Roman" pitchFamily="18" charset="0"/>
                <a:cs typeface="Times New Roman" pitchFamily="18" charset="0"/>
              </a:rPr>
              <a:t>Prieto</a:t>
            </a:r>
            <a:r>
              <a:rPr lang="en-IN" sz="1400" dirty="0" smtClean="0">
                <a:latin typeface="Times New Roman" pitchFamily="18" charset="0"/>
                <a:cs typeface="Times New Roman" pitchFamily="18" charset="0"/>
              </a:rPr>
              <a:t>, J.; </a:t>
            </a:r>
            <a:r>
              <a:rPr lang="en-IN" sz="1400" dirty="0" err="1" smtClean="0">
                <a:latin typeface="Times New Roman" pitchFamily="18" charset="0"/>
                <a:cs typeface="Times New Roman" pitchFamily="18" charset="0"/>
              </a:rPr>
              <a:t>Rodríguez</a:t>
            </a:r>
            <a:r>
              <a:rPr lang="en-IN" sz="1400" dirty="0" smtClean="0">
                <a:latin typeface="Times New Roman" pitchFamily="18" charset="0"/>
                <a:cs typeface="Times New Roman" pitchFamily="18" charset="0"/>
              </a:rPr>
              <a:t>, S.; de la </a:t>
            </a:r>
            <a:r>
              <a:rPr lang="en-IN" sz="1400" dirty="0" err="1" smtClean="0">
                <a:latin typeface="Times New Roman" pitchFamily="18" charset="0"/>
                <a:cs typeface="Times New Roman" pitchFamily="18" charset="0"/>
              </a:rPr>
              <a:t>Prieta</a:t>
            </a:r>
            <a:r>
              <a:rPr lang="en-IN" sz="1400" dirty="0" smtClean="0">
                <a:latin typeface="Times New Roman" pitchFamily="18" charset="0"/>
                <a:cs typeface="Times New Roman" pitchFamily="18" charset="0"/>
              </a:rPr>
              <a:t>, F. A Serious Game to Reduce Consumption in Smart Buildings. In Highlights of Practical Applications of Cyber-Physical Multi-Agent Systems; </a:t>
            </a:r>
            <a:r>
              <a:rPr lang="en-IN" sz="1400" dirty="0" err="1" smtClean="0">
                <a:latin typeface="Times New Roman" pitchFamily="18" charset="0"/>
                <a:cs typeface="Times New Roman" pitchFamily="18" charset="0"/>
              </a:rPr>
              <a:t>Bajo</a:t>
            </a:r>
            <a:r>
              <a:rPr lang="en-IN" sz="1400" dirty="0" smtClean="0">
                <a:latin typeface="Times New Roman" pitchFamily="18" charset="0"/>
                <a:cs typeface="Times New Roman" pitchFamily="18" charset="0"/>
              </a:rPr>
              <a:t>, J., Vale, Z., </a:t>
            </a:r>
            <a:r>
              <a:rPr lang="en-IN" sz="1400" dirty="0" err="1" smtClean="0">
                <a:latin typeface="Times New Roman" pitchFamily="18" charset="0"/>
                <a:cs typeface="Times New Roman" pitchFamily="18" charset="0"/>
              </a:rPr>
              <a:t>Hallenborg</a:t>
            </a:r>
            <a:r>
              <a:rPr lang="en-IN" sz="1400" dirty="0" smtClean="0">
                <a:latin typeface="Times New Roman" pitchFamily="18" charset="0"/>
                <a:cs typeface="Times New Roman" pitchFamily="18" charset="0"/>
              </a:rPr>
              <a:t>, K., Rocha, A.P., Mathieu, P., </a:t>
            </a:r>
            <a:r>
              <a:rPr lang="en-IN" sz="1400" dirty="0" err="1" smtClean="0">
                <a:latin typeface="Times New Roman" pitchFamily="18" charset="0"/>
                <a:cs typeface="Times New Roman" pitchFamily="18" charset="0"/>
              </a:rPr>
              <a:t>Pawlewski</a:t>
            </a:r>
            <a:r>
              <a:rPr lang="en-IN" sz="1400" dirty="0" smtClean="0">
                <a:latin typeface="Times New Roman" pitchFamily="18" charset="0"/>
                <a:cs typeface="Times New Roman" pitchFamily="18" charset="0"/>
              </a:rPr>
              <a:t>, P., Del Val, E., </a:t>
            </a:r>
            <a:r>
              <a:rPr lang="en-IN" sz="1400" dirty="0" err="1" smtClean="0">
                <a:latin typeface="Times New Roman" pitchFamily="18" charset="0"/>
                <a:cs typeface="Times New Roman" pitchFamily="18" charset="0"/>
              </a:rPr>
              <a:t>Novais</a:t>
            </a:r>
            <a:r>
              <a:rPr lang="en-IN" sz="1400" dirty="0" smtClean="0">
                <a:latin typeface="Times New Roman" pitchFamily="18" charset="0"/>
                <a:cs typeface="Times New Roman" pitchFamily="18" charset="0"/>
              </a:rPr>
              <a:t>, P., Lopes, F., Duque </a:t>
            </a:r>
            <a:r>
              <a:rPr lang="en-IN" sz="1400" dirty="0" err="1" smtClean="0">
                <a:latin typeface="Times New Roman" pitchFamily="18" charset="0"/>
                <a:cs typeface="Times New Roman" pitchFamily="18" charset="0"/>
              </a:rPr>
              <a:t>Méndez</a:t>
            </a:r>
            <a:r>
              <a:rPr lang="en-IN" sz="1400" dirty="0" smtClean="0">
                <a:latin typeface="Times New Roman" pitchFamily="18" charset="0"/>
                <a:cs typeface="Times New Roman" pitchFamily="18" charset="0"/>
              </a:rPr>
              <a:t>, N.D., et al., Eds.; Communications in Computer and Information Science; Springer: Cham, Switzerland, 2017; pp. 481–493. </a:t>
            </a:r>
            <a:endParaRPr lang="en-IN" sz="1400" dirty="0" smtClean="0">
              <a:latin typeface="Times New Roman" pitchFamily="18" charset="0"/>
              <a:cs typeface="Times New Roman" pitchFamily="18" charset="0"/>
            </a:endParaRPr>
          </a:p>
          <a:p>
            <a:pPr algn="just">
              <a:lnSpc>
                <a:spcPct val="170000"/>
              </a:lnSpc>
            </a:pPr>
            <a:r>
              <a:rPr lang="en-IN" sz="1400" dirty="0" smtClean="0">
                <a:latin typeface="Times New Roman" pitchFamily="18" charset="0"/>
                <a:cs typeface="Times New Roman" pitchFamily="18" charset="0"/>
              </a:rPr>
              <a:t>10</a:t>
            </a:r>
            <a:r>
              <a:rPr lang="en-IN" sz="1400" dirty="0" smtClean="0">
                <a:latin typeface="Times New Roman" pitchFamily="18" charset="0"/>
                <a:cs typeface="Times New Roman" pitchFamily="18" charset="0"/>
              </a:rPr>
              <a:t>. Reeves, B.; Cummings, J.J.; Scarborough, J.K.; </a:t>
            </a:r>
            <a:r>
              <a:rPr lang="en-IN" sz="1400" dirty="0" err="1" smtClean="0">
                <a:latin typeface="Times New Roman" pitchFamily="18" charset="0"/>
                <a:cs typeface="Times New Roman" pitchFamily="18" charset="0"/>
              </a:rPr>
              <a:t>Yeykelis</a:t>
            </a:r>
            <a:r>
              <a:rPr lang="en-IN" sz="1400" dirty="0" smtClean="0">
                <a:latin typeface="Times New Roman" pitchFamily="18" charset="0"/>
                <a:cs typeface="Times New Roman" pitchFamily="18" charset="0"/>
              </a:rPr>
              <a:t>, L. Increasing energy efficiency with entertainment media: An experimental and field test of the influence of a social game on performance of energy </a:t>
            </a:r>
            <a:r>
              <a:rPr lang="en-IN" sz="1400" dirty="0" err="1" smtClean="0">
                <a:latin typeface="Times New Roman" pitchFamily="18" charset="0"/>
                <a:cs typeface="Times New Roman" pitchFamily="18" charset="0"/>
              </a:rPr>
              <a:t>behaviors</a:t>
            </a:r>
            <a:r>
              <a:rPr lang="en-IN" sz="1400" dirty="0" smtClean="0">
                <a:latin typeface="Times New Roman" pitchFamily="18" charset="0"/>
                <a:cs typeface="Times New Roman" pitchFamily="18" charset="0"/>
              </a:rPr>
              <a:t>. Environ. </a:t>
            </a:r>
            <a:r>
              <a:rPr lang="en-IN" sz="1400" dirty="0" err="1" smtClean="0">
                <a:latin typeface="Times New Roman" pitchFamily="18" charset="0"/>
                <a:cs typeface="Times New Roman" pitchFamily="18" charset="0"/>
              </a:rPr>
              <a:t>Behav</a:t>
            </a:r>
            <a:r>
              <a:rPr lang="en-IN" sz="1400" dirty="0" smtClean="0">
                <a:latin typeface="Times New Roman" pitchFamily="18" charset="0"/>
                <a:cs typeface="Times New Roman" pitchFamily="18" charset="0"/>
              </a:rPr>
              <a:t>. 2015, 47, 102–115. [</a:t>
            </a:r>
            <a:r>
              <a:rPr lang="en-IN" sz="1400" dirty="0" err="1" smtClean="0">
                <a:latin typeface="Times New Roman" pitchFamily="18" charset="0"/>
                <a:cs typeface="Times New Roman" pitchFamily="18" charset="0"/>
              </a:rPr>
              <a:t>CrossRef</a:t>
            </a:r>
            <a:r>
              <a:rPr lang="en-IN" sz="1400" dirty="0" smtClean="0">
                <a:latin typeface="Times New Roman" pitchFamily="18" charset="0"/>
                <a:cs typeface="Times New Roman" pitchFamily="18" charset="0"/>
              </a:rPr>
              <a:t>] </a:t>
            </a:r>
            <a:endParaRPr lang="en-IN" sz="14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1303</TotalTime>
  <Words>1781</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3-D-SIS A 3-D-Social Identifier Structure for Collaborative Edge Computing Based Social IoT</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2021-07-02T08:56:45Z</dcterms:modified>
</cp:coreProperties>
</file>