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Performance Analysis of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-based Overlay Satellite-Terrestrial Networks under the Interference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 an overlay satellite-terrestrial network (OSTN) where an opportunistically selected terrestrial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assists the primary satellite communications as well as accesses the spectrum for its own communications under hybrid interference received from extra-terrestrial sources (ETSs) and terrestrial sources (TSs). Herein,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adopts power-domain multiplexing to amplify-and-forward the superposed satellite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signals. Considering a unified analytical framework for shadowed-</a:t>
            </a:r>
            <a:r>
              <a:rPr lang="en-IN" sz="2000" dirty="0" err="1" smtClean="0">
                <a:latin typeface="Times New Roman" pitchFamily="18" charset="0"/>
                <a:cs typeface="Times New Roman" pitchFamily="18" charset="0"/>
              </a:rPr>
              <a:t>Rician</a:t>
            </a:r>
            <a:r>
              <a:rPr lang="en-IN" sz="2000" dirty="0" smtClean="0">
                <a:latin typeface="Times New Roman" pitchFamily="18" charset="0"/>
                <a:cs typeface="Times New Roman" pitchFamily="18" charset="0"/>
              </a:rPr>
              <a:t> fading with integer/non-integer </a:t>
            </a:r>
            <a:r>
              <a:rPr lang="en-IN" sz="2000" dirty="0" err="1" smtClean="0">
                <a:latin typeface="Times New Roman" pitchFamily="18" charset="0"/>
                <a:cs typeface="Times New Roman" pitchFamily="18" charset="0"/>
              </a:rPr>
              <a:t>Nakagami</a:t>
            </a:r>
            <a:r>
              <a:rPr lang="en-IN" sz="2000" dirty="0" smtClean="0">
                <a:latin typeface="Times New Roman" pitchFamily="18" charset="0"/>
                <a:cs typeface="Times New Roman" pitchFamily="18" charset="0"/>
              </a:rPr>
              <a:t>-m parameter for satellite and interfering ETSs links along with the integer/non-integer </a:t>
            </a:r>
            <a:r>
              <a:rPr lang="en-IN" sz="2000" dirty="0" err="1" smtClean="0">
                <a:latin typeface="Times New Roman" pitchFamily="18" charset="0"/>
                <a:cs typeface="Times New Roman" pitchFamily="18" charset="0"/>
              </a:rPr>
              <a:t>Nakagami</a:t>
            </a:r>
            <a:r>
              <a:rPr lang="en-IN" sz="2000" dirty="0" smtClean="0">
                <a:latin typeface="Times New Roman" pitchFamily="18" charset="0"/>
                <a:cs typeface="Times New Roman" pitchFamily="18" charset="0"/>
              </a:rPr>
              <a:t>-m fading for terrestrial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interfering TSs links, we derive the outage probability (OP) of both satellite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Further, we derive the respective asymptotic OP expressions to reveal the diversity order of both satellite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at high signal-to-noise ratio (SNR). We show that the proposed OSTN with adaptive power-splitting factor benefits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while guaranteeing certain quality-of-service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satellite network. We verify the numerical results by simulations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NOMA also does not require significant modifications in the existing network </a:t>
            </a:r>
            <a:r>
              <a:rPr lang="en-IN" sz="2000" dirty="0" smtClean="0">
                <a:latin typeface="Times New Roman" pitchFamily="18" charset="0"/>
                <a:cs typeface="Times New Roman" pitchFamily="18" charset="0"/>
              </a:rPr>
              <a:t>architecture, </a:t>
            </a:r>
            <a:r>
              <a:rPr lang="en-IN" sz="2000" dirty="0" smtClean="0">
                <a:latin typeface="Times New Roman" pitchFamily="18" charset="0"/>
                <a:cs typeface="Times New Roman" pitchFamily="18" charset="0"/>
              </a:rPr>
              <a:t>thus, operating with virtually no change in the cost of deployment and operation of the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Since obstacles exist in the link from terrestrial users to satellite and it limits the transmission of the line of sight (</a:t>
            </a:r>
            <a:r>
              <a:rPr lang="en-IN" sz="2000" dirty="0" err="1" smtClean="0">
                <a:latin typeface="Times New Roman" pitchFamily="18" charset="0"/>
                <a:cs typeface="Times New Roman" pitchFamily="18" charset="0"/>
              </a:rPr>
              <a:t>LoS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 limited energy situation exists in the relay node in this C-NOMA. It is hard to replace the battery and/or there is no power </a:t>
            </a:r>
            <a:r>
              <a:rPr lang="en-IN" sz="2000" dirty="0" smtClean="0">
                <a:latin typeface="Times New Roman" pitchFamily="18" charset="0"/>
                <a:cs typeface="Times New Roman" pitchFamily="18" charset="0"/>
              </a:rPr>
              <a:t>line</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overall communication operates in two orthogonal time slots and it is considered that no direct link exists between the satellite and the NOMA users.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works </a:t>
            </a:r>
            <a:r>
              <a:rPr lang="en-IN" sz="2000" dirty="0" smtClean="0">
                <a:latin typeface="Times New Roman" pitchFamily="18" charset="0"/>
                <a:cs typeface="Times New Roman" pitchFamily="18" charset="0"/>
              </a:rPr>
              <a:t>have recently dealt with the issue of CSI acquisition in STNs, it remains an open research problem of great interest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quite intuitive that the interference originating from ETSs may have significant impact on the performance of STNs since SR fading is dominated by the line-of-sight (</a:t>
            </a:r>
            <a:r>
              <a:rPr lang="en-IN" sz="2000" dirty="0" err="1" smtClean="0">
                <a:latin typeface="Times New Roman" pitchFamily="18" charset="0"/>
                <a:cs typeface="Times New Roman" pitchFamily="18" charset="0"/>
              </a:rPr>
              <a:t>LoS</a:t>
            </a:r>
            <a:r>
              <a:rPr lang="en-IN" sz="2000" dirty="0" smtClean="0">
                <a:latin typeface="Times New Roman" pitchFamily="18" charset="0"/>
                <a:cs typeface="Times New Roman" pitchFamily="18" charset="0"/>
              </a:rPr>
              <a:t>) propagation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we depict the impact of various system and channel parameters on the performance of considered OSTN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energy from the surrounding environments can be reused to address this problem, i.e., via an energy harvesting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mobile satellite networks can prove advantageous in disaster management, the issues of operation costs and transmission capacity cannot be ignored in such networks.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HSTRN using the NOMA scheme was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in which a user with better channel condition is adopted as a relay node and forwarded the information to other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satellite in the downlink is considered in the scenario in which a relay node is employed to retransmit the NOMA signal from the </a:t>
            </a:r>
            <a:r>
              <a:rPr lang="en-IN" sz="2000" dirty="0" smtClean="0">
                <a:latin typeface="Times New Roman" pitchFamily="18" charset="0"/>
                <a:cs typeface="Times New Roman" pitchFamily="18" charset="0"/>
              </a:rPr>
              <a:t>satellite.</a:t>
            </a:r>
          </a:p>
          <a:p>
            <a:pPr algn="just">
              <a:lnSpc>
                <a:spcPct val="150000"/>
              </a:lnSpc>
            </a:pPr>
            <a:r>
              <a:rPr lang="en-IN" sz="2000" dirty="0" smtClean="0">
                <a:latin typeface="Times New Roman" pitchFamily="18" charset="0"/>
                <a:cs typeface="Times New Roman" pitchFamily="18" charset="0"/>
              </a:rPr>
              <a:t>To validate the effectiveness of the proposed system model, and the closed-form outage probability expressions are derived.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a:t>
            </a:r>
            <a:r>
              <a:rPr lang="en-IN" sz="2000" dirty="0" smtClean="0">
                <a:latin typeface="Times New Roman" pitchFamily="18" charset="0"/>
                <a:cs typeface="Times New Roman" pitchFamily="18" charset="0"/>
              </a:rPr>
              <a:t>works </a:t>
            </a:r>
            <a:r>
              <a:rPr lang="en-IN" sz="2000" dirty="0" smtClean="0">
                <a:latin typeface="Times New Roman" pitchFamily="18" charset="0"/>
                <a:cs typeface="Times New Roman" pitchFamily="18" charset="0"/>
              </a:rPr>
              <a:t>mainly conducted performance evaluation based on a fixed power source at the relay, without considering energy harvesting strategy in a scenario where relay can harvest energy from the satellite </a:t>
            </a:r>
            <a:r>
              <a:rPr lang="en-IN" sz="2000" dirty="0" smtClean="0">
                <a:latin typeface="Times New Roman" pitchFamily="18" charset="0"/>
                <a:cs typeface="Times New Roman" pitchFamily="18" charset="0"/>
              </a:rPr>
              <a:t>directly.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performance of STNs has been actively investigated in literature by taking into account </a:t>
            </a:r>
            <a:r>
              <a:rPr lang="en-IN" sz="2000" dirty="0" smtClean="0">
                <a:latin typeface="Times New Roman" pitchFamily="18" charset="0"/>
                <a:cs typeface="Times New Roman" pitchFamily="18" charset="0"/>
              </a:rPr>
              <a:t>decode-and-forward </a:t>
            </a:r>
            <a:r>
              <a:rPr lang="en-IN" sz="2000" dirty="0" smtClean="0">
                <a:latin typeface="Times New Roman" pitchFamily="18" charset="0"/>
                <a:cs typeface="Times New Roman" pitchFamily="18" charset="0"/>
              </a:rPr>
              <a:t>(DF</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amplify-and-forward (AF</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relays.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has investigated the performance of an integrated STN.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performance of dual-hop multi-antenna STNs has been analyzed.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works </a:t>
            </a:r>
            <a:r>
              <a:rPr lang="en-IN" sz="2000" dirty="0" smtClean="0">
                <a:latin typeface="Times New Roman" pitchFamily="18" charset="0"/>
                <a:cs typeface="Times New Roman" pitchFamily="18" charset="0"/>
              </a:rPr>
              <a:t>in and </a:t>
            </a:r>
            <a:r>
              <a:rPr lang="en-IN" sz="2000" dirty="0" smtClean="0">
                <a:latin typeface="Times New Roman" pitchFamily="18" charset="0"/>
                <a:cs typeface="Times New Roman" pitchFamily="18" charset="0"/>
              </a:rPr>
              <a:t>have investigated the secrecy performance of STNs with ground and UAV relays, respectively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outage performance of multiuser STNs with imperfect channel state information (CSI) was assessed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presence of interfering TSs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quite intuitive that the interference originating from ETSs may have significant impact on the performance of STNs since SR fading is dominated by the line-of-sight (</a:t>
            </a:r>
            <a:r>
              <a:rPr lang="en-IN" sz="2000" dirty="0" err="1" smtClean="0">
                <a:latin typeface="Times New Roman" pitchFamily="18" charset="0"/>
                <a:cs typeface="Times New Roman" pitchFamily="18" charset="0"/>
              </a:rPr>
              <a:t>LoS</a:t>
            </a:r>
            <a:r>
              <a:rPr lang="en-IN" sz="2000" dirty="0" smtClean="0">
                <a:latin typeface="Times New Roman" pitchFamily="18" charset="0"/>
                <a:cs typeface="Times New Roman" pitchFamily="18" charset="0"/>
              </a:rPr>
              <a:t>) propagation.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Integration of satellite and terrestrial systems in future multimedia communications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 Evans, M. Werner, E. Lutz, M. Bousquet, G. E. Corazza, G. Maral, and R. Rumeau,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article we examine the role of satellite communications in future telecommunication networks and service provision.</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survey on mobile satellite systems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 Chini, G. Giambene, and S. Kota,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Satellite systems represent a significant solution to provide communication services to mobile users in under-populated regions, in emergency areas, on planes, trains, and ships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Satellite communications network design and analysis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Y. Jo,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invaluable reference explains the many specific uses of satellite networks, including small-terminal wireless and mobile communications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Exact symbol error probability of hybrid/integrated satellite-terrestrial cooperative network</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Sreng, B. Escrig, and M. Boucheret,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study the Symbol Error Probability (SEP) performance of a hybrid/integrated satellite-terrestrial cooperative network.</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629399"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858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have analyzed the OP of an OSTN where a selected secondary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 assists primary satellite communications in the presence of hybrid interference from ETSs and TSs. We presented a unified framework for INT/NINT </a:t>
            </a:r>
            <a:r>
              <a:rPr lang="en-IN" sz="1700" dirty="0" err="1" smtClean="0">
                <a:latin typeface="Times New Roman" pitchFamily="18" charset="0"/>
                <a:cs typeface="Times New Roman" pitchFamily="18" charset="0"/>
              </a:rPr>
              <a:t>Nakagami</a:t>
            </a:r>
            <a:r>
              <a:rPr lang="en-IN" sz="1700" dirty="0" smtClean="0">
                <a:latin typeface="Times New Roman" pitchFamily="18" charset="0"/>
                <a:cs typeface="Times New Roman" pitchFamily="18" charset="0"/>
              </a:rPr>
              <a:t>-m parameter of SR fading related to main satellite and interfering ETSs links. In addition, we considered both INT/NINT </a:t>
            </a:r>
            <a:r>
              <a:rPr lang="en-IN" sz="1700" dirty="0" err="1" smtClean="0">
                <a:latin typeface="Times New Roman" pitchFamily="18" charset="0"/>
                <a:cs typeface="Times New Roman" pitchFamily="18" charset="0"/>
              </a:rPr>
              <a:t>Nakagami</a:t>
            </a:r>
            <a:r>
              <a:rPr lang="en-IN" sz="1700" dirty="0" smtClean="0">
                <a:latin typeface="Times New Roman" pitchFamily="18" charset="0"/>
                <a:cs typeface="Times New Roman" pitchFamily="18" charset="0"/>
              </a:rPr>
              <a:t>-m fading scenario for main terrestrial and interfering TSs. We derived tight lower bound OP expressions for both satellite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under two cases 1 and 2 which characterize all four scenarios described in Table I. We further derived asymptotic OP expressions for both these networks under the conditions (a) and (b) to find their achievable diversity orders. We have also formulated an adaptive scheme for power splitting-factor that improves the OP of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while guaranteeing certain </a:t>
            </a:r>
            <a:r>
              <a:rPr lang="en-IN" sz="1700" dirty="0" err="1" smtClean="0">
                <a:latin typeface="Times New Roman" pitchFamily="18" charset="0"/>
                <a:cs typeface="Times New Roman" pitchFamily="18" charset="0"/>
              </a:rPr>
              <a:t>QoS</a:t>
            </a:r>
            <a:r>
              <a:rPr lang="en-IN" sz="1700" dirty="0" smtClean="0">
                <a:latin typeface="Times New Roman" pitchFamily="18" charset="0"/>
                <a:cs typeface="Times New Roman" pitchFamily="18" charset="0"/>
              </a:rPr>
              <a:t> of satellite network. In general, we found that in the presence of hybrid interference, the achievable diversity orders of both the networks are different under the cases 1 and 2. The diversity orders of these networks under condition (a) depend upon the choice of INT/NINT combination of parameters for both SR and </a:t>
            </a:r>
            <a:r>
              <a:rPr lang="en-IN" sz="1700" dirty="0" err="1" smtClean="0">
                <a:latin typeface="Times New Roman" pitchFamily="18" charset="0"/>
                <a:cs typeface="Times New Roman" pitchFamily="18" charset="0"/>
              </a:rPr>
              <a:t>Nakagami</a:t>
            </a:r>
            <a:r>
              <a:rPr lang="en-IN" sz="1700" dirty="0" smtClean="0">
                <a:latin typeface="Times New Roman" pitchFamily="18" charset="0"/>
                <a:cs typeface="Times New Roman" pitchFamily="18" charset="0"/>
              </a:rPr>
              <a:t>-m fading. However, under condition (b), the achievable diversity order of both these networks reduced to zero irrespective of the INT/NINT SR and </a:t>
            </a:r>
            <a:r>
              <a:rPr lang="en-IN" sz="1700" dirty="0" err="1" smtClean="0">
                <a:latin typeface="Times New Roman" pitchFamily="18" charset="0"/>
                <a:cs typeface="Times New Roman" pitchFamily="18" charset="0"/>
              </a:rPr>
              <a:t>Nakagami</a:t>
            </a:r>
            <a:r>
              <a:rPr lang="en-IN" sz="1700" dirty="0" smtClean="0">
                <a:latin typeface="Times New Roman" pitchFamily="18" charset="0"/>
                <a:cs typeface="Times New Roman" pitchFamily="18" charset="0"/>
              </a:rPr>
              <a:t>-m fading parameters. We found that even when the diversity orders of the satellite and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become zero, the coding gain can be harnessed for enhancing their system performance. Nevertheless, our generalized OP analysis of considered OSTN for general INT/NINT SR and </a:t>
            </a:r>
            <a:r>
              <a:rPr lang="en-IN" sz="1700" dirty="0" err="1" smtClean="0">
                <a:latin typeface="Times New Roman" pitchFamily="18" charset="0"/>
                <a:cs typeface="Times New Roman" pitchFamily="18" charset="0"/>
              </a:rPr>
              <a:t>Nakagami</a:t>
            </a:r>
            <a:r>
              <a:rPr lang="en-IN" sz="1700" dirty="0" smtClean="0">
                <a:latin typeface="Times New Roman" pitchFamily="18" charset="0"/>
                <a:cs typeface="Times New Roman" pitchFamily="18" charset="0"/>
              </a:rPr>
              <a:t>-m parameters has laid useful guidelines for futuristic deployments.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Evans, M. Werner, E. Lutz, M. </a:t>
            </a:r>
            <a:r>
              <a:rPr lang="en-IN" sz="1600" dirty="0" err="1" smtClean="0">
                <a:latin typeface="Times New Roman" pitchFamily="18" charset="0"/>
                <a:cs typeface="Times New Roman" pitchFamily="18" charset="0"/>
              </a:rPr>
              <a:t>Bousquet</a:t>
            </a:r>
            <a:r>
              <a:rPr lang="en-IN" sz="1600" dirty="0" smtClean="0">
                <a:latin typeface="Times New Roman" pitchFamily="18" charset="0"/>
                <a:cs typeface="Times New Roman" pitchFamily="18" charset="0"/>
              </a:rPr>
              <a:t>, G. E. </a:t>
            </a:r>
            <a:r>
              <a:rPr lang="en-IN" sz="1600" dirty="0" err="1" smtClean="0">
                <a:latin typeface="Times New Roman" pitchFamily="18" charset="0"/>
                <a:cs typeface="Times New Roman" pitchFamily="18" charset="0"/>
              </a:rPr>
              <a:t>Corazza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Maral</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Rumeau</a:t>
            </a:r>
            <a:r>
              <a:rPr lang="en-IN" sz="1600" dirty="0" smtClean="0">
                <a:latin typeface="Times New Roman" pitchFamily="18" charset="0"/>
                <a:cs typeface="Times New Roman" pitchFamily="18" charset="0"/>
              </a:rPr>
              <a:t>, “Integration of satellite and terrestrial systems in future multimedia communications,”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12, no. 5, pp. 72–80, Oct.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Chini</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Giambene</a:t>
            </a:r>
            <a:r>
              <a:rPr lang="en-IN" sz="1600" dirty="0" smtClean="0">
                <a:latin typeface="Times New Roman" pitchFamily="18" charset="0"/>
                <a:cs typeface="Times New Roman" pitchFamily="18" charset="0"/>
              </a:rPr>
              <a:t>, and S. Kota, “A survey on mobile satellite systems,” Int. J. Sat.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28, no. 1, pp. 29–57, Jan.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K. Y. Jo, Satellite communications network design and analysis. Norwood, MA, USA: </a:t>
            </a:r>
            <a:r>
              <a:rPr lang="en-IN" sz="1600" dirty="0" err="1" smtClean="0">
                <a:latin typeface="Times New Roman" pitchFamily="18" charset="0"/>
                <a:cs typeface="Times New Roman" pitchFamily="18" charset="0"/>
              </a:rPr>
              <a:t>Artech</a:t>
            </a:r>
            <a:r>
              <a:rPr lang="en-IN" sz="1600" dirty="0" smtClean="0">
                <a:latin typeface="Times New Roman" pitchFamily="18" charset="0"/>
                <a:cs typeface="Times New Roman" pitchFamily="18" charset="0"/>
              </a:rPr>
              <a:t> house,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Sreng</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Escrig</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Boucheret</a:t>
            </a:r>
            <a:r>
              <a:rPr lang="en-IN" sz="1600" dirty="0" smtClean="0">
                <a:latin typeface="Times New Roman" pitchFamily="18" charset="0"/>
                <a:cs typeface="Times New Roman" pitchFamily="18" charset="0"/>
              </a:rPr>
              <a:t>, “Exact symbol error probability of hybrid/integrated satellite-terrestrial cooperative network,”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12, no. 3, pp. 1310–1319, Mar.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 Khan, M. H. </a:t>
            </a:r>
            <a:r>
              <a:rPr lang="en-IN" sz="1600" dirty="0" err="1" smtClean="0">
                <a:latin typeface="Times New Roman" pitchFamily="18" charset="0"/>
                <a:cs typeface="Times New Roman" pitchFamily="18" charset="0"/>
              </a:rPr>
              <a:t>Rehmani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Rachedi</a:t>
            </a:r>
            <a:r>
              <a:rPr lang="en-IN" sz="1600" dirty="0" smtClean="0">
                <a:latin typeface="Times New Roman" pitchFamily="18" charset="0"/>
                <a:cs typeface="Times New Roman" pitchFamily="18" charset="0"/>
              </a:rPr>
              <a:t>, “Cognitive-radio-based internet of things: Applications, architectures, spectrum related functionalities, and future research directions,”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24, no. 3, pp. 17–25, Jun. 2017.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Haykin</a:t>
            </a:r>
            <a:r>
              <a:rPr lang="en-IN" sz="1600" dirty="0" smtClean="0">
                <a:latin typeface="Times New Roman" pitchFamily="18" charset="0"/>
                <a:cs typeface="Times New Roman" pitchFamily="18" charset="0"/>
              </a:rPr>
              <a:t>, “Cognitive radio: brain-empowered wireless communications,”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23, no. 2, pp. 201–220, Feb.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Manna, R. H. Y. Louie, Y. Li, and B. </a:t>
            </a:r>
            <a:r>
              <a:rPr lang="en-IN" sz="1600" dirty="0" err="1" smtClean="0">
                <a:latin typeface="Times New Roman" pitchFamily="18" charset="0"/>
                <a:cs typeface="Times New Roman" pitchFamily="18" charset="0"/>
              </a:rPr>
              <a:t>Vucetic</a:t>
            </a:r>
            <a:r>
              <a:rPr lang="en-IN" sz="1600" dirty="0" smtClean="0">
                <a:latin typeface="Times New Roman" pitchFamily="18" charset="0"/>
                <a:cs typeface="Times New Roman" pitchFamily="18" charset="0"/>
              </a:rPr>
              <a:t>, “Cooperative spectrum sharing in cognitive radio networks with multiple antennas,” IEEE Trans. Signal Process., vol. 59, no. 11, pp. 5509–5522, Nov. 2011</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Y. </a:t>
            </a:r>
            <a:r>
              <a:rPr lang="en-IN" sz="1600" dirty="0" err="1" smtClean="0">
                <a:latin typeface="Times New Roman" pitchFamily="18" charset="0"/>
                <a:cs typeface="Times New Roman" pitchFamily="18" charset="0"/>
              </a:rPr>
              <a:t>Zou</a:t>
            </a:r>
            <a:r>
              <a:rPr lang="en-IN" sz="1600" dirty="0" smtClean="0">
                <a:latin typeface="Times New Roman" pitchFamily="18" charset="0"/>
                <a:cs typeface="Times New Roman" pitchFamily="18" charset="0"/>
              </a:rPr>
              <a:t>, J. Zhu,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Y. Yao, “An adaptive cooperation diversity scheme with best-relay selection in cognitive radio networks,” IEEE Trans. Signal Process., vol. 58, no. 10, pp. 5438–5445, Oct.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W. Xiang, and N. Zhang, “Broadband hybrid satellite-terrestrial communication systems based on cognitive radio toward 5G,”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23, no. 6, pp. 96–106, Dec.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Kandeepan</a:t>
            </a:r>
            <a:r>
              <a:rPr lang="en-IN" sz="1600" dirty="0" smtClean="0">
                <a:latin typeface="Times New Roman" pitchFamily="18" charset="0"/>
                <a:cs typeface="Times New Roman" pitchFamily="18" charset="0"/>
              </a:rPr>
              <a:t>, L. De </a:t>
            </a:r>
            <a:r>
              <a:rPr lang="en-IN" sz="1600" dirty="0" err="1" smtClean="0">
                <a:latin typeface="Times New Roman" pitchFamily="18" charset="0"/>
                <a:cs typeface="Times New Roman" pitchFamily="18" charset="0"/>
              </a:rPr>
              <a:t>Nardis</a:t>
            </a:r>
            <a:r>
              <a:rPr lang="en-IN" sz="1600" dirty="0" smtClean="0">
                <a:latin typeface="Times New Roman" pitchFamily="18" charset="0"/>
                <a:cs typeface="Times New Roman" pitchFamily="18" charset="0"/>
              </a:rPr>
              <a:t>, M. Di </a:t>
            </a:r>
            <a:r>
              <a:rPr lang="en-IN" sz="1600" dirty="0" err="1" smtClean="0">
                <a:latin typeface="Times New Roman" pitchFamily="18" charset="0"/>
                <a:cs typeface="Times New Roman" pitchFamily="18" charset="0"/>
              </a:rPr>
              <a:t>Benedetto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Guidotti</a:t>
            </a:r>
            <a:r>
              <a:rPr lang="en-IN" sz="1600" dirty="0" smtClean="0">
                <a:latin typeface="Times New Roman" pitchFamily="18" charset="0"/>
                <a:cs typeface="Times New Roman" pitchFamily="18" charset="0"/>
              </a:rPr>
              <a:t>, and G. E. </a:t>
            </a:r>
            <a:r>
              <a:rPr lang="en-IN" sz="1600" dirty="0" err="1" smtClean="0">
                <a:latin typeface="Times New Roman" pitchFamily="18" charset="0"/>
                <a:cs typeface="Times New Roman" pitchFamily="18" charset="0"/>
              </a:rPr>
              <a:t>Corazza</a:t>
            </a:r>
            <a:r>
              <a:rPr lang="en-IN" sz="1600" dirty="0" smtClean="0">
                <a:latin typeface="Times New Roman" pitchFamily="18" charset="0"/>
                <a:cs typeface="Times New Roman" pitchFamily="18" charset="0"/>
              </a:rPr>
              <a:t>, “Cognitive satellite terrestrial radios,” in Proc. GLOBECOM, Miami, Florida, USA, Dec. 2010, pp. 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1682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Performance Analysis of IoT-based Overlay Satellite-Terrestrial Networks under the Interference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2021-07-01T12:31:28Z</dcterms:modified>
</cp:coreProperties>
</file>