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322" r:id="rId2"/>
    <p:sldId id="325" r:id="rId3"/>
    <p:sldId id="260" r:id="rId4"/>
    <p:sldId id="262" r:id="rId5"/>
    <p:sldId id="263" r:id="rId6"/>
    <p:sldId id="294" r:id="rId7"/>
    <p:sldId id="327" r:id="rId8"/>
    <p:sldId id="326" r:id="rId9"/>
    <p:sldId id="330" r:id="rId10"/>
    <p:sldId id="296" r:id="rId11"/>
    <p:sldId id="295" r:id="rId12"/>
    <p:sldId id="331" r:id="rId13"/>
    <p:sldId id="323" r:id="rId14"/>
    <p:sldId id="329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3B5274-1E54-4501-9BCB-C19E8BDDF8D4}" type="datetimeFigureOut">
              <a:rPr lang="en-US" smtClean="0"/>
              <a:pPr/>
              <a:t>7/1/2021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EB5306-4ACF-4DA3-8DEF-1B51A24C6FB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13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7/1/2021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7/1/2021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7/1/2021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7/1/2021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7/1/2021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7/1/2021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7/1/2021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7/1/2021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7/1/2021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7/1/2021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7/1/2021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7/1/2021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914400"/>
            <a:ext cx="7498080" cy="3886200"/>
          </a:xfrm>
        </p:spPr>
        <p:txBody>
          <a:bodyPr>
            <a:normAutofit/>
          </a:bodyPr>
          <a:lstStyle/>
          <a:p>
            <a:pPr algn="ctr"/>
            <a:r>
              <a:rPr lang="en-IN" b="1" dirty="0" smtClean="0">
                <a:latin typeface="Times New Roman" pitchFamily="18" charset="0"/>
                <a:cs typeface="Times New Roman" pitchFamily="18" charset="0"/>
              </a:rPr>
              <a:t>Multi-Perspective Trust Management Framework for </a:t>
            </a:r>
            <a:r>
              <a:rPr lang="en-IN" b="1" dirty="0" err="1" smtClean="0">
                <a:latin typeface="Times New Roman" pitchFamily="18" charset="0"/>
                <a:cs typeface="Times New Roman" pitchFamily="18" charset="0"/>
              </a:rPr>
              <a:t>Crowdsourced</a:t>
            </a:r>
            <a:r>
              <a:rPr lang="en-IN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IN" b="1" dirty="0" err="1" smtClean="0"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IN" b="1" dirty="0" smtClean="0">
                <a:latin typeface="Times New Roman" pitchFamily="18" charset="0"/>
                <a:cs typeface="Times New Roman" pitchFamily="18" charset="0"/>
              </a:rPr>
              <a:t> Services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6397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Abstract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990600"/>
            <a:ext cx="7498080" cy="52578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  <a:buNone/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   We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propose a novel generic trust management framework for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crowdsourced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services. The framework exploits a multi-perspective trust model that captures the inherent characteristics of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crowdsourced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services. Each perspective is defined by a set of attributes that contribute to the perspective’s influence on trust. The attributes are fed into a machine-learning-based algorithm to generate a trust model for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crowdsourced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services in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environments. We demonstrate the effectiveness of our approach by conducting experiments on real-world datasets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5635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Existing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990600"/>
            <a:ext cx="7498080" cy="57150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Existing trust models suffer from this attack since they rely on a unique trust value that globally characterizes a node including all assisted services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It is more complex to quantify the former term, namely context similarity in terms of type of service, since multiple collaborative services exist that share little in common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There exists a local trust management system within this infrastructure that manages collaboration between nodes for multiple networking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services.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Of course, truly malicious nodes do exist too and have to be dealt with, even though these would likely try to fail the trust metric by camouflaging their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misbehaviours.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4873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Disadvantage of Existing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762000"/>
            <a:ext cx="7498080" cy="57150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We address the issue of establishing trust between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service providers and consumers. Service providers and consumers are assumed to own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devices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Therefore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the problem is defined as assessing the context-dependent trust of highly dynamic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services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However, if such data is missing, the problem becomes a bootstrapping problem.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Some of the main issues in service provisioning are highlighted as follows: trustworthiness, reliability, and availability.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framework tries to overcome these issues by giving users the control over who can use their services and which services they can use (i.e., setting their preferences).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0"/>
            <a:ext cx="7498080" cy="914400"/>
          </a:xfrm>
        </p:spPr>
        <p:txBody>
          <a:bodyPr>
            <a:normAutofit/>
          </a:bodyPr>
          <a:lstStyle/>
          <a:p>
            <a:r>
              <a:rPr lang="en-US" b="1" dirty="0" smtClean="0"/>
              <a:t>PROPOSED SYSTEM 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990600"/>
            <a:ext cx="7498080" cy="58674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proposed system claims to be safe from bad mouthing and ballot-stuffing attacks, assuming that the deployed agents are trusted-third parties and would not engender these types of attacks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Eventually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only the best partners with respect to a sought cooperative service are proposed to a requesting node.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proposed model takes into account both first-hand information (direct observations and own experiences) and second-hand information (indirect experiences and observations reported by neighbouring nodes) to update trust values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proposed TMS defines a weighting factor to evaluate the confidence put in recommendations received from other nodes.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5635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ADVANTAGE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838200"/>
            <a:ext cx="7866888" cy="6019800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Attributes that have no influence on the trust should be filtered out and not be used for trust evaluation as it could degrade the performance of the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network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and the framework as a result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Device perspective attributes can have more impact on the trust in services where the device and its performance is crucial (e.g., sensing and energy sharing services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node’s reputation is computed based on its performance characteristics: packet delivery, forwarding ratio, and energy consumption.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While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crowdsourcing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platforms provide distinct opportunities in terms of convenience and efficiency, they also present fundamental challenges.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1066800" y="228600"/>
          <a:ext cx="7867650" cy="62166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22550"/>
                <a:gridCol w="2622550"/>
                <a:gridCol w="262255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TITTLE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AUTHOR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DESCRIPTION</a:t>
                      </a:r>
                      <a:endParaRPr lang="en-I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latin typeface="Times New Roman"/>
                          <a:ea typeface="Calibri"/>
                          <a:cs typeface="Latha"/>
                        </a:rPr>
                        <a:t>Internet of things (</a:t>
                      </a:r>
                      <a:r>
                        <a:rPr lang="en-US" sz="2000" dirty="0" err="1">
                          <a:latin typeface="Times New Roman"/>
                          <a:ea typeface="Calibri"/>
                          <a:cs typeface="Latha"/>
                        </a:rPr>
                        <a:t>iot</a:t>
                      </a:r>
                      <a:r>
                        <a:rPr lang="en-US" sz="2000" dirty="0">
                          <a:latin typeface="Times New Roman"/>
                          <a:ea typeface="Calibri"/>
                          <a:cs typeface="Latha"/>
                        </a:rPr>
                        <a:t>): A vision, architectural elements, and future directions</a:t>
                      </a:r>
                      <a:endParaRPr lang="en-IN" sz="20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J. Gubbi, R. Buyya, S. Marusic, and M. Palaniswami, </a:t>
                      </a:r>
                      <a:endParaRPr lang="en-IN" sz="20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solidFill>
                            <a:srgbClr val="2E2E2E"/>
                          </a:solidFill>
                          <a:latin typeface="Times New Roman"/>
                          <a:ea typeface="Calibri"/>
                          <a:cs typeface="Latha"/>
                        </a:rPr>
                        <a:t>This offers the ability to measure, infer and understand environmental indicators, from delicate ecologies and natural resources to urban environments.</a:t>
                      </a:r>
                      <a:endParaRPr lang="en-IN" sz="20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Crowdsourcing to smartphones: Incentive mechanism design for mobile phone sensing</a:t>
                      </a:r>
                      <a:endParaRPr lang="en-IN" sz="20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D. Yang, G. Xue, X. Fang, and J. Tang, </a:t>
                      </a:r>
                      <a:endParaRPr lang="en-IN" sz="20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Latha"/>
                        </a:rPr>
                        <a:t>In a mobile phone sensing system, the platform recruits </a:t>
                      </a:r>
                      <a:r>
                        <a:rPr lang="en-US" sz="2000" dirty="0" err="1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Latha"/>
                        </a:rPr>
                        <a:t>smartphone</a:t>
                      </a:r>
                      <a:r>
                        <a:rPr lang="en-US" sz="2000" dirty="0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Latha"/>
                        </a:rPr>
                        <a:t> users to provide sensing service.</a:t>
                      </a:r>
                      <a:endParaRPr lang="en-IN" sz="20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1219200" y="304800"/>
          <a:ext cx="7715250" cy="5857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71750"/>
                <a:gridCol w="2076450"/>
                <a:gridCol w="306705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TITTLE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AUTHOR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DESCRIPTION</a:t>
                      </a:r>
                      <a:endParaRPr lang="en-I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latin typeface="Times New Roman"/>
                          <a:ea typeface="Calibri"/>
                          <a:cs typeface="Latha"/>
                        </a:rPr>
                        <a:t>A survey of </a:t>
                      </a:r>
                      <a:r>
                        <a:rPr lang="en-US" sz="2000" dirty="0" err="1">
                          <a:latin typeface="Times New Roman"/>
                          <a:ea typeface="Calibri"/>
                          <a:cs typeface="Latha"/>
                        </a:rPr>
                        <a:t>crowdsourcing</a:t>
                      </a:r>
                      <a:r>
                        <a:rPr lang="en-US" sz="2000" dirty="0">
                          <a:latin typeface="Times New Roman"/>
                          <a:ea typeface="Calibri"/>
                          <a:cs typeface="Latha"/>
                        </a:rPr>
                        <a:t> systems</a:t>
                      </a:r>
                      <a:endParaRPr lang="en-IN" sz="20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latin typeface="Times New Roman"/>
                          <a:ea typeface="Calibri"/>
                          <a:cs typeface="Latha"/>
                        </a:rPr>
                        <a:t>M.-C. Yuen, I. King, and K.-S. Leung, </a:t>
                      </a:r>
                      <a:endParaRPr lang="en-IN" sz="20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Latha"/>
                        </a:rPr>
                        <a:t>In crowd sourcing paradigm, tasks are distributed to networked people to complete such that a company's production cost can be greatly reduced.</a:t>
                      </a:r>
                      <a:endParaRPr lang="en-IN" sz="20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Femto clouds: Leveraging mobile devices to provide cloud service at the edge</a:t>
                      </a:r>
                      <a:endParaRPr lang="en-IN" sz="20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K. Habak, M. Ammar, K. A. Harras, and E. Zegura, </a:t>
                      </a:r>
                      <a:endParaRPr lang="en-IN" sz="20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Latha"/>
                        </a:rPr>
                        <a:t>Mobile devices are becoming increasingly capable computing platforms with significant processor power and memory.</a:t>
                      </a:r>
                      <a:endParaRPr lang="en-IN" sz="20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Block Diagram</a:t>
            </a:r>
            <a:endParaRPr lang="en-US" dirty="0"/>
          </a:p>
        </p:txBody>
      </p:sp>
      <p:pic>
        <p:nvPicPr>
          <p:cNvPr id="1026" name="Picture 2" descr="C:\Users\ELCOT-Lenovo\Desktop\pic4.pn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435100" y="1524000"/>
            <a:ext cx="7499350" cy="44958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4017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SOFTWARE 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828800"/>
            <a:ext cx="7498080" cy="4419600"/>
          </a:xfrm>
        </p:spPr>
        <p:txBody>
          <a:bodyPr/>
          <a:lstStyle/>
          <a:p>
            <a:endParaRPr lang="en-US" dirty="0" smtClean="0"/>
          </a:p>
          <a:p>
            <a:pPr lvl="0"/>
            <a:r>
              <a:rPr lang="en-US" dirty="0" smtClean="0"/>
              <a:t>Operating System	: Windows 10</a:t>
            </a:r>
          </a:p>
          <a:p>
            <a:pPr lvl="0"/>
            <a:r>
              <a:rPr lang="en-US" dirty="0" smtClean="0"/>
              <a:t>Platform			: DOT NET TECHNOLOGY</a:t>
            </a:r>
          </a:p>
          <a:p>
            <a:pPr lvl="0"/>
            <a:r>
              <a:rPr lang="en-US" dirty="0" smtClean="0"/>
              <a:t>Front End		: </a:t>
            </a:r>
            <a:r>
              <a:rPr lang="en-US" dirty="0" err="1" smtClean="0"/>
              <a:t>ASP.Net</a:t>
            </a:r>
            <a:r>
              <a:rPr lang="en-US" dirty="0" smtClean="0"/>
              <a:t> 4.0</a:t>
            </a:r>
          </a:p>
          <a:p>
            <a:pPr lvl="0"/>
            <a:r>
              <a:rPr lang="en-US" dirty="0" smtClean="0"/>
              <a:t>Back End		: SQL SERVER 2014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HARDWARE 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905000"/>
            <a:ext cx="7498080" cy="4343400"/>
          </a:xfrm>
        </p:spPr>
        <p:txBody>
          <a:bodyPr/>
          <a:lstStyle/>
          <a:p>
            <a:r>
              <a:rPr lang="en-US" dirty="0" smtClean="0"/>
              <a:t>Keyboard</a:t>
            </a:r>
          </a:p>
          <a:p>
            <a:r>
              <a:rPr lang="en-US" dirty="0" smtClean="0"/>
              <a:t>Mouse</a:t>
            </a:r>
          </a:p>
          <a:p>
            <a:r>
              <a:rPr lang="en-US" dirty="0" smtClean="0"/>
              <a:t>Hard disk 500GB</a:t>
            </a:r>
          </a:p>
          <a:p>
            <a:r>
              <a:rPr lang="en-US" dirty="0" smtClean="0"/>
              <a:t>Ram 4 </a:t>
            </a:r>
            <a:r>
              <a:rPr lang="en-US" dirty="0" err="1" smtClean="0"/>
              <a:t>Gb</a:t>
            </a:r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0"/>
            <a:ext cx="7498080" cy="4873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CONCLUTION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0" y="457200"/>
            <a:ext cx="7498080" cy="4800600"/>
          </a:xfrm>
        </p:spPr>
        <p:txBody>
          <a:bodyPr>
            <a:noAutofit/>
          </a:bodyPr>
          <a:lstStyle/>
          <a:p>
            <a:pPr algn="just">
              <a:lnSpc>
                <a:spcPct val="170000"/>
              </a:lnSpc>
              <a:buNone/>
            </a:pP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     We 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proposed an </a:t>
            </a:r>
            <a:r>
              <a:rPr lang="en-IN" sz="1700" dirty="0" err="1" smtClean="0"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 trust management framework that tries to ascertain a level of trust between potential providers and consumers. Specifically, our approach measures the trustworthiness of </a:t>
            </a:r>
            <a:r>
              <a:rPr lang="en-IN" sz="1700" dirty="0" err="1" smtClean="0"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 service providers. The framework is based on a multi-perspective trust model. Each perspective in the model contributes to the overall trust. The perspectives are defined by a set of attributes that are extracted from the inherent characteristics of </a:t>
            </a:r>
            <a:r>
              <a:rPr lang="en-IN" sz="1700" dirty="0" err="1" smtClean="0"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 services. We evaluated our approach in terms of the accuracy of detecting trustful and distrustful </a:t>
            </a:r>
            <a:r>
              <a:rPr lang="en-IN" sz="1700" dirty="0" err="1" smtClean="0"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 services. It is worth noting that our proposed approach evaluates the service trustworthiness only (i.e., consumer perspective). Future directions can be investigating the trust level of </a:t>
            </a:r>
            <a:r>
              <a:rPr lang="en-IN" sz="1700" dirty="0" err="1" smtClean="0"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 service consumers. Additionally, our work focused on leveraging trust-related data to evaluate </a:t>
            </a:r>
            <a:r>
              <a:rPr lang="en-IN" sz="1700" dirty="0" err="1" smtClean="0"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 services’ trust, while assuming that the privacy and integrity of the data is protected. Our future work focuses on designing a privacy and integrity-preserving framework for storing and exchanging such data between </a:t>
            </a:r>
            <a:r>
              <a:rPr lang="en-IN" sz="1700" dirty="0" err="1" smtClean="0"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 devices.</a:t>
            </a:r>
            <a:endParaRPr lang="en-US" sz="17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0"/>
            <a:ext cx="7498080" cy="6397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REFERENCE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609600"/>
            <a:ext cx="7790688" cy="5715000"/>
          </a:xfrm>
        </p:spPr>
        <p:txBody>
          <a:bodyPr>
            <a:noAutofit/>
          </a:bodyPr>
          <a:lstStyle/>
          <a:p>
            <a:pPr algn="just">
              <a:lnSpc>
                <a:spcPct val="160000"/>
              </a:lnSpc>
            </a:pP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[1] J. </a:t>
            </a:r>
            <a:r>
              <a:rPr lang="en-IN" sz="1500" dirty="0" err="1" smtClean="0">
                <a:latin typeface="Times New Roman" pitchFamily="18" charset="0"/>
                <a:cs typeface="Times New Roman" pitchFamily="18" charset="0"/>
              </a:rPr>
              <a:t>Gubbi</a:t>
            </a: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, R. </a:t>
            </a:r>
            <a:r>
              <a:rPr lang="en-IN" sz="1500" dirty="0" err="1" smtClean="0">
                <a:latin typeface="Times New Roman" pitchFamily="18" charset="0"/>
                <a:cs typeface="Times New Roman" pitchFamily="18" charset="0"/>
              </a:rPr>
              <a:t>Buyya</a:t>
            </a: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, S. </a:t>
            </a:r>
            <a:r>
              <a:rPr lang="en-IN" sz="1500" dirty="0" err="1" smtClean="0">
                <a:latin typeface="Times New Roman" pitchFamily="18" charset="0"/>
                <a:cs typeface="Times New Roman" pitchFamily="18" charset="0"/>
              </a:rPr>
              <a:t>Marusic</a:t>
            </a: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, and M. </a:t>
            </a:r>
            <a:r>
              <a:rPr lang="en-IN" sz="1500" dirty="0" err="1" smtClean="0">
                <a:latin typeface="Times New Roman" pitchFamily="18" charset="0"/>
                <a:cs typeface="Times New Roman" pitchFamily="18" charset="0"/>
              </a:rPr>
              <a:t>Palaniswami</a:t>
            </a: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, “Internet of things (</a:t>
            </a:r>
            <a:r>
              <a:rPr lang="en-IN" sz="1500" dirty="0" err="1" smtClean="0"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): A vision, architectural elements, and future directions,” Future generation computer systems, vol. 29, no. 7, pp. 1645– 1660, 2013. </a:t>
            </a:r>
            <a:endParaRPr lang="en-IN" sz="15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2] D. Yang, G. </a:t>
            </a:r>
            <a:r>
              <a:rPr lang="en-IN" sz="1500" dirty="0" err="1" smtClean="0">
                <a:latin typeface="Times New Roman" pitchFamily="18" charset="0"/>
                <a:cs typeface="Times New Roman" pitchFamily="18" charset="0"/>
              </a:rPr>
              <a:t>Xue</a:t>
            </a: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, X. Fang, and J. Tang, “</a:t>
            </a:r>
            <a:r>
              <a:rPr lang="en-IN" sz="1500" dirty="0" err="1" smtClean="0">
                <a:latin typeface="Times New Roman" pitchFamily="18" charset="0"/>
                <a:cs typeface="Times New Roman" pitchFamily="18" charset="0"/>
              </a:rPr>
              <a:t>Crowdsourcing</a:t>
            </a: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 to </a:t>
            </a:r>
            <a:r>
              <a:rPr lang="en-IN" sz="1500" dirty="0" err="1" smtClean="0">
                <a:latin typeface="Times New Roman" pitchFamily="18" charset="0"/>
                <a:cs typeface="Times New Roman" pitchFamily="18" charset="0"/>
              </a:rPr>
              <a:t>smartphones</a:t>
            </a: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: Incentive mechanism design for mobile phone sensing,” in Proceedings of the 18th annual international conference on Mobile computing and networking, ACM. New York, NY, USA: ACM, 2012, pp. 173–184. </a:t>
            </a:r>
            <a:endParaRPr lang="en-IN" sz="15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3] M.-C. Yuen, I. King, and K.-S. Leung, “A survey of </a:t>
            </a:r>
            <a:r>
              <a:rPr lang="en-IN" sz="1500" dirty="0" err="1" smtClean="0">
                <a:latin typeface="Times New Roman" pitchFamily="18" charset="0"/>
                <a:cs typeface="Times New Roman" pitchFamily="18" charset="0"/>
              </a:rPr>
              <a:t>crowdsourcing</a:t>
            </a: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 systems,” in 2011 IEEE Third International Conference on Privacy, Security, Risk and Trust and 2011 IEEE Third International Conference on Social Computing. IEEE, 2011, pp. 766–773. </a:t>
            </a:r>
            <a:endParaRPr lang="en-IN" sz="15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4] K. </a:t>
            </a:r>
            <a:r>
              <a:rPr lang="en-IN" sz="1500" dirty="0" err="1" smtClean="0">
                <a:latin typeface="Times New Roman" pitchFamily="18" charset="0"/>
                <a:cs typeface="Times New Roman" pitchFamily="18" charset="0"/>
              </a:rPr>
              <a:t>Habak</a:t>
            </a: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, M. </a:t>
            </a:r>
            <a:r>
              <a:rPr lang="en-IN" sz="1500" dirty="0" err="1" smtClean="0">
                <a:latin typeface="Times New Roman" pitchFamily="18" charset="0"/>
                <a:cs typeface="Times New Roman" pitchFamily="18" charset="0"/>
              </a:rPr>
              <a:t>Ammar</a:t>
            </a: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, K. A. </a:t>
            </a:r>
            <a:r>
              <a:rPr lang="en-IN" sz="1500" dirty="0" err="1" smtClean="0">
                <a:latin typeface="Times New Roman" pitchFamily="18" charset="0"/>
                <a:cs typeface="Times New Roman" pitchFamily="18" charset="0"/>
              </a:rPr>
              <a:t>Harras</a:t>
            </a: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, and E. </a:t>
            </a:r>
            <a:r>
              <a:rPr lang="en-IN" sz="1500" dirty="0" err="1" smtClean="0">
                <a:latin typeface="Times New Roman" pitchFamily="18" charset="0"/>
                <a:cs typeface="Times New Roman" pitchFamily="18" charset="0"/>
              </a:rPr>
              <a:t>Zegura</a:t>
            </a: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, “</a:t>
            </a:r>
            <a:r>
              <a:rPr lang="en-IN" sz="1500" dirty="0" err="1" smtClean="0">
                <a:latin typeface="Times New Roman" pitchFamily="18" charset="0"/>
                <a:cs typeface="Times New Roman" pitchFamily="18" charset="0"/>
              </a:rPr>
              <a:t>Femto</a:t>
            </a: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 clouds: Leveraging mobile devices to provide cloud service at the edge,” in 2015 IEEE 8th international conference on cloud computing. IEEE, 2015, pp. 9–16. </a:t>
            </a:r>
            <a:endParaRPr lang="en-IN" sz="15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5] E. </a:t>
            </a:r>
            <a:r>
              <a:rPr lang="en-IN" sz="1500" dirty="0" err="1" smtClean="0">
                <a:latin typeface="Times New Roman" pitchFamily="18" charset="0"/>
                <a:cs typeface="Times New Roman" pitchFamily="18" charset="0"/>
              </a:rPr>
              <a:t>Bulut</a:t>
            </a: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, S. Hernandez, A. </a:t>
            </a:r>
            <a:r>
              <a:rPr lang="en-IN" sz="1500" dirty="0" err="1" smtClean="0">
                <a:latin typeface="Times New Roman" pitchFamily="18" charset="0"/>
                <a:cs typeface="Times New Roman" pitchFamily="18" charset="0"/>
              </a:rPr>
              <a:t>Dhungana</a:t>
            </a: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, and B. K. Szymanski, “Is </a:t>
            </a:r>
            <a:r>
              <a:rPr lang="en-IN" sz="1500" dirty="0" err="1" smtClean="0">
                <a:latin typeface="Times New Roman" pitchFamily="18" charset="0"/>
                <a:cs typeface="Times New Roman" pitchFamily="18" charset="0"/>
              </a:rPr>
              <a:t>crowdcharging</a:t>
            </a:r>
            <a:r>
              <a:rPr lang="en-IN" sz="1500" dirty="0" smtClean="0">
                <a:latin typeface="Times New Roman" pitchFamily="18" charset="0"/>
                <a:cs typeface="Times New Roman" pitchFamily="18" charset="0"/>
              </a:rPr>
              <a:t> possible?” in 2018 27th International Conference on Computer Communication and Networks (ICCCN). IEEE, 2018, pp. 1–9.</a:t>
            </a:r>
            <a:endParaRPr lang="en-US" sz="15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152400"/>
            <a:ext cx="7650480" cy="6553200"/>
          </a:xfrm>
        </p:spPr>
        <p:txBody>
          <a:bodyPr>
            <a:noAutofit/>
          </a:bodyPr>
          <a:lstStyle/>
          <a:p>
            <a:pPr algn="just">
              <a:lnSpc>
                <a:spcPct val="170000"/>
              </a:lnSpc>
            </a:pP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[6] S. D. T. Kelly, N. K. </a:t>
            </a:r>
            <a:r>
              <a:rPr lang="en-IN" sz="1700" dirty="0" err="1" smtClean="0">
                <a:latin typeface="Times New Roman" pitchFamily="18" charset="0"/>
                <a:cs typeface="Times New Roman" pitchFamily="18" charset="0"/>
              </a:rPr>
              <a:t>Suryadevara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, and S. C. </a:t>
            </a:r>
            <a:r>
              <a:rPr lang="en-IN" sz="1700" dirty="0" err="1" smtClean="0">
                <a:latin typeface="Times New Roman" pitchFamily="18" charset="0"/>
                <a:cs typeface="Times New Roman" pitchFamily="18" charset="0"/>
              </a:rPr>
              <a:t>Mukhopadhyay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, “Towards the implementation of </a:t>
            </a:r>
            <a:r>
              <a:rPr lang="en-IN" sz="1700" dirty="0" err="1" smtClean="0"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 for environmental condition monitoring in homes,” IEEE sensors journal, vol. 13, no. 10, pp. 3846–3853, 2013. </a:t>
            </a:r>
            <a:endParaRPr lang="en-IN" sz="17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7] D. </a:t>
            </a:r>
            <a:r>
              <a:rPr lang="en-IN" sz="1700" dirty="0" err="1" smtClean="0">
                <a:latin typeface="Times New Roman" pitchFamily="18" charset="0"/>
                <a:cs typeface="Times New Roman" pitchFamily="18" charset="0"/>
              </a:rPr>
              <a:t>Kyriazis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 and T. </a:t>
            </a:r>
            <a:r>
              <a:rPr lang="en-IN" sz="1700" dirty="0" err="1" smtClean="0">
                <a:latin typeface="Times New Roman" pitchFamily="18" charset="0"/>
                <a:cs typeface="Times New Roman" pitchFamily="18" charset="0"/>
              </a:rPr>
              <a:t>Varvarigou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, “Smart, autonomous and reliable internet of things,” </a:t>
            </a:r>
            <a:r>
              <a:rPr lang="en-IN" sz="1700" dirty="0" err="1" smtClean="0">
                <a:latin typeface="Times New Roman" pitchFamily="18" charset="0"/>
                <a:cs typeface="Times New Roman" pitchFamily="18" charset="0"/>
              </a:rPr>
              <a:t>Procedia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 Computer Science, vol. 21, pp. 442–448, 2013. </a:t>
            </a:r>
            <a:endParaRPr lang="en-IN" sz="17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8] Y. B. Saied, A. </a:t>
            </a:r>
            <a:r>
              <a:rPr lang="en-IN" sz="1700" dirty="0" err="1" smtClean="0">
                <a:latin typeface="Times New Roman" pitchFamily="18" charset="0"/>
                <a:cs typeface="Times New Roman" pitchFamily="18" charset="0"/>
              </a:rPr>
              <a:t>Olivereau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, D. </a:t>
            </a:r>
            <a:r>
              <a:rPr lang="en-IN" sz="1700" dirty="0" err="1" smtClean="0">
                <a:latin typeface="Times New Roman" pitchFamily="18" charset="0"/>
                <a:cs typeface="Times New Roman" pitchFamily="18" charset="0"/>
              </a:rPr>
              <a:t>Zeghlache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, and M. Laurent, “Trust management system design for the internet of things: A </a:t>
            </a:r>
            <a:r>
              <a:rPr lang="en-IN" sz="1700" dirty="0" err="1" smtClean="0">
                <a:latin typeface="Times New Roman" pitchFamily="18" charset="0"/>
                <a:cs typeface="Times New Roman" pitchFamily="18" charset="0"/>
              </a:rPr>
              <a:t>contextaware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 and multi-service approach,” Computers &amp; Security, vol. 39, pp. 351–365, 2013. </a:t>
            </a:r>
            <a:endParaRPr lang="en-IN" sz="17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9] D. Chen, G. Chang, D. Sun, J. Li, J. </a:t>
            </a:r>
            <a:r>
              <a:rPr lang="en-IN" sz="1700" dirty="0" err="1" smtClean="0">
                <a:latin typeface="Times New Roman" pitchFamily="18" charset="0"/>
                <a:cs typeface="Times New Roman" pitchFamily="18" charset="0"/>
              </a:rPr>
              <a:t>Jia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, and X. Wang, “</a:t>
            </a:r>
            <a:r>
              <a:rPr lang="en-IN" sz="1700" dirty="0" err="1" smtClean="0">
                <a:latin typeface="Times New Roman" pitchFamily="18" charset="0"/>
                <a:cs typeface="Times New Roman" pitchFamily="18" charset="0"/>
              </a:rPr>
              <a:t>Trm-iot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: A trust management model based on fuzzy reputation for internet of things,” Computer Science and Information Systems, vol. 8, no. 4, pp. 1207–1228, 2011. </a:t>
            </a:r>
            <a:endParaRPr lang="en-IN" sz="17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10] Z. Yan, P. Zhang, and A. V. </a:t>
            </a:r>
            <a:r>
              <a:rPr lang="en-IN" sz="1700" dirty="0" err="1" smtClean="0">
                <a:latin typeface="Times New Roman" pitchFamily="18" charset="0"/>
                <a:cs typeface="Times New Roman" pitchFamily="18" charset="0"/>
              </a:rPr>
              <a:t>Vasilakos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, “A survey on trust management for internet of things,” Journal of network and computer applications, vol. 42, pp. 120–134, 2014.</a:t>
            </a:r>
            <a:endParaRPr lang="en-IN" sz="17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1256</TotalTime>
  <Words>1458</Words>
  <Application>Microsoft Office PowerPoint</Application>
  <PresentationFormat>On-screen Show (4:3)</PresentationFormat>
  <Paragraphs>69</Paragraphs>
  <Slides>14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Solstice</vt:lpstr>
      <vt:lpstr>Multi-Perspective Trust Management Framework for Crowdsourced IoT Services</vt:lpstr>
      <vt:lpstr>Abstract</vt:lpstr>
      <vt:lpstr>Existing System</vt:lpstr>
      <vt:lpstr>Disadvantage of Existing System</vt:lpstr>
      <vt:lpstr>PROPOSED SYSTEM :</vt:lpstr>
      <vt:lpstr>ADVANTAGE</vt:lpstr>
      <vt:lpstr>Slide 7</vt:lpstr>
      <vt:lpstr>Slide 8</vt:lpstr>
      <vt:lpstr>Block Diagram</vt:lpstr>
      <vt:lpstr>SOFTWARE REQUIREMENTS:</vt:lpstr>
      <vt:lpstr>HARDWARE REQUIREMENTS:</vt:lpstr>
      <vt:lpstr>CONCLUTION</vt:lpstr>
      <vt:lpstr>REFERENCE</vt:lpstr>
      <vt:lpstr>Slide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Prevent Duplicate Data from Cloud Using Vector Base Cosine Similarity multiple Strings Matching Algorithm (VCS)</dc:title>
  <dc:creator>Mohan</dc:creator>
  <cp:lastModifiedBy>ELCOT</cp:lastModifiedBy>
  <cp:revision>564</cp:revision>
  <dcterms:created xsi:type="dcterms:W3CDTF">2006-08-16T00:00:00Z</dcterms:created>
  <dcterms:modified xsi:type="dcterms:W3CDTF">2021-07-01T15:05:06Z</dcterms:modified>
</cp:coreProperties>
</file>