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MAC for Cellular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State-of-the-Art, Challenges, and Standardization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modern world, the connectivity-as-we-go model is gaining popularity.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envisions a future in which human beings communicate with each other and with devices that have identities and virtual personalities, as well as sensing, processing, and networking capabilities, which will allow the developing of smart environments that operate with little or no human intervention. In such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environments, that will have battery-operated sensors and devices, energy efficiency becomes a fundamental concern. Thus, energy-efficient (EE) connectivity is gaining significant attention from the industrial and academic communities. This work aims to provide a comprehensive state-of-the-art survey on the energy efficiency of medium access control (MAC) protocols for cellular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we provide a detailed discussion on the sources of energy dissipation at the MAC layer and then propose solutions. In addition to reviewing the proposed MAC designs, we also provide insights and suggestions that can guide practitioners and researchers in designing EE MAC protocols that extend the battery life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Finally, we identify a range of challenging open problems that should be solved for providing EE MAC services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along with corresponding opportunities and future research ideas to address these challenges</a:t>
            </a:r>
            <a:r>
              <a:rPr lang="en-IN" sz="2000" dirty="0" smtClean="0">
                <a:latin typeface="Times New Roman" pitchFamily="18" charset="0"/>
                <a:cs typeface="Times New Roman" pitchFamily="18" charset="0"/>
              </a:rPr>
              <a:t>.</a:t>
            </a: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a:p>
            <a:pPr algn="just"/>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consumption models and energy efficiency mechanisms are categorized, analyzed and discussed, in order to highlight the main trends proposed in literature and standards toward achieving energy-efficient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ultimate goal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to enhance existing services and applications or deliver new ones to users, with little to no human intervention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Cellular LPWANs extend the existing cellular systems, allowing the reuse of the same architecture for long-range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scenarios and applications, and in particular </a:t>
            </a:r>
            <a:r>
              <a:rPr lang="en-IN" sz="2000" dirty="0" err="1" smtClean="0">
                <a:latin typeface="Times New Roman" pitchFamily="18" charset="0"/>
                <a:cs typeface="Times New Roman" pitchFamily="18" charset="0"/>
              </a:rPr>
              <a:t>mMTC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built upon GSM networks and existing cellular base stations with a simple software </a:t>
            </a:r>
            <a:r>
              <a:rPr lang="en-IN" sz="2000" dirty="0" smtClean="0">
                <a:latin typeface="Times New Roman" pitchFamily="18" charset="0"/>
                <a:cs typeface="Times New Roman" pitchFamily="18" charset="0"/>
              </a:rPr>
              <a:t>update.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identify a range of challenging open problems that should be solved for providing EE MAC services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along with corresponding opportunities and future research ideas to address these challenges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use the UL sparse code multiple access enabled contention-based mechanisms to overcome the problems of scalability and network overload.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will even get worse with the exponential growth of connected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their demand for high data rates and enhanced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questions were also raised in the context of low power consumption of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that can help researchers find potential research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an extensive literature survey on the methodologies and approaches used and proposed to increase the energy efficiency and thus lower the power consumption of the most widespread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paper also provides a deep analysis of proposed energy and power consumption models for the same technologies, and attempts to create a classification of said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review of power and energy consumption models proposed for LPSANs and LPWANs, and corresponding </a:t>
            </a:r>
            <a:r>
              <a:rPr lang="en-IN" sz="2000" dirty="0" smtClean="0">
                <a:latin typeface="Times New Roman" pitchFamily="18" charset="0"/>
                <a:cs typeface="Times New Roman" pitchFamily="18" charset="0"/>
              </a:rPr>
              <a:t>technologies.</a:t>
            </a:r>
          </a:p>
          <a:p>
            <a:pPr algn="just">
              <a:lnSpc>
                <a:spcPct val="150000"/>
              </a:lnSpc>
            </a:pPr>
            <a:r>
              <a:rPr lang="en-IN" sz="2000" dirty="0" smtClean="0">
                <a:latin typeface="Times New Roman" pitchFamily="18" charset="0"/>
                <a:cs typeface="Times New Roman" pitchFamily="18" charset="0"/>
              </a:rPr>
              <a:t>A model for the current consumption of a </a:t>
            </a:r>
            <a:r>
              <a:rPr lang="en-IN" sz="2000" dirty="0" err="1" smtClean="0">
                <a:latin typeface="Times New Roman" pitchFamily="18" charset="0"/>
                <a:cs typeface="Times New Roman" pitchFamily="18" charset="0"/>
              </a:rPr>
              <a:t>Sigfox</a:t>
            </a:r>
            <a:r>
              <a:rPr lang="en-IN" sz="2000" dirty="0" smtClean="0">
                <a:latin typeface="Times New Roman" pitchFamily="18" charset="0"/>
                <a:cs typeface="Times New Roman" pitchFamily="18" charset="0"/>
              </a:rPr>
              <a:t> device is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based on measurements from a real </a:t>
            </a:r>
            <a:r>
              <a:rPr lang="en-IN" sz="2000" dirty="0" err="1" smtClean="0">
                <a:latin typeface="Times New Roman" pitchFamily="18" charset="0"/>
                <a:cs typeface="Times New Roman" pitchFamily="18" charset="0"/>
              </a:rPr>
              <a:t>Sigfox</a:t>
            </a:r>
            <a:r>
              <a:rPr lang="en-IN" sz="2000" dirty="0" smtClean="0">
                <a:latin typeface="Times New Roman" pitchFamily="18" charset="0"/>
                <a:cs typeface="Times New Roman" pitchFamily="18" charset="0"/>
              </a:rPr>
              <a:t> device.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energy level detection is a critical factor in LPL performance, and the authors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proposed an adaptive energy detection protocol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its performance can be compromised due to the false wake-up of a device.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some advancements in the PSM mode that provide desired delay performance keeping the energy consumption to a minimum, such as a smart PSM (SPSM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environments, that will have battery-operated sensors and devices, energy efficiency becomes a fundamental concern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work aims to provide a comprehensive state-of-the-art survey on the energy efficiency of medium access control (MAC) protocols for cellular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in energy efficiency: The Internet of things (Ubiquity symposium)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Jammes,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Digitizing the modern day building environment using IoT improves asset visibility and generates energy savings.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Optimal routing for time-driven EH-WSN under regular energy sources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Galmes,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this paper shows that the minimum hop count (MHC) criterion maximizes the average duty cycle that can be sustained by nodes in this type of scenarios.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MAC layer issues and protocols for machine-to-machine communications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Rajandekar and B. Sikdar,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first describes the issues related to efficient, scalable, and fair channel access for M2M communications.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MAC layer protocols for internet of things: A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Oliveira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deep study of medium access control (MAC) layer protocols that are used in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with a detailed description of such protocols grouped (by short and long distance coverage).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790700"/>
            <a:ext cx="6705600" cy="4114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influx of billions of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in recent times is a huge challenge for wireless networks. It leads to finding new wireless network solutions for providing access to these devices. Although new solutions can provide cost and resource-efficient access, energy efficiency is still a major challenge to be resolved. With the emergence of intelligent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which need to perform storage and processing locally for data analytics, the battery lifetime of a device will be a bottleneck. To this end, we provided a comprehensive survey of the EE MAC techniques for green cellular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We started with the motivation for energy efficiency in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by briefly explaining why power consumption at the MAC layer is one of the major determinants for the battery life of an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 To address this question, various energy dissipation sources at the MAC layer and their solutions were presented. Some questions were also raised in the context of low power consumption of an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 that can help researchers find potential research problems. Following this, various EE MAC designs for cellular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were presented. These designs can provide EE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connectivity in different use cases and applications. One of the main focuses of these designs is on the enhancement of the battery life of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devices. Then, we provided a detailed discussion on the EE of the cellular standards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followed by a brief discussion on the EE massive MTC in 5G and beyond cellular networks. By looking at the recent advances in industry and possible new demanding use cases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we encourage further research on the EE massive access in 5G and beyond cellular standards for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that not only provides reliability but also </a:t>
            </a:r>
            <a:r>
              <a:rPr lang="en-IN" sz="1700" dirty="0" err="1" smtClean="0">
                <a:latin typeface="Times New Roman" pitchFamily="18" charset="0"/>
                <a:cs typeface="Times New Roman" pitchFamily="18" charset="0"/>
              </a:rPr>
              <a:t>QoS</a:t>
            </a:r>
            <a:r>
              <a:rPr lang="en-IN" sz="1700" dirty="0" smtClean="0">
                <a:latin typeface="Times New Roman" pitchFamily="18" charset="0"/>
                <a:cs typeface="Times New Roman" pitchFamily="18" charset="0"/>
              </a:rPr>
              <a:t> and EE connectivity</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Jammes</a:t>
            </a:r>
            <a:r>
              <a:rPr lang="en-IN" sz="1800" dirty="0" smtClean="0">
                <a:latin typeface="Times New Roman" pitchFamily="18" charset="0"/>
                <a:cs typeface="Times New Roman" pitchFamily="18" charset="0"/>
              </a:rPr>
              <a:t>, “Internet of things in energy efficiency: The Internet of things (Ubiquity symposium),” </a:t>
            </a:r>
            <a:r>
              <a:rPr lang="en-IN" sz="1800" dirty="0" smtClean="0">
                <a:latin typeface="Times New Roman" pitchFamily="18" charset="0"/>
                <a:cs typeface="Times New Roman" pitchFamily="18" charset="0"/>
              </a:rPr>
              <a:t>Ubiquity, vol. 2016, no. February, pp. 2–4, Feb.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S. </a:t>
            </a:r>
            <a:r>
              <a:rPr lang="en-IN" sz="1800" dirty="0" err="1" smtClean="0">
                <a:latin typeface="Times New Roman" pitchFamily="18" charset="0"/>
                <a:cs typeface="Times New Roman" pitchFamily="18" charset="0"/>
              </a:rPr>
              <a:t>Galmes</a:t>
            </a:r>
            <a:r>
              <a:rPr lang="en-IN" sz="1800" dirty="0" smtClean="0">
                <a:latin typeface="Times New Roman" pitchFamily="18" charset="0"/>
                <a:cs typeface="Times New Roman" pitchFamily="18" charset="0"/>
              </a:rPr>
              <a:t>, “Optimal routing for time-driven EH-WSN under regular energy sources,” ´ Sensors, vol. 18, no. 11, p. 4072, Nov.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 </a:t>
            </a:r>
            <a:r>
              <a:rPr lang="en-IN" sz="1800" dirty="0" err="1" smtClean="0">
                <a:latin typeface="Times New Roman" pitchFamily="18" charset="0"/>
                <a:cs typeface="Times New Roman" pitchFamily="18" charset="0"/>
              </a:rPr>
              <a:t>Rajandekar</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Sikdar</a:t>
            </a:r>
            <a:r>
              <a:rPr lang="en-IN" sz="1800" dirty="0" smtClean="0">
                <a:latin typeface="Times New Roman" pitchFamily="18" charset="0"/>
                <a:cs typeface="Times New Roman" pitchFamily="18" charset="0"/>
              </a:rPr>
              <a:t>, “A survey of MAC layer issues and protocols for machine-to-machine communications,” IEEE Internet Things J., vol. 2, no. 2, pp. 175–186, Apr.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L. Oliveira et al., “MAC layer protocols for internet of things: A survey,” Future Internet, vol. 11, no. 1, p. 16,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 </a:t>
            </a:r>
            <a:r>
              <a:rPr lang="en-IN" sz="1800" dirty="0" err="1" smtClean="0">
                <a:latin typeface="Times New Roman" pitchFamily="18" charset="0"/>
                <a:cs typeface="Times New Roman" pitchFamily="18" charset="0"/>
              </a:rPr>
              <a:t>Laya</a:t>
            </a:r>
            <a:r>
              <a:rPr lang="en-IN" sz="1800" dirty="0" smtClean="0">
                <a:latin typeface="Times New Roman" pitchFamily="18" charset="0"/>
                <a:cs typeface="Times New Roman" pitchFamily="18" charset="0"/>
              </a:rPr>
              <a:t> et al., “Is the random access channel of LTE and LTE-A suitable for M2M communications? a survey of alternatives,”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Surveys </a:t>
            </a:r>
            <a:r>
              <a:rPr lang="en-IN" sz="1800" dirty="0" err="1" smtClean="0">
                <a:latin typeface="Times New Roman" pitchFamily="18" charset="0"/>
                <a:cs typeface="Times New Roman" pitchFamily="18" charset="0"/>
              </a:rPr>
              <a:t>Tuts</a:t>
            </a:r>
            <a:r>
              <a:rPr lang="en-IN" sz="1800" dirty="0" smtClean="0">
                <a:latin typeface="Times New Roman" pitchFamily="18" charset="0"/>
                <a:cs typeface="Times New Roman" pitchFamily="18" charset="0"/>
              </a:rPr>
              <a:t>., vol. 16, no. 1, pp. 4–16, 1st Quart. 2014.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 </a:t>
            </a:r>
            <a:r>
              <a:rPr lang="en-IN" sz="1800" dirty="0" err="1" smtClean="0">
                <a:latin typeface="Times New Roman" pitchFamily="18" charset="0"/>
                <a:cs typeface="Times New Roman" pitchFamily="18" charset="0"/>
              </a:rPr>
              <a:t>Luitel</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Moh</a:t>
            </a:r>
            <a:r>
              <a:rPr lang="en-IN" sz="1800" dirty="0" smtClean="0">
                <a:latin typeface="Times New Roman" pitchFamily="18" charset="0"/>
                <a:cs typeface="Times New Roman" pitchFamily="18" charset="0"/>
              </a:rPr>
              <a:t>, “Energy-efficient medium access control protocols for cognitive radio sensor networks: A comparative survey,” Sensors, vol. 18, no. 11, p. 3781,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 </a:t>
            </a:r>
            <a:r>
              <a:rPr lang="en-IN" sz="1800" dirty="0" err="1" smtClean="0">
                <a:latin typeface="Times New Roman" pitchFamily="18" charset="0"/>
                <a:cs typeface="Times New Roman" pitchFamily="18" charset="0"/>
              </a:rPr>
              <a:t>Ghafoor</a:t>
            </a:r>
            <a:r>
              <a:rPr lang="en-IN" sz="1800" dirty="0" smtClean="0">
                <a:latin typeface="Times New Roman" pitchFamily="18" charset="0"/>
                <a:cs typeface="Times New Roman" pitchFamily="18" charset="0"/>
              </a:rPr>
              <a:t> et al., “MAC protocols for terahertz communication: A comprehensive survey,”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Surveys </a:t>
            </a:r>
            <a:r>
              <a:rPr lang="en-IN" sz="1800" dirty="0" err="1" smtClean="0">
                <a:latin typeface="Times New Roman" pitchFamily="18" charset="0"/>
                <a:cs typeface="Times New Roman" pitchFamily="18" charset="0"/>
              </a:rPr>
              <a:t>Tuts</a:t>
            </a:r>
            <a:r>
              <a:rPr lang="en-IN" sz="1800" dirty="0" smtClean="0">
                <a:latin typeface="Times New Roman" pitchFamily="18" charset="0"/>
                <a:cs typeface="Times New Roman" pitchFamily="18" charset="0"/>
              </a:rPr>
              <a:t>.,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Li et al., “A survey of energy-efficient communication protocols with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guarantees in wireless multimedia sensor networks,” Sensors, vol. 19, no. 1, p. 199,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a:t>
            </a:r>
            <a:r>
              <a:rPr lang="en-IN" sz="1800" dirty="0" err="1" smtClean="0">
                <a:latin typeface="Times New Roman" pitchFamily="18" charset="0"/>
                <a:cs typeface="Times New Roman" pitchFamily="18" charset="0"/>
              </a:rPr>
              <a:t>Popli</a:t>
            </a:r>
            <a:r>
              <a:rPr lang="en-IN" sz="1800" dirty="0" smtClean="0">
                <a:latin typeface="Times New Roman" pitchFamily="18" charset="0"/>
                <a:cs typeface="Times New Roman" pitchFamily="18" charset="0"/>
              </a:rPr>
              <a:t> et al., “A survey on energy efficient narrowband internet of things (NB-</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Architecture, application and challenges,” IEEE Access, vol. 7, pp. 16 739–16 776,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J. Ding et al.,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connectivity technologies and applications: A survey,” IEEE Access, vol. 8, pp. 67 646–67 673, Apr. 2020.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1584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MAC for Cellular IoT State-of-the-Art, Challenges, and Standardization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2021-07-01T13:40:10Z</dcterms:modified>
</cp:coreProperties>
</file>