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Elastic and Predictive Allocation of Computing Tasks in Energy Harvesting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Edge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04800"/>
            <a:ext cx="7498080" cy="5257800"/>
          </a:xfrm>
        </p:spPr>
        <p:txBody>
          <a:bodyPr>
            <a:noAutofit/>
          </a:bodyPr>
          <a:lstStyle/>
          <a:p>
            <a:pPr algn="just">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consider a distributed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edge network whose end nodes generate computation jobs that can be processed locally or be offloaded, in full or in part, to other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nodes and/or edge servers having the necessary computation and energy resources. That is, jobs can either be partitioned and executed at multiple nodes (including the originating node) or be atomically executed at the designate server.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nodes and servers harvest ambient energy and jobs have a completion deadline. For this setup, we are concerned with the temporal allocation of jobs that maximizes the minimum level among all energy buffers in the network while meeting all the deadlines, i.e., that makes the network as much as possible energy neutral. Jobs continuously and asynchronously arrive at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nodes, and computing resources are allocated dynamically at runtime, automatically adapting the processing load across nodes and servers. To achieve this, we present a Model Predictive Control based algorithm, where the job scheduler solves a sequence of low complexity convex problems and exploits future job and energy arrival estimates. The proposed technique is numerically evaluated, showing excellent adaptation capabilities, and performance close to that of an offline optimal scheduler with perfect information of all processes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is quite a challenge for 5G networks to meet URLLC specifications and this will entail major changes to the system architecture of the existing telecom infrastructure.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t>
            </a:r>
            <a:r>
              <a:rPr lang="en-IN" sz="2000" dirty="0" smtClean="0">
                <a:latin typeface="Times New Roman" pitchFamily="18" charset="0"/>
                <a:cs typeface="Times New Roman" pitchFamily="18" charset="0"/>
              </a:rPr>
              <a:t>obile </a:t>
            </a:r>
            <a:r>
              <a:rPr lang="en-IN" sz="2000" dirty="0" smtClean="0">
                <a:latin typeface="Times New Roman" pitchFamily="18" charset="0"/>
                <a:cs typeface="Times New Roman" pitchFamily="18" charset="0"/>
              </a:rPr>
              <a:t>edge computing can then complement the goals of the access network to solve existing challenges including quality of service/experience, security, and power consumption as part of the necessary network transformation.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Both architectures are designed to perform real-time analytics for traffic engineering and monitoring alongside existing protocols, such as BGP</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addition, the coexistence of </a:t>
            </a:r>
            <a:r>
              <a:rPr lang="en-IN" sz="2000" dirty="0" err="1" smtClean="0">
                <a:latin typeface="Times New Roman" pitchFamily="18" charset="0"/>
                <a:cs typeface="Times New Roman" pitchFamily="18" charset="0"/>
              </a:rPr>
              <a:t>eMBB</a:t>
            </a:r>
            <a:r>
              <a:rPr lang="en-IN" sz="2000" dirty="0" smtClean="0">
                <a:latin typeface="Times New Roman" pitchFamily="18" charset="0"/>
                <a:cs typeface="Times New Roman" pitchFamily="18" charset="0"/>
              </a:rPr>
              <a:t> and URLLC with different service requirements is also a challenge </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048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address the task allocation problem which allocates and schedules a set of tasks represented by a task graph to a set of geographically distributed sensor nodes to achieve an overall system objective.</a:t>
            </a:r>
          </a:p>
          <a:p>
            <a:pPr algn="just">
              <a:lnSpc>
                <a:spcPct val="150000"/>
              </a:lnSpc>
            </a:pPr>
            <a:r>
              <a:rPr lang="en-IN" sz="2000" dirty="0" smtClean="0">
                <a:latin typeface="Times New Roman" pitchFamily="18" charset="0"/>
                <a:cs typeface="Times New Roman" pitchFamily="18" charset="0"/>
              </a:rPr>
              <a:t>Therefore, the dynamic resource and task allocation for energy harvesting wireless sensor networks (EH-WSNs) are required, presenting a new set of problems in the area of networking and communication.</a:t>
            </a:r>
          </a:p>
          <a:p>
            <a:pPr algn="just">
              <a:lnSpc>
                <a:spcPct val="150000"/>
              </a:lnSpc>
            </a:pPr>
            <a:r>
              <a:rPr lang="en-IN" sz="2000" dirty="0" smtClean="0">
                <a:latin typeface="Times New Roman" pitchFamily="18" charset="0"/>
                <a:cs typeface="Times New Roman" pitchFamily="18" charset="0"/>
              </a:rPr>
              <a:t>However, in EH-WSNs, due to the fluctuating energy sources, the energy availability profile is uncertain, making task allocation a challenging problem.</a:t>
            </a:r>
          </a:p>
          <a:p>
            <a:pPr algn="just">
              <a:lnSpc>
                <a:spcPct val="150000"/>
              </a:lnSpc>
            </a:pPr>
            <a:r>
              <a:rPr lang="en-IN" sz="2000" dirty="0" smtClean="0">
                <a:latin typeface="Times New Roman" pitchFamily="18" charset="0"/>
                <a:cs typeface="Times New Roman" pitchFamily="18" charset="0"/>
              </a:rPr>
              <a:t>Such problem is quite different from the task allocation problem tackled by those works, which instead focus on individual task scheduling at the node level. </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954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recent years, a series of works have been proposed to optimize the performance fog computing systems from various </a:t>
            </a:r>
            <a:r>
              <a:rPr lang="en-IN" sz="2000" dirty="0" smtClean="0">
                <a:latin typeface="Times New Roman" pitchFamily="18" charset="0"/>
                <a:cs typeface="Times New Roman" pitchFamily="18" charset="0"/>
              </a:rPr>
              <a:t>aspects.</a:t>
            </a:r>
          </a:p>
          <a:p>
            <a:pPr algn="just">
              <a:lnSpc>
                <a:spcPct val="150000"/>
              </a:lnSpc>
            </a:pPr>
            <a:r>
              <a:rPr lang="en-IN" sz="2000" dirty="0" smtClean="0">
                <a:latin typeface="Times New Roman" pitchFamily="18" charset="0"/>
                <a:cs typeface="Times New Roman" pitchFamily="18" charset="0"/>
              </a:rPr>
              <a:t>By formulating it as a stochastic network optimization problem, we proposed PORA, an efficient online scheme that exploits predictive offloading to minimize power consumption with queue stability guarantee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exploiting their unique structures, we propose PORA, an efficient scheme that exploits predictive scheduling to make decisions in an online </a:t>
            </a:r>
            <a:r>
              <a:rPr lang="en-IN" sz="2000" dirty="0" smtClean="0">
                <a:latin typeface="Times New Roman" pitchFamily="18" charset="0"/>
                <a:cs typeface="Times New Roman" pitchFamily="18" charset="0"/>
              </a:rPr>
              <a:t>manner.</a:t>
            </a:r>
          </a:p>
          <a:p>
            <a:pPr algn="just">
              <a:lnSpc>
                <a:spcPct val="150000"/>
              </a:lnSpc>
            </a:pPr>
            <a:r>
              <a:rPr lang="en-IN" sz="2000" dirty="0" smtClean="0">
                <a:latin typeface="Times New Roman" pitchFamily="18" charset="0"/>
                <a:cs typeface="Times New Roman" pitchFamily="18" charset="0"/>
              </a:rPr>
              <a:t>ETSI proposes a platform that creates a multi-access edge system, which uses several heterogeneous access technologies, such as those proposed by 3GPP, and local or external networks, among others.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performance of our proposed algorithms in terms of the scheduling length and fairness in the energy-driven task mapping objectives is evaluated through simulation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Generally</a:t>
            </a:r>
            <a:r>
              <a:rPr lang="en-IN" sz="2000" dirty="0" smtClean="0">
                <a:latin typeface="Times New Roman" pitchFamily="18" charset="0"/>
                <a:cs typeface="Times New Roman" pitchFamily="18" charset="0"/>
              </a:rPr>
              <a:t>, two design considerations for energy harvesting systems are maximizing performance and ensuring energy-neutral 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evaluate the performance of the proposed algorithm, simulations are carried out based on the available solar irradiance data from the solar energy received at different times of day and night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order to validate the performance of our approach, more complex system parameters such as the number of tasks and </a:t>
            </a:r>
            <a:r>
              <a:rPr lang="en-IN" sz="2000" dirty="0" err="1" smtClean="0">
                <a:latin typeface="Times New Roman" pitchFamily="18" charset="0"/>
                <a:cs typeface="Times New Roman" pitchFamily="18" charset="0"/>
              </a:rPr>
              <a:t>precedences</a:t>
            </a:r>
            <a:r>
              <a:rPr lang="en-IN" sz="2000" dirty="0" smtClean="0">
                <a:latin typeface="Times New Roman" pitchFamily="18" charset="0"/>
                <a:cs typeface="Times New Roman" pitchFamily="18" charset="0"/>
              </a:rPr>
              <a:t> in DAG and number of sensor nodes are considered.</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286000"/>
                <a:gridCol w="236220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Power management in energy harvesting sensor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Kansal, J Hsu, S Zahedi, MB Srivastava,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Sensor nodes, as constituents of wireless sensor networks, are battery driven devices and operate on an extremely frugal energy budget.</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Energy-harvesting WSNs for structural health monitoring of underground train tunnels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Cammarano, D Spenza, C Petrioli,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main goal of this work is to investigate the feasibility of a WSN with energy-harvesting capabilities for structural health monitoring, specifically targeting underground tunnels.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Energy-Efficient Dynamic Task Scheduling Algorithms for DVS Systems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J </a:t>
                      </a:r>
                      <a:r>
                        <a:rPr lang="en-US" sz="2000" dirty="0" err="1">
                          <a:latin typeface="Times New Roman"/>
                          <a:ea typeface="Calibri"/>
                          <a:cs typeface="Latha"/>
                        </a:rPr>
                        <a:t>Zhuo</a:t>
                      </a:r>
                      <a:r>
                        <a:rPr lang="en-US" sz="2000" dirty="0">
                          <a:latin typeface="Times New Roman"/>
                          <a:ea typeface="Calibri"/>
                          <a:cs typeface="Latha"/>
                        </a:rPr>
                        <a:t>, C </a:t>
                      </a:r>
                      <a:r>
                        <a:rPr lang="en-US" sz="2000" dirty="0" err="1">
                          <a:latin typeface="Times New Roman"/>
                          <a:ea typeface="Calibri"/>
                          <a:cs typeface="Latha"/>
                        </a:rPr>
                        <a:t>Chakrabarti</a:t>
                      </a:r>
                      <a:r>
                        <a:rPr lang="en-US" sz="2000" dirty="0">
                          <a:latin typeface="Times New Roman"/>
                          <a:ea typeface="Calibri"/>
                          <a:cs typeface="Latha"/>
                        </a:rPr>
                        <a:t>, </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first use system-level energy consideration to derive the 'optimal' scaling factor by which a task should be scaled if there are no deadline constraints.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Adaptive energy-efficient scheduling for hierarchical wireless sensor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Li, FC Delicato, AY Zomaya,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We consider a wireless sensor network where the sink sends queries form time to time, and sensors are equipped with one or more sensing components.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447800" y="1371600"/>
            <a:ext cx="69342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the task allocation problem for a sensor network powered by harvesting energy from natural environmental phenomenon is considered. The goals are to minimize the </a:t>
            </a:r>
            <a:r>
              <a:rPr lang="en-IN" dirty="0" err="1" smtClean="0">
                <a:latin typeface="Times New Roman" pitchFamily="18" charset="0"/>
                <a:cs typeface="Times New Roman" pitchFamily="18" charset="0"/>
              </a:rPr>
              <a:t>makespan</a:t>
            </a:r>
            <a:r>
              <a:rPr lang="en-IN" dirty="0" smtClean="0">
                <a:latin typeface="Times New Roman" pitchFamily="18" charset="0"/>
                <a:cs typeface="Times New Roman" pitchFamily="18" charset="0"/>
              </a:rPr>
              <a:t> and maximize the fairness in energy-driven task mapping (i.e., energy-balancing), while satisfying the task precedence constraints and energy harvesting causality constraints. The problem is precisely formulated as a mixed integer linear problem. The proposed framework for this problem has a hybrid framework of static and dynamic adaptation stages. Heuristic algorithms are proposed to solve the static problem in two phases: scheduling of the task graph and mapping to the appropriate solar-powered sensor nodes. The performance of our proposed algorithms, in terms of </a:t>
            </a:r>
            <a:r>
              <a:rPr lang="en-IN" dirty="0" err="1" smtClean="0">
                <a:latin typeface="Times New Roman" pitchFamily="18" charset="0"/>
                <a:cs typeface="Times New Roman" pitchFamily="18" charset="0"/>
              </a:rPr>
              <a:t>energybalancing</a:t>
            </a:r>
            <a:r>
              <a:rPr lang="en-IN" dirty="0" smtClean="0">
                <a:latin typeface="Times New Roman" pitchFamily="18" charset="0"/>
                <a:cs typeface="Times New Roman" pitchFamily="18" charset="0"/>
              </a:rPr>
              <a:t> and scheduling length, is evaluated through simulation and compared with other approaches, including a genetic algorithm as a baseline. We achieve more balanced residual energy levels across the network while attaining a near optimum scheduling length. The results also show the significant improvement in terms of allocation failure ratio due to implementing the dynamic adaptation stage.</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B Stefano, M </a:t>
            </a:r>
            <a:r>
              <a:rPr lang="en-IN" sz="1600" dirty="0" err="1" smtClean="0">
                <a:latin typeface="Times New Roman" pitchFamily="18" charset="0"/>
                <a:cs typeface="Times New Roman" pitchFamily="18" charset="0"/>
              </a:rPr>
              <a:t>Yousof</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Naderi</a:t>
            </a:r>
            <a:r>
              <a:rPr lang="en-IN" sz="1600" dirty="0" smtClean="0">
                <a:latin typeface="Times New Roman" pitchFamily="18" charset="0"/>
                <a:cs typeface="Times New Roman" pitchFamily="18" charset="0"/>
              </a:rPr>
              <a:t>, Ch </a:t>
            </a:r>
            <a:r>
              <a:rPr lang="en-IN" sz="1600" dirty="0" err="1" smtClean="0">
                <a:latin typeface="Times New Roman" pitchFamily="18" charset="0"/>
                <a:cs typeface="Times New Roman" pitchFamily="18" charset="0"/>
              </a:rPr>
              <a:t>Petrioli</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Spenza</a:t>
            </a:r>
            <a:r>
              <a:rPr lang="en-IN" sz="1600" dirty="0" smtClean="0">
                <a:latin typeface="Times New Roman" pitchFamily="18" charset="0"/>
                <a:cs typeface="Times New Roman" pitchFamily="18" charset="0"/>
              </a:rPr>
              <a:t>, Wireless sensor networks with energy harvesting, Mobile Ad Hoc Networking: The Cutting Edge Directions, (2013), pp. 701–736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t>
            </a:r>
            <a:r>
              <a:rPr lang="en-IN" sz="1600" dirty="0" smtClean="0">
                <a:latin typeface="Times New Roman" pitchFamily="18" charset="0"/>
                <a:cs typeface="Times New Roman" pitchFamily="18" charset="0"/>
              </a:rPr>
              <a:t>A </a:t>
            </a:r>
            <a:r>
              <a:rPr lang="en-IN" sz="1600" dirty="0" err="1" smtClean="0">
                <a:latin typeface="Times New Roman" pitchFamily="18" charset="0"/>
                <a:cs typeface="Times New Roman" pitchFamily="18" charset="0"/>
              </a:rPr>
              <a:t>Kansal</a:t>
            </a:r>
            <a:r>
              <a:rPr lang="en-IN" sz="1600" dirty="0" smtClean="0">
                <a:latin typeface="Times New Roman" pitchFamily="18" charset="0"/>
                <a:cs typeface="Times New Roman" pitchFamily="18" charset="0"/>
              </a:rPr>
              <a:t>, J Hsu, S </a:t>
            </a:r>
            <a:r>
              <a:rPr lang="en-IN" sz="1600" dirty="0" err="1" smtClean="0">
                <a:latin typeface="Times New Roman" pitchFamily="18" charset="0"/>
                <a:cs typeface="Times New Roman" pitchFamily="18" charset="0"/>
              </a:rPr>
              <a:t>Zahedi</a:t>
            </a:r>
            <a:r>
              <a:rPr lang="en-IN" sz="1600" dirty="0" smtClean="0">
                <a:latin typeface="Times New Roman" pitchFamily="18" charset="0"/>
                <a:cs typeface="Times New Roman" pitchFamily="18" charset="0"/>
              </a:rPr>
              <a:t>, MB </a:t>
            </a:r>
            <a:r>
              <a:rPr lang="en-IN" sz="1600" dirty="0" err="1" smtClean="0">
                <a:latin typeface="Times New Roman" pitchFamily="18" charset="0"/>
                <a:cs typeface="Times New Roman" pitchFamily="18" charset="0"/>
              </a:rPr>
              <a:t>Srivastava</a:t>
            </a:r>
            <a:r>
              <a:rPr lang="en-IN" sz="1600" dirty="0" smtClean="0">
                <a:latin typeface="Times New Roman" pitchFamily="18" charset="0"/>
                <a:cs typeface="Times New Roman" pitchFamily="18" charset="0"/>
              </a:rPr>
              <a:t>, Power management in energy harvesting sensor networks. </a:t>
            </a:r>
            <a:r>
              <a:rPr lang="en-IN" sz="1600" dirty="0" smtClean="0">
                <a:latin typeface="Times New Roman" pitchFamily="18" charset="0"/>
                <a:cs typeface="Times New Roman" pitchFamily="18" charset="0"/>
              </a:rPr>
              <a:t>ACM Trans. Embedded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Syst.(TECS). 6(4), 136–142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Cammarano</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Spenza</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Petrioli</a:t>
            </a:r>
            <a:r>
              <a:rPr lang="en-IN" sz="1600" dirty="0" smtClean="0">
                <a:latin typeface="Times New Roman" pitchFamily="18" charset="0"/>
                <a:cs typeface="Times New Roman" pitchFamily="18" charset="0"/>
              </a:rPr>
              <a:t>, Energy-harvesting WSNs for structural health monitoring of underground train tunnels. IEEE Conference on. Computer Communications Workshops (INFOCOM WKSHPS), 75–77 (2007)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Gorlatova</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Kinget</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Kymissis</a:t>
            </a:r>
            <a:r>
              <a:rPr lang="en-IN" sz="1600" dirty="0" smtClean="0">
                <a:latin typeface="Times New Roman" pitchFamily="18" charset="0"/>
                <a:cs typeface="Times New Roman" pitchFamily="18" charset="0"/>
              </a:rPr>
              <a:t>, D Rubenstein, X Wang, in Proc. of annual international conference on Mobile computing and networking. Challenge: ultra low power energy-harvesting active networked tags (</a:t>
            </a:r>
            <a:r>
              <a:rPr lang="en-IN" sz="1600" dirty="0" err="1" smtClean="0">
                <a:latin typeface="Times New Roman" pitchFamily="18" charset="0"/>
                <a:cs typeface="Times New Roman" pitchFamily="18" charset="0"/>
              </a:rPr>
              <a:t>EnHANTs</a:t>
            </a:r>
            <a:r>
              <a:rPr lang="en-IN" sz="1600" dirty="0" smtClean="0">
                <a:latin typeface="Times New Roman" pitchFamily="18" charset="0"/>
                <a:cs typeface="Times New Roman" pitchFamily="18" charset="0"/>
              </a:rPr>
              <a:t>) (ACM, 2009), pp. 253–260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Virone</a:t>
            </a:r>
            <a:r>
              <a:rPr lang="en-IN" sz="1600" dirty="0" smtClean="0">
                <a:latin typeface="Times New Roman" pitchFamily="18" charset="0"/>
                <a:cs typeface="Times New Roman" pitchFamily="18" charset="0"/>
              </a:rPr>
              <a:t>, A Wood, L </a:t>
            </a:r>
            <a:r>
              <a:rPr lang="en-IN" sz="1600" dirty="0" err="1" smtClean="0">
                <a:latin typeface="Times New Roman" pitchFamily="18" charset="0"/>
                <a:cs typeface="Times New Roman" pitchFamily="18" charset="0"/>
              </a:rPr>
              <a:t>Selavo</a:t>
            </a:r>
            <a:r>
              <a:rPr lang="en-IN" sz="1600" dirty="0" smtClean="0">
                <a:latin typeface="Times New Roman" pitchFamily="18" charset="0"/>
                <a:cs typeface="Times New Roman" pitchFamily="18" charset="0"/>
              </a:rPr>
              <a:t>, Q Cao, L Fang, T Doan, in Proc. of Conference on Distributed Diagnosis and Home Healthcare (D2H2). An advanced wireless sensor network for health monitoring, (2006), pp. </a:t>
            </a:r>
            <a:r>
              <a:rPr lang="en-IN" sz="1600" dirty="0" smtClean="0">
                <a:latin typeface="Times New Roman" pitchFamily="18" charset="0"/>
                <a:cs typeface="Times New Roman" pitchFamily="18" charset="0"/>
              </a:rPr>
              <a:t>23–27.</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J </a:t>
            </a:r>
            <a:r>
              <a:rPr lang="en-IN" sz="1800" dirty="0" err="1" smtClean="0">
                <a:latin typeface="Times New Roman" pitchFamily="18" charset="0"/>
                <a:cs typeface="Times New Roman" pitchFamily="18" charset="0"/>
              </a:rPr>
              <a:t>Zhuo</a:t>
            </a:r>
            <a:r>
              <a:rPr lang="en-IN" sz="1800" dirty="0" smtClean="0">
                <a:latin typeface="Times New Roman" pitchFamily="18" charset="0"/>
                <a:cs typeface="Times New Roman" pitchFamily="18" charset="0"/>
              </a:rPr>
              <a:t>, C </a:t>
            </a:r>
            <a:r>
              <a:rPr lang="en-IN" sz="1800" dirty="0" err="1" smtClean="0">
                <a:latin typeface="Times New Roman" pitchFamily="18" charset="0"/>
                <a:cs typeface="Times New Roman" pitchFamily="18" charset="0"/>
              </a:rPr>
              <a:t>Chakrabarti</a:t>
            </a:r>
            <a:r>
              <a:rPr lang="en-IN" sz="1800" dirty="0" smtClean="0">
                <a:latin typeface="Times New Roman" pitchFamily="18" charset="0"/>
                <a:cs typeface="Times New Roman" pitchFamily="18" charset="0"/>
              </a:rPr>
              <a:t>, Energy-Efficient Dynamic Task Scheduling Algorithms for DVS Systems. ACM Trans. Embedded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Syst.(TECS). 7(2), 234–250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W Li, FC </a:t>
            </a:r>
            <a:r>
              <a:rPr lang="en-IN" sz="1800" dirty="0" err="1" smtClean="0">
                <a:latin typeface="Times New Roman" pitchFamily="18" charset="0"/>
                <a:cs typeface="Times New Roman" pitchFamily="18" charset="0"/>
              </a:rPr>
              <a:t>Delicato</a:t>
            </a:r>
            <a:r>
              <a:rPr lang="en-IN" sz="1800" dirty="0" smtClean="0">
                <a:latin typeface="Times New Roman" pitchFamily="18" charset="0"/>
                <a:cs typeface="Times New Roman" pitchFamily="18" charset="0"/>
              </a:rPr>
              <a:t>, AY </a:t>
            </a:r>
            <a:r>
              <a:rPr lang="en-IN" sz="1800" dirty="0" err="1" smtClean="0">
                <a:latin typeface="Times New Roman" pitchFamily="18" charset="0"/>
                <a:cs typeface="Times New Roman" pitchFamily="18" charset="0"/>
              </a:rPr>
              <a:t>Zomaya</a:t>
            </a:r>
            <a:r>
              <a:rPr lang="en-IN" sz="1800" dirty="0" smtClean="0">
                <a:latin typeface="Times New Roman" pitchFamily="18" charset="0"/>
                <a:cs typeface="Times New Roman" pitchFamily="18" charset="0"/>
              </a:rPr>
              <a:t>, Adaptive energy-efficient scheduling for hierarchical wireless sensor networks. ACM Trans. Sensor </a:t>
            </a:r>
            <a:r>
              <a:rPr lang="en-IN" sz="1800" dirty="0" err="1" smtClean="0">
                <a:latin typeface="Times New Roman" pitchFamily="18" charset="0"/>
                <a:cs typeface="Times New Roman" pitchFamily="18" charset="0"/>
              </a:rPr>
              <a:t>Netw</a:t>
            </a:r>
            <a:r>
              <a:rPr lang="en-IN" sz="1800" dirty="0" smtClean="0">
                <a:latin typeface="Times New Roman" pitchFamily="18" charset="0"/>
                <a:cs typeface="Times New Roman" pitchFamily="18" charset="0"/>
              </a:rPr>
              <a:t>. (TOSN). 9(3), 23–30 (2013)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8</a:t>
            </a:r>
            <a:r>
              <a:rPr lang="en-IN" sz="1800" dirty="0" smtClean="0">
                <a:latin typeface="Times New Roman" pitchFamily="18" charset="0"/>
                <a:cs typeface="Times New Roman" pitchFamily="18" charset="0"/>
              </a:rPr>
              <a:t>. HS </a:t>
            </a:r>
            <a:r>
              <a:rPr lang="en-IN" sz="1800" dirty="0" err="1" smtClean="0">
                <a:latin typeface="Times New Roman" pitchFamily="18" charset="0"/>
                <a:cs typeface="Times New Roman" pitchFamily="18" charset="0"/>
              </a:rPr>
              <a:t>AbdelSalam</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Olariu</a:t>
            </a:r>
            <a:r>
              <a:rPr lang="en-IN" sz="1800" dirty="0" smtClean="0">
                <a:latin typeface="Times New Roman" pitchFamily="18" charset="0"/>
                <a:cs typeface="Times New Roman" pitchFamily="18" charset="0"/>
              </a:rPr>
              <a:t>, Toward efficient task management in wireless sensor networks. IEEE Trans.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60(11), 78–96 (2011</a:t>
            </a:r>
            <a:r>
              <a:rPr lang="en-IN" sz="1800" dirty="0" smtClean="0">
                <a:latin typeface="Times New Roman" pitchFamily="18" charset="0"/>
                <a:cs typeface="Times New Roman" pitchFamily="18" charset="0"/>
              </a:rPr>
              <a:t>) </a:t>
            </a: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N </a:t>
            </a:r>
            <a:r>
              <a:rPr lang="en-IN" sz="1800" dirty="0" err="1" smtClean="0">
                <a:latin typeface="Times New Roman" pitchFamily="18" charset="0"/>
                <a:cs typeface="Times New Roman" pitchFamily="18" charset="0"/>
              </a:rPr>
              <a:t>Edalat</a:t>
            </a:r>
            <a:r>
              <a:rPr lang="en-IN" sz="1800" dirty="0" smtClean="0">
                <a:latin typeface="Times New Roman" pitchFamily="18" charset="0"/>
                <a:cs typeface="Times New Roman" pitchFamily="18" charset="0"/>
              </a:rPr>
              <a:t>, T Chen-</a:t>
            </a:r>
            <a:r>
              <a:rPr lang="en-IN" sz="1800" dirty="0" err="1" smtClean="0">
                <a:latin typeface="Times New Roman" pitchFamily="18" charset="0"/>
                <a:cs typeface="Times New Roman" pitchFamily="18" charset="0"/>
              </a:rPr>
              <a:t>Khong</a:t>
            </a:r>
            <a:r>
              <a:rPr lang="en-IN" sz="1800" dirty="0" smtClean="0">
                <a:latin typeface="Times New Roman" pitchFamily="18" charset="0"/>
                <a:cs typeface="Times New Roman" pitchFamily="18" charset="0"/>
              </a:rPr>
              <a:t>, X </a:t>
            </a:r>
            <a:r>
              <a:rPr lang="en-IN" sz="1800" dirty="0" err="1" smtClean="0">
                <a:latin typeface="Times New Roman" pitchFamily="18" charset="0"/>
                <a:cs typeface="Times New Roman" pitchFamily="18" charset="0"/>
              </a:rPr>
              <a:t>Wendong</a:t>
            </a:r>
            <a:r>
              <a:rPr lang="en-IN" sz="1800" dirty="0" smtClean="0">
                <a:latin typeface="Times New Roman" pitchFamily="18" charset="0"/>
                <a:cs typeface="Times New Roman" pitchFamily="18" charset="0"/>
              </a:rPr>
              <a:t>, An auction-based strategy for distributed task allocation in wireless sensor networks.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35(8), 916–928 (2012)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T Zhu, A </a:t>
            </a:r>
            <a:r>
              <a:rPr lang="en-IN" sz="1800" dirty="0" err="1" smtClean="0">
                <a:latin typeface="Times New Roman" pitchFamily="18" charset="0"/>
                <a:cs typeface="Times New Roman" pitchFamily="18" charset="0"/>
              </a:rPr>
              <a:t>Mohaisen</a:t>
            </a:r>
            <a:r>
              <a:rPr lang="en-IN" sz="1800" dirty="0" smtClean="0">
                <a:latin typeface="Times New Roman" pitchFamily="18" charset="0"/>
                <a:cs typeface="Times New Roman" pitchFamily="18" charset="0"/>
              </a:rPr>
              <a:t>, Y Ping, D </a:t>
            </a:r>
            <a:r>
              <a:rPr lang="en-IN" sz="1800" dirty="0" err="1" smtClean="0">
                <a:latin typeface="Times New Roman" pitchFamily="18" charset="0"/>
                <a:cs typeface="Times New Roman" pitchFamily="18" charset="0"/>
              </a:rPr>
              <a:t>Towsley</a:t>
            </a:r>
            <a:r>
              <a:rPr lang="en-IN" sz="1800" dirty="0" smtClean="0">
                <a:latin typeface="Times New Roman" pitchFamily="18" charset="0"/>
                <a:cs typeface="Times New Roman" pitchFamily="18" charset="0"/>
              </a:rPr>
              <a:t>, DEOS: Dynamic energy-oriented scheduling for sustainable wireless sensor networks. INFOCOM, 2363–2371 (2012</a:t>
            </a:r>
            <a:r>
              <a:rPr lang="en-IN" sz="1800" dirty="0" smtClean="0">
                <a:latin typeface="Times New Roman" pitchFamily="18" charset="0"/>
                <a:cs typeface="Times New Roman" pitchFamily="18" charset="0"/>
              </a:rPr>
              <a:t>).</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1426</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Elastic and Predictive Allocation of Computing Tasks in Energy Harvesting IoT Edge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2021-07-01T14:29:32Z</dcterms:modified>
</cp:coreProperties>
</file>