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BEHAVE </a:t>
            </a:r>
            <a:r>
              <a:rPr lang="en-IN" b="1" dirty="0" err="1" smtClean="0">
                <a:latin typeface="Times New Roman" pitchFamily="18" charset="0"/>
                <a:cs typeface="Times New Roman" pitchFamily="18" charset="0"/>
              </a:rPr>
              <a:t>Behavior</a:t>
            </a:r>
            <a:r>
              <a:rPr lang="en-IN" b="1" dirty="0" smtClean="0">
                <a:latin typeface="Times New Roman" pitchFamily="18" charset="0"/>
                <a:cs typeface="Times New Roman" pitchFamily="18" charset="0"/>
              </a:rPr>
              <a:t>-Aware, Intelligent, and Fair Resource Management for Heterogeneous Edge-</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Data-driven </a:t>
            </a:r>
            <a:r>
              <a:rPr lang="en-IN" sz="2000" dirty="0" smtClean="0">
                <a:latin typeface="Times New Roman" pitchFamily="18" charset="0"/>
                <a:cs typeface="Times New Roman" pitchFamily="18" charset="0"/>
              </a:rPr>
              <a:t>approaches are envisioned to build future Edge-</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that satisfy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demands for edge resources. However, significant challenges and technical barriers exist which complicate resource management of such systems.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can demonstrate a wide range of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in the devices resource demand that are extremely difficult to manage. In addition, the management of resources fairly and efficiently by the edge in such a setting is a challenging task. In this paper, we develop a novel data-driven resource management framework named BEHAVE that intelligently and fairly allocates edge resources to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with consideration of their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resource demand (BRD).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BEHAVE </a:t>
            </a:r>
            <a:r>
              <a:rPr lang="en-IN" sz="2000" dirty="0" smtClean="0">
                <a:latin typeface="Times New Roman" pitchFamily="18" charset="0"/>
                <a:cs typeface="Times New Roman" pitchFamily="18" charset="0"/>
              </a:rPr>
              <a:t>aims to holistically address the management technical barriers by 1) building an efficient scheme for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assessment of the BRD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based on their resource requests and resource usage; 2) expanding a new Rational, Fair, and Truthful Resource Allocation (RFTA) model that binds the devices BRD and resource allocation to achieve fair allocation and encourage truthfulness in resource demand; and 3) developing an enhanced deep reinforcement learning (EDRL) scheme to achieve the RFTA goals. The evaluation results demonstrate BEHAVE's capability to analyze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BRD and adjust its resource management policy accordingly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Their solution addresses very important issues in this area, such as the existence of multiple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standards, the heterogeneity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non-interoperability of existing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Their solution overcomes some drawbacks of existing designs such as interoperability and </a:t>
            </a:r>
            <a:r>
              <a:rPr lang="en-IN" sz="2000" dirty="0" smtClean="0">
                <a:latin typeface="Times New Roman" pitchFamily="18" charset="0"/>
                <a:cs typeface="Times New Roman" pitchFamily="18" charset="0"/>
              </a:rPr>
              <a:t>scalability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monitors the real-time location of workers, their activity, as well as the existing temperature and lighting in the workplace according to the external weather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has been the case with this new proposal, where an existing energy efficiency system has been improved notably with the application of CAFCLA and GECA, reducing the data traffic that enters the Cloud, especially lessening the amount of information that needs to be transmitted from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beacons to the locating engine running in the Cloud.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1900" dirty="0" smtClean="0">
                <a:latin typeface="Times New Roman" pitchFamily="18" charset="0"/>
                <a:cs typeface="Times New Roman" pitchFamily="18" charset="0"/>
              </a:rPr>
              <a:t>The work </a:t>
            </a:r>
            <a:r>
              <a:rPr lang="en-IN" sz="1900" dirty="0" smtClean="0">
                <a:latin typeface="Times New Roman" pitchFamily="18" charset="0"/>
                <a:cs typeface="Times New Roman" pitchFamily="18" charset="0"/>
              </a:rPr>
              <a:t>in </a:t>
            </a:r>
            <a:r>
              <a:rPr lang="en-IN" sz="1900" dirty="0" smtClean="0">
                <a:latin typeface="Times New Roman" pitchFamily="18" charset="0"/>
                <a:cs typeface="Times New Roman" pitchFamily="18" charset="0"/>
              </a:rPr>
              <a:t>tackled the problem of admission control and resource allocation with optimization of the devices’ utility using </a:t>
            </a:r>
            <a:r>
              <a:rPr lang="en-IN" sz="1900" dirty="0" err="1" smtClean="0">
                <a:latin typeface="Times New Roman" pitchFamily="18" charset="0"/>
                <a:cs typeface="Times New Roman" pitchFamily="18" charset="0"/>
              </a:rPr>
              <a:t>Lyapunov</a:t>
            </a:r>
            <a:r>
              <a:rPr lang="en-IN" sz="1900" dirty="0" smtClean="0">
                <a:latin typeface="Times New Roman" pitchFamily="18" charset="0"/>
                <a:cs typeface="Times New Roman" pitchFamily="18" charset="0"/>
              </a:rPr>
              <a:t> dynamic stochastic optimization approach.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Thus, </a:t>
            </a:r>
            <a:r>
              <a:rPr lang="en-IN" sz="1900" dirty="0" smtClean="0">
                <a:latin typeface="Times New Roman" pitchFamily="18" charset="0"/>
                <a:cs typeface="Times New Roman" pitchFamily="18" charset="0"/>
              </a:rPr>
              <a:t>DRL </a:t>
            </a:r>
            <a:r>
              <a:rPr lang="en-IN" sz="1900" dirty="0" smtClean="0">
                <a:latin typeface="Times New Roman" pitchFamily="18" charset="0"/>
                <a:cs typeface="Times New Roman" pitchFamily="18" charset="0"/>
              </a:rPr>
              <a:t>is exploited in BEHAVE to generate resource allocation actions as it is capable of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complex problems such as resource allocation in Edge-</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The identification task is formulated as an unsupervised one-class classification (OCC) problem to detect the outliers of the BRD baseline without any </a:t>
            </a:r>
            <a:r>
              <a:rPr lang="en-IN" sz="1900" dirty="0" err="1" smtClean="0">
                <a:latin typeface="Times New Roman" pitchFamily="18" charset="0"/>
                <a:cs typeface="Times New Roman" pitchFamily="18" charset="0"/>
              </a:rPr>
              <a:t>labeling</a:t>
            </a:r>
            <a:r>
              <a:rPr lang="en-IN" sz="1900" dirty="0" smtClean="0">
                <a:latin typeface="Times New Roman" pitchFamily="18" charset="0"/>
                <a:cs typeface="Times New Roman" pitchFamily="18" charset="0"/>
              </a:rPr>
              <a:t> overhead</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The allocation problem is casted as </a:t>
            </a:r>
            <a:r>
              <a:rPr lang="en-IN" sz="1900" dirty="0" err="1" smtClean="0">
                <a:latin typeface="Times New Roman" pitchFamily="18" charset="0"/>
                <a:cs typeface="Times New Roman" pitchFamily="18" charset="0"/>
              </a:rPr>
              <a:t>behavior</a:t>
            </a:r>
            <a:r>
              <a:rPr lang="en-IN" sz="1900" dirty="0" smtClean="0">
                <a:latin typeface="Times New Roman" pitchFamily="18" charset="0"/>
                <a:cs typeface="Times New Roman" pitchFamily="18" charset="0"/>
              </a:rPr>
              <a:t> oriented allocation with the goal </a:t>
            </a:r>
            <a:r>
              <a:rPr lang="en-IN" sz="1900" dirty="0" smtClean="0">
                <a:latin typeface="Times New Roman" pitchFamily="18" charset="0"/>
                <a:cs typeface="Times New Roman" pitchFamily="18" charset="0"/>
              </a:rPr>
              <a:t>of </a:t>
            </a:r>
            <a:r>
              <a:rPr lang="en-IN" sz="1900" dirty="0" smtClean="0">
                <a:latin typeface="Times New Roman" pitchFamily="18" charset="0"/>
                <a:cs typeface="Times New Roman" pitchFamily="18" charset="0"/>
              </a:rPr>
              <a:t>maximizing devices’ gain constrained by their budgets</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EDRL scheme with novel accurate value function approximation for solving dimensionality problem of DRL. </a:t>
            </a:r>
            <a:endParaRPr lang="en-US" sz="19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authors have proposed solutions to motivate, educate and raise awareness among users about the importance of smart energy </a:t>
            </a:r>
            <a:r>
              <a:rPr lang="en-IN" sz="2000" dirty="0" smtClean="0">
                <a:latin typeface="Times New Roman" pitchFamily="18" charset="0"/>
                <a:cs typeface="Times New Roman" pitchFamily="18" charset="0"/>
              </a:rPr>
              <a:t>consumption.</a:t>
            </a:r>
          </a:p>
          <a:p>
            <a:pPr algn="just">
              <a:lnSpc>
                <a:spcPct val="150000"/>
              </a:lnSpc>
            </a:pPr>
            <a:r>
              <a:rPr lang="en-IN" sz="2000" dirty="0" smtClean="0">
                <a:latin typeface="Times New Roman" pitchFamily="18" charset="0"/>
                <a:cs typeface="Times New Roman" pitchFamily="18" charset="0"/>
              </a:rPr>
              <a:t>In this regard, serious games are one of the solutions proposed to improve user behaviour and these have been presented and analyzed in numerous </a:t>
            </a:r>
            <a:r>
              <a:rPr lang="en-IN" sz="2000" dirty="0" smtClean="0">
                <a:latin typeface="Times New Roman" pitchFamily="18" charset="0"/>
                <a:cs typeface="Times New Roman" pitchFamily="18" charset="0"/>
              </a:rPr>
              <a:t>research.</a:t>
            </a:r>
          </a:p>
          <a:p>
            <a:pPr algn="just">
              <a:lnSpc>
                <a:spcPct val="150000"/>
              </a:lnSpc>
            </a:pPr>
            <a:r>
              <a:rPr lang="en-IN" sz="2000" dirty="0" smtClean="0">
                <a:latin typeface="Times New Roman" pitchFamily="18" charset="0"/>
                <a:cs typeface="Times New Roman" pitchFamily="18" charset="0"/>
              </a:rPr>
              <a:t>Due to the wide variety of the proposed solutions, and above all, the multiple application areas, the state of the art presented here includes the most outstanding works in three different areas, Smart Grids, Industrial and commercial environments and Domestic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architecture is experimental and is based on embedded devices.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6096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Some resource allocation proposals aim to optimize performance objectives such as power efficiency, delay, and computation </a:t>
            </a:r>
            <a:r>
              <a:rPr lang="en-IN" sz="2000" dirty="0" smtClean="0">
                <a:latin typeface="Times New Roman" pitchFamily="18" charset="0"/>
                <a:cs typeface="Times New Roman" pitchFamily="18" charset="0"/>
              </a:rPr>
              <a:t>rate.</a:t>
            </a:r>
          </a:p>
          <a:p>
            <a:pPr algn="just">
              <a:lnSpc>
                <a:spcPct val="150000"/>
              </a:lnSpc>
            </a:pPr>
            <a:r>
              <a:rPr lang="en-IN" sz="2000" dirty="0" smtClean="0">
                <a:latin typeface="Times New Roman" pitchFamily="18" charset="0"/>
                <a:cs typeface="Times New Roman" pitchFamily="18" charset="0"/>
              </a:rPr>
              <a:t>It targets optimization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performance with consideration of devices’ BRD and devices’ budgets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system aims to balance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performance and complexity.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We evaluate the performance of BEHAVE in terms of the detection accuracy of the irregular BRD, detection overhead,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gain, fairness, variance of edge server load and </a:t>
            </a:r>
            <a:r>
              <a:rPr lang="en-IN" sz="2000" dirty="0" smtClean="0">
                <a:latin typeface="Times New Roman" pitchFamily="18" charset="0"/>
                <a:cs typeface="Times New Roman" pitchFamily="18" charset="0"/>
              </a:rPr>
              <a:t>converge</a:t>
            </a:r>
          </a:p>
          <a:p>
            <a:pPr algn="just">
              <a:lnSpc>
                <a:spcPct val="150000"/>
              </a:lnSpc>
            </a:pPr>
            <a:r>
              <a:rPr lang="en-IN" sz="2000" dirty="0" smtClean="0">
                <a:latin typeface="Times New Roman" pitchFamily="18" charset="0"/>
                <a:cs typeface="Times New Roman" pitchFamily="18" charset="0"/>
              </a:rPr>
              <a:t>To evaluate the performance of BEHAVE with respect to resource allocation, we consider the DQN scheme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DRLRA scheme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the optimal exhaustive search for comparison.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Future Edge Cloud and Edge Computing for Internet of Things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Jianli Pan and James McElhannon,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Such prospect is enabled by a series of emerging technologies, including network function virtualization and software defined networking.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DDoS attack that disrupted internet was largest of its kind in history, experts say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Woolf,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121212"/>
                          </a:solidFill>
                          <a:latin typeface="Times New Roman"/>
                          <a:ea typeface="Calibri"/>
                          <a:cs typeface="Latha"/>
                        </a:rPr>
                        <a:t>The victim was the servers of </a:t>
                      </a:r>
                      <a:r>
                        <a:rPr lang="en-US" sz="2000" dirty="0" err="1">
                          <a:solidFill>
                            <a:srgbClr val="121212"/>
                          </a:solidFill>
                          <a:latin typeface="Times New Roman"/>
                          <a:ea typeface="Calibri"/>
                          <a:cs typeface="Latha"/>
                        </a:rPr>
                        <a:t>Dyn</a:t>
                      </a:r>
                      <a:r>
                        <a:rPr lang="en-US" sz="2000" dirty="0">
                          <a:solidFill>
                            <a:srgbClr val="121212"/>
                          </a:solidFill>
                          <a:latin typeface="Times New Roman"/>
                          <a:ea typeface="Calibri"/>
                          <a:cs typeface="Latha"/>
                        </a:rPr>
                        <a:t>, a company that controls much of the internet’s domain name system (DNS) infrastructure.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981200"/>
                <a:gridCol w="251460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BlackIoT</a:t>
                      </a:r>
                      <a:r>
                        <a:rPr lang="en-US" sz="2000" dirty="0">
                          <a:latin typeface="Times New Roman"/>
                          <a:ea typeface="Calibri"/>
                          <a:cs typeface="Latha"/>
                        </a:rPr>
                        <a:t>: </a:t>
                      </a:r>
                      <a:r>
                        <a:rPr lang="en-US" sz="2000" dirty="0" err="1">
                          <a:latin typeface="Times New Roman"/>
                          <a:ea typeface="Calibri"/>
                          <a:cs typeface="Latha"/>
                        </a:rPr>
                        <a:t>IoT</a:t>
                      </a:r>
                      <a:r>
                        <a:rPr lang="en-US" sz="2000" dirty="0">
                          <a:latin typeface="Times New Roman"/>
                          <a:ea typeface="Calibri"/>
                          <a:cs typeface="Latha"/>
                        </a:rPr>
                        <a:t> </a:t>
                      </a:r>
                      <a:r>
                        <a:rPr lang="en-US" sz="2000" dirty="0" err="1">
                          <a:latin typeface="Times New Roman"/>
                          <a:ea typeface="Calibri"/>
                          <a:cs typeface="Latha"/>
                        </a:rPr>
                        <a:t>botnet</a:t>
                      </a:r>
                      <a:r>
                        <a:rPr lang="en-US" sz="2000" dirty="0">
                          <a:latin typeface="Times New Roman"/>
                          <a:ea typeface="Calibri"/>
                          <a:cs typeface="Latha"/>
                        </a:rPr>
                        <a:t> of high wattage devices can disrupt the power grid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Soltan</a:t>
                      </a:r>
                      <a:r>
                        <a:rPr lang="en-US" sz="2000" dirty="0">
                          <a:latin typeface="Times New Roman"/>
                          <a:ea typeface="Calibri"/>
                          <a:cs typeface="Latha"/>
                        </a:rPr>
                        <a:t>, </a:t>
                      </a:r>
                      <a:r>
                        <a:rPr lang="en-US" sz="2000" dirty="0" err="1">
                          <a:latin typeface="Times New Roman"/>
                          <a:ea typeface="Calibri"/>
                          <a:cs typeface="Latha"/>
                        </a:rPr>
                        <a:t>Saleh</a:t>
                      </a:r>
                      <a:r>
                        <a:rPr lang="en-US" sz="2000" dirty="0">
                          <a:latin typeface="Times New Roman"/>
                          <a:ea typeface="Calibri"/>
                          <a:cs typeface="Latha"/>
                        </a:rPr>
                        <a:t>, </a:t>
                      </a:r>
                      <a:r>
                        <a:rPr lang="en-US" sz="2000" dirty="0" err="1">
                          <a:latin typeface="Times New Roman"/>
                          <a:ea typeface="Calibri"/>
                          <a:cs typeface="Latha"/>
                        </a:rPr>
                        <a:t>Prateek</a:t>
                      </a:r>
                      <a:r>
                        <a:rPr lang="en-US" sz="2000" dirty="0">
                          <a:latin typeface="Times New Roman"/>
                          <a:ea typeface="Calibri"/>
                          <a:cs typeface="Latha"/>
                        </a:rPr>
                        <a:t> </a:t>
                      </a:r>
                      <a:r>
                        <a:rPr lang="en-US" sz="2000" dirty="0" err="1">
                          <a:latin typeface="Times New Roman"/>
                          <a:ea typeface="Calibri"/>
                          <a:cs typeface="Latha"/>
                        </a:rPr>
                        <a:t>Mittal</a:t>
                      </a:r>
                      <a:r>
                        <a:rPr lang="en-US" sz="2000" dirty="0">
                          <a:latin typeface="Times New Roman"/>
                          <a:ea typeface="Calibri"/>
                          <a:cs typeface="Latha"/>
                        </a:rPr>
                        <a:t>, and H. Vincent Poor.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study five variations of the MadIoT attacks and evaluate their effectiveness via state-of-the-art simulators on real-world power grid models.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Efficient multi-user computation offloading for mobile-edge cloud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Xu Chen,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Mobile-edge cloud computing is a new paradigm to provide cloud computing capabilities at the edge of pervasive radio access networks in close proximity to mobile users.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524000"/>
            <a:ext cx="6705600" cy="47244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The </a:t>
            </a:r>
            <a:r>
              <a:rPr lang="en-IN" sz="1700" dirty="0" smtClean="0">
                <a:latin typeface="Times New Roman" pitchFamily="18" charset="0"/>
                <a:cs typeface="Times New Roman" pitchFamily="18" charset="0"/>
              </a:rPr>
              <a:t>paper has tackled the resource allocation problem in Edge-</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environment with consideration of the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BRD. We proposed BEHAVE framework which comprises BRD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and assessment mechanisms, novel RFTA model and EDRL scheme. The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of BRD mechanism exploits deep learning to assess the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BRD. RFTA model assigns budgets to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according to their practiced </a:t>
            </a:r>
            <a:r>
              <a:rPr lang="en-IN" sz="1700" dirty="0" err="1" smtClean="0">
                <a:latin typeface="Times New Roman" pitchFamily="18" charset="0"/>
                <a:cs typeface="Times New Roman" pitchFamily="18" charset="0"/>
              </a:rPr>
              <a:t>behavior</a:t>
            </a:r>
            <a:r>
              <a:rPr lang="en-IN" sz="1700" dirty="0" smtClean="0">
                <a:latin typeface="Times New Roman" pitchFamily="18" charset="0"/>
                <a:cs typeface="Times New Roman" pitchFamily="18" charset="0"/>
              </a:rPr>
              <a:t>. These budgets are used to obtain resources from the edge that satisfies the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demands. RFTA model achieves rational and fair resource allocation policy that encourages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to be truthful in reporting their resource demands. BEHAVE employs an EDRL scheme which learns by reinforcement resource allocation policy that maximizes the devices’ gain. Moreover, BEHAVE exploits a sophisticated deep neural network to approximate value function in DRL. Evaluation results demonstrate BEHAVE’s capabilities including detection of devices’ irregular BRD, optimizing devices’ gain, and maintaining fairness. </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Jianli</a:t>
            </a:r>
            <a:r>
              <a:rPr lang="en-IN" sz="1600" dirty="0" smtClean="0">
                <a:latin typeface="Times New Roman" pitchFamily="18" charset="0"/>
                <a:cs typeface="Times New Roman" pitchFamily="18" charset="0"/>
              </a:rPr>
              <a:t> Pan and James </a:t>
            </a:r>
            <a:r>
              <a:rPr lang="en-IN" sz="1600" dirty="0" err="1" smtClean="0">
                <a:latin typeface="Times New Roman" pitchFamily="18" charset="0"/>
                <a:cs typeface="Times New Roman" pitchFamily="18" charset="0"/>
              </a:rPr>
              <a:t>McElhannon</a:t>
            </a:r>
            <a:r>
              <a:rPr lang="en-IN" sz="1600" dirty="0" smtClean="0">
                <a:latin typeface="Times New Roman" pitchFamily="18" charset="0"/>
                <a:cs typeface="Times New Roman" pitchFamily="18" charset="0"/>
              </a:rPr>
              <a:t>, “Future Edge Cloud and Edge Computing for Internet of Things Applications,” IEEE Internet of Things Journal, Special Issue on Fog Computing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Volume: 5, Issue: 1, pp:439-449, ISSN: 2327-4662, DOI: 10.1109/JIOT.2017.2767608, February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Statista</a:t>
            </a:r>
            <a:r>
              <a:rPr lang="en-IN" sz="1600" dirty="0" smtClean="0">
                <a:latin typeface="Times New Roman" pitchFamily="18" charset="0"/>
                <a:cs typeface="Times New Roman" pitchFamily="18" charset="0"/>
              </a:rPr>
              <a:t>,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connected devices installed base worldwide from 2015 to 2025 (in billions),” The Statistics Portal, 2019. [Online]. Available: https://www.statista.com/statistics/471264/iot-number-ofconnected-devices-worldwide.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N. Woolf,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attack that disrupted internet was largest of its kind in history, experts say,” The Guardian, available at: https://www.theguardian.com/technology/2016/oct/26/ddosattack-dyn-mirai-botnet.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Soltan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Saleh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Prateek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Mittal</a:t>
            </a:r>
            <a:r>
              <a:rPr lang="en-IN" sz="1600" dirty="0" smtClean="0">
                <a:latin typeface="Times New Roman" pitchFamily="18" charset="0"/>
                <a:cs typeface="Times New Roman" pitchFamily="18" charset="0"/>
              </a:rPr>
              <a:t>, and H. Vincent Poor. “</a:t>
            </a:r>
            <a:r>
              <a:rPr lang="en-IN" sz="1600" dirty="0" err="1" smtClean="0">
                <a:latin typeface="Times New Roman" pitchFamily="18" charset="0"/>
                <a:cs typeface="Times New Roman" pitchFamily="18" charset="0"/>
              </a:rPr>
              <a:t>BlackIoT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botnet</a:t>
            </a:r>
            <a:r>
              <a:rPr lang="en-IN" sz="1600" dirty="0" smtClean="0">
                <a:latin typeface="Times New Roman" pitchFamily="18" charset="0"/>
                <a:cs typeface="Times New Roman" pitchFamily="18" charset="0"/>
              </a:rPr>
              <a:t> of high wattage devices can disrupt the power grid,” 27th USENIX Security Symposium (USENIX Security 18).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Chen, et al., “Efficient multi-user computation offloading for mobile-edge cloud computing,” IEEE/ACM Transactions on Networking 5 (2016): 2795-2808.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Rajiv </a:t>
            </a:r>
            <a:r>
              <a:rPr lang="en-IN" sz="1600" dirty="0" err="1" smtClean="0">
                <a:latin typeface="Times New Roman" pitchFamily="18" charset="0"/>
                <a:cs typeface="Times New Roman" pitchFamily="18" charset="0"/>
              </a:rPr>
              <a:t>Ranjan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Boualem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Benatallah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Schahram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Dustdar</a:t>
            </a:r>
            <a:r>
              <a:rPr lang="en-IN" sz="1600" dirty="0" smtClean="0">
                <a:latin typeface="Times New Roman" pitchFamily="18" charset="0"/>
                <a:cs typeface="Times New Roman" pitchFamily="18" charset="0"/>
              </a:rPr>
              <a:t>, and Michael P </a:t>
            </a:r>
            <a:r>
              <a:rPr lang="en-IN" sz="1600" dirty="0" err="1" smtClean="0">
                <a:latin typeface="Times New Roman" pitchFamily="18" charset="0"/>
                <a:cs typeface="Times New Roman" pitchFamily="18" charset="0"/>
              </a:rPr>
              <a:t>Papazoglou</a:t>
            </a:r>
            <a:r>
              <a:rPr lang="en-IN" sz="1600" dirty="0" smtClean="0">
                <a:latin typeface="Times New Roman" pitchFamily="18" charset="0"/>
                <a:cs typeface="Times New Roman" pitchFamily="18" charset="0"/>
              </a:rPr>
              <a:t>, “Cloud resource orchestration programming: Overview, issues, and directions,” IEEE Internet Computing, 19(5):46-56,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T. X. Tran and D. </a:t>
            </a:r>
            <a:r>
              <a:rPr lang="en-IN" sz="1600" dirty="0" err="1" smtClean="0">
                <a:latin typeface="Times New Roman" pitchFamily="18" charset="0"/>
                <a:cs typeface="Times New Roman" pitchFamily="18" charset="0"/>
              </a:rPr>
              <a:t>Pompili</a:t>
            </a:r>
            <a:r>
              <a:rPr lang="en-IN" sz="1600" dirty="0" smtClean="0">
                <a:latin typeface="Times New Roman" pitchFamily="18" charset="0"/>
                <a:cs typeface="Times New Roman" pitchFamily="18" charset="0"/>
              </a:rPr>
              <a:t>, “Joint Task Offloading and Resource Allocation for Multi-Server Mobile-Edge Computing Networks,” in IEEE Transactions on Vehicular Technology, vol. 68, no. 1, pp. 856-868, Jan. 2019</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Zhang et al., “Joint Resource Allocation for Latency-Sensitive Services Over Mobile Edge Computing Networks With Caching,” in IEEE Internet of Things Journal, vol. 6, no. 3, pp. 4283-4294, June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L. Zhao, J. Wang, J. Liu and N. Kato, “Optimal Edge Resource Allocation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-Based Smart Cities,” in IEEE Network, vol. 33, no. 2, pp. 30-35, March/April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Khalili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Zarandi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Rasti</a:t>
            </a:r>
            <a:r>
              <a:rPr lang="en-IN" sz="1600" dirty="0" smtClean="0">
                <a:latin typeface="Times New Roman" pitchFamily="18" charset="0"/>
                <a:cs typeface="Times New Roman" pitchFamily="18" charset="0"/>
              </a:rPr>
              <a:t>, “Joint Resource Allocation and Offloading Decision in Mobile Edge Computing,” in IEEE Communications Letters, vol. 23, no. 4, pp. 684-687, April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1519</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BEHAVE Behavior-Aware, Intelligent, and Fair Resource Management for Heterogeneous Edge-IoT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2021-07-01T10:33:10Z</dcterms:modified>
</cp:coreProperties>
</file>