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Survey on Quantum Circuit Compilation for Noisy Intermediate-Scale Quantum Computers - Artificial Intelligence to Heuristics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Computationally </a:t>
            </a:r>
            <a:r>
              <a:rPr lang="en-IN" sz="2000" dirty="0" smtClean="0">
                <a:latin typeface="Times New Roman" pitchFamily="18" charset="0"/>
                <a:cs typeface="Times New Roman" pitchFamily="18" charset="0"/>
              </a:rPr>
              <a:t>expensive applications, including machine learning, chemical simulations, and financial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are promising candidates for noisy intermediate scale quantum (NISQ) computers. In these problems, one important challenge is mapping a quantum circuit onto NISQ hardware while satisfying physical constraints of an underlying quantum architecture. Quantum circuit compilation (QCC) aims to generate feasible mappings such that a quantum circuit can be executed in a given hardware platform with acceptable confidence in outcomes. Physical constraints of a NISQ computer change frequently, requiring QCC process to be repeated often.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a circuit cannot directly be executed on a quantum hardware due to its physical limitations, it is necessary to modify the circuit by adding new quantum gates and auxiliary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increasing its space and time complexity. An inefficient QCC may significantly increase error rate and circuit latency for even the simplest algorithms. In this article, we present artificial intelligence (AI)-based and heuristic-based methods recently reported in the literature that attempt to address these QCC challenges. We group them based on underlying techniques that they implement, such as AI algorithms including genetic algorithms, genetic programming, ant colony optimization and AI planning, and heuristics methods employing greedy algorithms,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problem solvers, dynamic, and graph optimization techniques. We discuss performance of each QCC technique and evaluate its potential limitations.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variety of small superconducting processors, with varying architectures, already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existing quantum hardware is not suited to implement the deep and highly connected circuits required for the UCC and similar </a:t>
            </a:r>
            <a:r>
              <a:rPr lang="en-IN" sz="2000" dirty="0" err="1" smtClean="0">
                <a:latin typeface="Times New Roman" pitchFamily="18" charset="0"/>
                <a:cs typeface="Times New Roman" pitchFamily="18" charset="0"/>
              </a:rPr>
              <a:t>ansätze</a:t>
            </a:r>
            <a:r>
              <a:rPr lang="en-IN" sz="2000" dirty="0" smtClean="0">
                <a:latin typeface="Times New Roman" pitchFamily="18" charset="0"/>
                <a:cs typeface="Times New Roman" pitchFamily="18" charset="0"/>
              </a:rPr>
              <a:t> for applications beyond basic demonstrations such as the H2 </a:t>
            </a:r>
            <a:r>
              <a:rPr lang="en-IN" sz="2000" dirty="0" smtClean="0">
                <a:latin typeface="Times New Roman" pitchFamily="18" charset="0"/>
                <a:cs typeface="Times New Roman" pitchFamily="18" charset="0"/>
              </a:rPr>
              <a:t>molecule.</a:t>
            </a:r>
          </a:p>
          <a:p>
            <a:pPr algn="just">
              <a:lnSpc>
                <a:spcPct val="150000"/>
              </a:lnSpc>
            </a:pPr>
            <a:r>
              <a:rPr lang="en-IN" sz="2000" dirty="0" smtClean="0">
                <a:latin typeface="Times New Roman" pitchFamily="18" charset="0"/>
                <a:cs typeface="Times New Roman" pitchFamily="18" charset="0"/>
              </a:rPr>
              <a:t>These three requirements make that certain existing algorithms are better suited for PQC optimization and are more commonly used, and that new algorithms are being developed specifically for PQC optimization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latter being </a:t>
            </a:r>
            <a:r>
              <a:rPr lang="en-IN" sz="2000" dirty="0" err="1" smtClean="0">
                <a:latin typeface="Times New Roman" pitchFamily="18" charset="0"/>
                <a:cs typeface="Times New Roman" pitchFamily="18" charset="0"/>
              </a:rPr>
              <a:t>quasiparticles</a:t>
            </a:r>
            <a:r>
              <a:rPr lang="en-IN" sz="2000" dirty="0" smtClean="0">
                <a:latin typeface="Times New Roman" pitchFamily="18" charset="0"/>
                <a:cs typeface="Times New Roman" pitchFamily="18" charset="0"/>
              </a:rPr>
              <a:t> obeying continuous or </a:t>
            </a:r>
            <a:r>
              <a:rPr lang="en-IN" sz="2000" dirty="0" err="1" smtClean="0">
                <a:latin typeface="Times New Roman" pitchFamily="18" charset="0"/>
                <a:cs typeface="Times New Roman" pitchFamily="18" charset="0"/>
              </a:rPr>
              <a:t>anyonic</a:t>
            </a:r>
            <a:r>
              <a:rPr lang="en-IN" sz="2000" dirty="0" smtClean="0">
                <a:latin typeface="Times New Roman" pitchFamily="18" charset="0"/>
                <a:cs typeface="Times New Roman" pitchFamily="18" charset="0"/>
              </a:rPr>
              <a:t> statistics, and existing only in two-dimensional confinement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Quantum computing (QC) aims to solve intractable computational problems by leveraging quantum mechanical principles like superposition and entanglement to manipulate information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QC application, a set of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are initialized to encode a given problem including its data input.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optimization-based variants of our compiler, we implement the above goals by posing the compilation problem as a constrained optimization problem to be solved by a </a:t>
            </a:r>
            <a:r>
              <a:rPr lang="en-IN" sz="2000" dirty="0" err="1" smtClean="0">
                <a:latin typeface="Times New Roman" pitchFamily="18" charset="0"/>
                <a:cs typeface="Times New Roman" pitchFamily="18" charset="0"/>
              </a:rPr>
              <a:t>satisfiability</a:t>
            </a:r>
            <a:r>
              <a:rPr lang="en-IN" sz="2000" dirty="0" smtClean="0">
                <a:latin typeface="Times New Roman" pitchFamily="18" charset="0"/>
                <a:cs typeface="Times New Roman" pitchFamily="18" charset="0"/>
              </a:rPr>
              <a:t> modulo theory (SMT) </a:t>
            </a:r>
            <a:r>
              <a:rPr lang="en-IN" sz="2000" dirty="0" smtClean="0">
                <a:latin typeface="Times New Roman" pitchFamily="18" charset="0"/>
                <a:cs typeface="Times New Roman" pitchFamily="18" charset="0"/>
              </a:rPr>
              <a:t>solver.</a:t>
            </a:r>
          </a:p>
          <a:p>
            <a:pPr algn="just">
              <a:lnSpc>
                <a:spcPct val="150000"/>
              </a:lnSpc>
            </a:pPr>
            <a:r>
              <a:rPr lang="en-IN" sz="2000" dirty="0" smtClean="0">
                <a:latin typeface="Times New Roman" pitchFamily="18" charset="0"/>
                <a:cs typeface="Times New Roman" pitchFamily="18" charset="0"/>
              </a:rPr>
              <a:t>The optimization problem has variables and constraints which express program information, machine topology constraints, and machine error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Most of the originally proposed quantum algorithms require millions of physical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to incorporate these QEC techniques </a:t>
            </a:r>
            <a:r>
              <a:rPr lang="en-IN" sz="2000" dirty="0" smtClean="0">
                <a:latin typeface="Times New Roman" pitchFamily="18" charset="0"/>
                <a:cs typeface="Times New Roman" pitchFamily="18" charset="0"/>
              </a:rPr>
              <a:t>successfully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Fermi-Hubbard model with its few and simple interaction terms is proposed as the most promising near-term application of the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Alternative methods to measure the overlap without the use of control </a:t>
            </a:r>
            <a:r>
              <a:rPr lang="en-IN" sz="2000" dirty="0" err="1" smtClean="0">
                <a:latin typeface="Times New Roman" pitchFamily="18" charset="0"/>
                <a:cs typeface="Times New Roman" pitchFamily="18" charset="0"/>
              </a:rPr>
              <a:t>unitaries</a:t>
            </a:r>
            <a:r>
              <a:rPr lang="en-IN" sz="2000" dirty="0" smtClean="0">
                <a:latin typeface="Times New Roman" pitchFamily="18" charset="0"/>
                <a:cs typeface="Times New Roman" pitchFamily="18" charset="0"/>
              </a:rPr>
              <a:t> have been proposed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classical machine learning, the natural gradient was proposed that adapts the update rule to the </a:t>
            </a:r>
            <a:r>
              <a:rPr lang="en-IN" sz="2000" dirty="0" err="1" smtClean="0">
                <a:latin typeface="Times New Roman" pitchFamily="18" charset="0"/>
                <a:cs typeface="Times New Roman" pitchFamily="18" charset="0"/>
              </a:rPr>
              <a:t>nonEuclidean</a:t>
            </a:r>
            <a:r>
              <a:rPr lang="en-IN" sz="2000" dirty="0" smtClean="0">
                <a:latin typeface="Times New Roman" pitchFamily="18" charset="0"/>
                <a:cs typeface="Times New Roman" pitchFamily="18" charset="0"/>
              </a:rPr>
              <a:t> metric of the parameter </a:t>
            </a:r>
            <a:r>
              <a:rPr lang="en-IN" sz="2000" dirty="0" smtClean="0">
                <a:latin typeface="Times New Roman" pitchFamily="18" charset="0"/>
                <a:cs typeface="Times New Roman" pitchFamily="18" charset="0"/>
              </a:rPr>
              <a:t>space.</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now review various NISQ algorithms that have been proposed to tackle quantum chemistry and many-body physics related problems.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used or created Scaffold programs for each benchmark and obtained LLVM IR using the </a:t>
            </a:r>
            <a:r>
              <a:rPr lang="en-IN" sz="2000" dirty="0" err="1" smtClean="0">
                <a:latin typeface="Times New Roman" pitchFamily="18" charset="0"/>
                <a:cs typeface="Times New Roman" pitchFamily="18" charset="0"/>
              </a:rPr>
              <a:t>ScaffCC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compiler</a:t>
            </a: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real-system evaluations our work determines the relative importance of these parameters and compares the performance of heuristic and optimal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Simulated </a:t>
            </a:r>
            <a:r>
              <a:rPr lang="en-IN" sz="2000" dirty="0" smtClean="0">
                <a:latin typeface="Times New Roman" pitchFamily="18" charset="0"/>
                <a:cs typeface="Times New Roman" pitchFamily="18" charset="0"/>
              </a:rPr>
              <a:t>or scaled success rates may not correlate well with real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Making good use of NISQ hardware, however, requires very efficient, near-optimal mappings of algorithms onto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 this policy, for CNOT gate, we set reliability tracking variables based on the junction used for routing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degree of the </a:t>
            </a:r>
            <a:r>
              <a:rPr lang="en-IN" sz="2000" dirty="0" err="1" smtClean="0">
                <a:latin typeface="Times New Roman" pitchFamily="18" charset="0"/>
                <a:cs typeface="Times New Roman" pitchFamily="18" charset="0"/>
              </a:rPr>
              <a:t>qubit</a:t>
            </a:r>
            <a:r>
              <a:rPr lang="en-IN" sz="2000" dirty="0" smtClean="0">
                <a:latin typeface="Times New Roman" pitchFamily="18" charset="0"/>
                <a:cs typeface="Times New Roman" pitchFamily="18" charset="0"/>
              </a:rPr>
              <a:t> is the number of CNOTs in which the </a:t>
            </a:r>
            <a:r>
              <a:rPr lang="en-IN" sz="2000" dirty="0" err="1" smtClean="0">
                <a:latin typeface="Times New Roman" pitchFamily="18" charset="0"/>
                <a:cs typeface="Times New Roman" pitchFamily="18" charset="0"/>
              </a:rPr>
              <a:t>qubit</a:t>
            </a:r>
            <a:r>
              <a:rPr lang="en-IN" sz="2000" dirty="0" smtClean="0">
                <a:latin typeface="Times New Roman" pitchFamily="18" charset="0"/>
                <a:cs typeface="Times New Roman" pitchFamily="18" charset="0"/>
              </a:rPr>
              <a:t> is used</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a:t>
                      </a:r>
                      <a:r>
                        <a:rPr lang="en-US" sz="2000" dirty="0" err="1">
                          <a:latin typeface="Times New Roman"/>
                          <a:ea typeface="Calibri"/>
                          <a:cs typeface="Latha"/>
                        </a:rPr>
                        <a:t>variational</a:t>
                      </a:r>
                      <a:r>
                        <a:rPr lang="en-US" sz="2000" dirty="0">
                          <a:latin typeface="Times New Roman"/>
                          <a:ea typeface="Calibri"/>
                          <a:cs typeface="Latha"/>
                        </a:rPr>
                        <a:t> </a:t>
                      </a:r>
                      <a:r>
                        <a:rPr lang="en-US" sz="2000" dirty="0" err="1">
                          <a:latin typeface="Times New Roman"/>
                          <a:ea typeface="Calibri"/>
                          <a:cs typeface="Latha"/>
                        </a:rPr>
                        <a:t>eigenvalue</a:t>
                      </a:r>
                      <a:r>
                        <a:rPr lang="en-US" sz="2000" dirty="0">
                          <a:latin typeface="Times New Roman"/>
                          <a:ea typeface="Calibri"/>
                          <a:cs typeface="Latha"/>
                        </a:rPr>
                        <a:t> solver on a photonic quantum processor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Alberto Peruzzo, Jarrod McClean, Peter Shadbolt, Man-Hong Yung, Xiao-Qi Zhou, Peter J. Love, Alán Aspuru-Guzik, and Jeremy L. O’Brien.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have implemented the algorithm by combining a small-scale photonic quantum processor with a conventional computer.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Polynomial-time algorithms for prime factorization and discrete logarithms on a quantum computer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Shor.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Efficient randomized algorithms are given for these two problems on a hypothetical quantum computer.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Quantum machine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Jacob Biamonte, Peter Wittek, Nicola Pancotti, Patrick Rebentrost, Nathan Wiebe, and Seth Lloyd.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Quantum Machine Learning bridges the gap between abstract developments in quantum computing and the applied research on machine learning.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Requirements for fault-tolerant factoring on an atom-optics quantum computer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Simon J. Devitt, Ashley M. Stephens, William J. Munro, and Kae Nemoto.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determine the runtime and size of the computer as a function of the problem size and physical error rate.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371600"/>
            <a:ext cx="67056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proposed and evaluated calibration-aware compiler techniques for NISQ systems. We considered optimal and heuristic compilation methods, the use of calibration data, different objective functions and routing policies. Our evaluations show it is crucial to adapt quantum program compilation to dynamic operation error characteristics of the machine. It is most important to consider CNOT and readout error rates, since these operations are more noisy than single </a:t>
            </a:r>
            <a:r>
              <a:rPr lang="en-IN" sz="1800" dirty="0" err="1" smtClean="0">
                <a:latin typeface="Times New Roman" pitchFamily="18" charset="0"/>
                <a:cs typeface="Times New Roman" pitchFamily="18" charset="0"/>
              </a:rPr>
              <a:t>qubit</a:t>
            </a:r>
            <a:r>
              <a:rPr lang="en-IN" sz="1800" dirty="0" smtClean="0">
                <a:latin typeface="Times New Roman" pitchFamily="18" charset="0"/>
                <a:cs typeface="Times New Roman" pitchFamily="18" charset="0"/>
              </a:rPr>
              <a:t> gates. Optimization based on </a:t>
            </a:r>
            <a:r>
              <a:rPr lang="en-IN" sz="1800" dirty="0" err="1" smtClean="0">
                <a:latin typeface="Times New Roman" pitchFamily="18" charset="0"/>
                <a:cs typeface="Times New Roman" pitchFamily="18" charset="0"/>
              </a:rPr>
              <a:t>qubit</a:t>
            </a:r>
            <a:r>
              <a:rPr lang="en-IN" sz="1800" dirty="0" smtClean="0">
                <a:latin typeface="Times New Roman" pitchFamily="18" charset="0"/>
                <a:cs typeface="Times New Roman" pitchFamily="18" charset="0"/>
              </a:rPr>
              <a:t> coherence time is also useful, but less critical here because gate errors severely limit useful computation time. Our research has shown that SMT approaches are very effective for current and near-term systems, but may not scale well to the far-NISQ machines of 500 </a:t>
            </a:r>
            <a:r>
              <a:rPr lang="en-IN" sz="1800" dirty="0" err="1" smtClean="0">
                <a:latin typeface="Times New Roman" pitchFamily="18" charset="0"/>
                <a:cs typeface="Times New Roman" pitchFamily="18" charset="0"/>
              </a:rPr>
              <a:t>qubits</a:t>
            </a:r>
            <a:r>
              <a:rPr lang="en-IN" sz="1800" dirty="0" smtClean="0">
                <a:latin typeface="Times New Roman" pitchFamily="18" charset="0"/>
                <a:cs typeface="Times New Roman" pitchFamily="18" charset="0"/>
              </a:rPr>
              <a:t> or more. For those, we have developed heuristic approaches, </a:t>
            </a:r>
            <a:r>
              <a:rPr lang="en-IN" sz="1800" dirty="0" err="1" smtClean="0">
                <a:latin typeface="Times New Roman" pitchFamily="18" charset="0"/>
                <a:cs typeface="Times New Roman" pitchFamily="18" charset="0"/>
              </a:rPr>
              <a:t>GreedyV</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GreedyE</a:t>
            </a:r>
            <a:r>
              <a:rPr lang="en-IN" sz="1800" dirty="0" smtClean="0">
                <a:latin typeface="Times New Roman" pitchFamily="18" charset="0"/>
                <a:cs typeface="Times New Roman" pitchFamily="18" charset="0"/>
              </a:rPr>
              <a:t>⋆, which offer nearly as good results but with much more tractable compile times.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Alberto </a:t>
            </a:r>
            <a:r>
              <a:rPr lang="en-IN" sz="1600" dirty="0" err="1" smtClean="0">
                <a:latin typeface="Times New Roman" pitchFamily="18" charset="0"/>
                <a:cs typeface="Times New Roman" pitchFamily="18" charset="0"/>
              </a:rPr>
              <a:t>Peruzzo</a:t>
            </a:r>
            <a:r>
              <a:rPr lang="en-IN" sz="1600" dirty="0" smtClean="0">
                <a:latin typeface="Times New Roman" pitchFamily="18" charset="0"/>
                <a:cs typeface="Times New Roman" pitchFamily="18" charset="0"/>
              </a:rPr>
              <a:t>, Jarrod </a:t>
            </a:r>
            <a:r>
              <a:rPr lang="en-IN" sz="1600" dirty="0" err="1" smtClean="0">
                <a:latin typeface="Times New Roman" pitchFamily="18" charset="0"/>
                <a:cs typeface="Times New Roman" pitchFamily="18" charset="0"/>
              </a:rPr>
              <a:t>McClean</a:t>
            </a:r>
            <a:r>
              <a:rPr lang="en-IN" sz="1600" dirty="0" smtClean="0">
                <a:latin typeface="Times New Roman" pitchFamily="18" charset="0"/>
                <a:cs typeface="Times New Roman" pitchFamily="18" charset="0"/>
              </a:rPr>
              <a:t>, Peter </a:t>
            </a:r>
            <a:r>
              <a:rPr lang="en-IN" sz="1600" dirty="0" err="1" smtClean="0">
                <a:latin typeface="Times New Roman" pitchFamily="18" charset="0"/>
                <a:cs typeface="Times New Roman" pitchFamily="18" charset="0"/>
              </a:rPr>
              <a:t>Shadbolt</a:t>
            </a:r>
            <a:r>
              <a:rPr lang="en-IN" sz="1600" dirty="0" smtClean="0">
                <a:latin typeface="Times New Roman" pitchFamily="18" charset="0"/>
                <a:cs typeface="Times New Roman" pitchFamily="18" charset="0"/>
              </a:rPr>
              <a:t>, Man-Hong Yung, Xiao-</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Zhou, Peter J. Love, </a:t>
            </a:r>
            <a:r>
              <a:rPr lang="en-IN" sz="1600" dirty="0" err="1" smtClean="0">
                <a:latin typeface="Times New Roman" pitchFamily="18" charset="0"/>
                <a:cs typeface="Times New Roman" pitchFamily="18" charset="0"/>
              </a:rPr>
              <a:t>Alán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Aspuru-Guzik</a:t>
            </a:r>
            <a:r>
              <a:rPr lang="en-IN" sz="1600" dirty="0" smtClean="0">
                <a:latin typeface="Times New Roman" pitchFamily="18" charset="0"/>
                <a:cs typeface="Times New Roman" pitchFamily="18" charset="0"/>
              </a:rPr>
              <a:t>, and Jeremy L. O’Brien. A </a:t>
            </a:r>
            <a:r>
              <a:rPr lang="en-IN" sz="1600" dirty="0" err="1" smtClean="0">
                <a:latin typeface="Times New Roman" pitchFamily="18" charset="0"/>
                <a:cs typeface="Times New Roman" pitchFamily="18" charset="0"/>
              </a:rPr>
              <a:t>variational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eigenvalue</a:t>
            </a:r>
            <a:r>
              <a:rPr lang="en-IN" sz="1600" dirty="0" smtClean="0">
                <a:latin typeface="Times New Roman" pitchFamily="18" charset="0"/>
                <a:cs typeface="Times New Roman" pitchFamily="18" charset="0"/>
              </a:rPr>
              <a:t> solver on a photonic quantum processor. Nature Communications, 5:4213 EP –, Jul 2014. Article.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Abhinav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Kandala</a:t>
            </a:r>
            <a:r>
              <a:rPr lang="en-IN" sz="1600" dirty="0" smtClean="0">
                <a:latin typeface="Times New Roman" pitchFamily="18" charset="0"/>
                <a:cs typeface="Times New Roman" pitchFamily="18" charset="0"/>
              </a:rPr>
              <a:t>, Antonio </a:t>
            </a:r>
            <a:r>
              <a:rPr lang="en-IN" sz="1600" dirty="0" err="1" smtClean="0">
                <a:latin typeface="Times New Roman" pitchFamily="18" charset="0"/>
                <a:cs typeface="Times New Roman" pitchFamily="18" charset="0"/>
              </a:rPr>
              <a:t>Mezzacapo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Kristan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Temme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Maika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Takita</a:t>
            </a:r>
            <a:r>
              <a:rPr lang="en-IN" sz="1600" dirty="0" smtClean="0">
                <a:latin typeface="Times New Roman" pitchFamily="18" charset="0"/>
                <a:cs typeface="Times New Roman" pitchFamily="18" charset="0"/>
              </a:rPr>
              <a:t>, Markus Brink, Jerry M. Chow, and Jay M. Gambetta. </a:t>
            </a:r>
            <a:r>
              <a:rPr lang="en-IN" sz="1600" dirty="0" err="1" smtClean="0">
                <a:latin typeface="Times New Roman" pitchFamily="18" charset="0"/>
                <a:cs typeface="Times New Roman" pitchFamily="18" charset="0"/>
              </a:rPr>
              <a:t>Hardwareefficient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variational</a:t>
            </a:r>
            <a:r>
              <a:rPr lang="en-IN" sz="1600" dirty="0" smtClean="0">
                <a:latin typeface="Times New Roman" pitchFamily="18" charset="0"/>
                <a:cs typeface="Times New Roman" pitchFamily="18" charset="0"/>
              </a:rPr>
              <a:t> quantum </a:t>
            </a:r>
            <a:r>
              <a:rPr lang="en-IN" sz="1600" dirty="0" err="1" smtClean="0">
                <a:latin typeface="Times New Roman" pitchFamily="18" charset="0"/>
                <a:cs typeface="Times New Roman" pitchFamily="18" charset="0"/>
              </a:rPr>
              <a:t>eigensolver</a:t>
            </a:r>
            <a:r>
              <a:rPr lang="en-IN" sz="1600" dirty="0" smtClean="0">
                <a:latin typeface="Times New Roman" pitchFamily="18" charset="0"/>
                <a:cs typeface="Times New Roman" pitchFamily="18" charset="0"/>
              </a:rPr>
              <a:t> for small molecules and quantum magnets. Nature, 549:242 EP –, Sep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a:t>
            </a:r>
            <a:r>
              <a:rPr lang="en-IN" sz="1600" dirty="0" err="1" smtClean="0">
                <a:latin typeface="Times New Roman" pitchFamily="18" charset="0"/>
                <a:cs typeface="Times New Roman" pitchFamily="18" charset="0"/>
              </a:rPr>
              <a:t>Shor</a:t>
            </a:r>
            <a:r>
              <a:rPr lang="en-IN" sz="1600" dirty="0" smtClean="0">
                <a:latin typeface="Times New Roman" pitchFamily="18" charset="0"/>
                <a:cs typeface="Times New Roman" pitchFamily="18" charset="0"/>
              </a:rPr>
              <a:t>. Polynomial-time algorithms for prime factorization and discrete logarithms on a quantum computer. SIAM Review, 41(2):303–332,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Jacob </a:t>
            </a:r>
            <a:r>
              <a:rPr lang="en-IN" sz="1600" dirty="0" err="1" smtClean="0">
                <a:latin typeface="Times New Roman" pitchFamily="18" charset="0"/>
                <a:cs typeface="Times New Roman" pitchFamily="18" charset="0"/>
              </a:rPr>
              <a:t>Biamonte</a:t>
            </a:r>
            <a:r>
              <a:rPr lang="en-IN" sz="1600" dirty="0" smtClean="0">
                <a:latin typeface="Times New Roman" pitchFamily="18" charset="0"/>
                <a:cs typeface="Times New Roman" pitchFamily="18" charset="0"/>
              </a:rPr>
              <a:t>, Peter </a:t>
            </a:r>
            <a:r>
              <a:rPr lang="en-IN" sz="1600" dirty="0" err="1" smtClean="0">
                <a:latin typeface="Times New Roman" pitchFamily="18" charset="0"/>
                <a:cs typeface="Times New Roman" pitchFamily="18" charset="0"/>
              </a:rPr>
              <a:t>Wittek</a:t>
            </a:r>
            <a:r>
              <a:rPr lang="en-IN" sz="1600" dirty="0" smtClean="0">
                <a:latin typeface="Times New Roman" pitchFamily="18" charset="0"/>
                <a:cs typeface="Times New Roman" pitchFamily="18" charset="0"/>
              </a:rPr>
              <a:t>, Nicola </a:t>
            </a:r>
            <a:r>
              <a:rPr lang="en-IN" sz="1600" dirty="0" err="1" smtClean="0">
                <a:latin typeface="Times New Roman" pitchFamily="18" charset="0"/>
                <a:cs typeface="Times New Roman" pitchFamily="18" charset="0"/>
              </a:rPr>
              <a:t>Pancotti</a:t>
            </a:r>
            <a:r>
              <a:rPr lang="en-IN" sz="1600" dirty="0" smtClean="0">
                <a:latin typeface="Times New Roman" pitchFamily="18" charset="0"/>
                <a:cs typeface="Times New Roman" pitchFamily="18" charset="0"/>
              </a:rPr>
              <a:t>, Patrick </a:t>
            </a:r>
            <a:r>
              <a:rPr lang="en-IN" sz="1600" dirty="0" err="1" smtClean="0">
                <a:latin typeface="Times New Roman" pitchFamily="18" charset="0"/>
                <a:cs typeface="Times New Roman" pitchFamily="18" charset="0"/>
              </a:rPr>
              <a:t>Rebentrost</a:t>
            </a:r>
            <a:r>
              <a:rPr lang="en-IN" sz="1600" dirty="0" smtClean="0">
                <a:latin typeface="Times New Roman" pitchFamily="18" charset="0"/>
                <a:cs typeface="Times New Roman" pitchFamily="18" charset="0"/>
              </a:rPr>
              <a:t>, Nathan </a:t>
            </a:r>
            <a:r>
              <a:rPr lang="en-IN" sz="1600" dirty="0" err="1" smtClean="0">
                <a:latin typeface="Times New Roman" pitchFamily="18" charset="0"/>
                <a:cs typeface="Times New Roman" pitchFamily="18" charset="0"/>
              </a:rPr>
              <a:t>Wiebe</a:t>
            </a:r>
            <a:r>
              <a:rPr lang="en-IN" sz="1600" dirty="0" smtClean="0">
                <a:latin typeface="Times New Roman" pitchFamily="18" charset="0"/>
                <a:cs typeface="Times New Roman" pitchFamily="18" charset="0"/>
              </a:rPr>
              <a:t>, and Seth Lloyd. Quantum machine learning. Nature, 549:195 EP –, Sep 2017</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[5] Julian Kelly. A Preview of Bristlecone, Google’s New Quantum Processor. https://ai.googleblog.com/2018/03/ a-preview-of-bristlecone-googles-new.html, 2018. Accessed: 2018-08-05.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IBM. IBM Announces Advances to IBM Quantum Systems and Ecosystem. https://www-03.ibm.com/press/us/en/pressrelease/53374.wss, 2018. Accessed: 2018-08-05.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Hsu, Jeremy. CES 2018: Intel’s 49-Qubit Chip Shoots for Quantum Supremacy. https://spectrum.ieee.org/tech-talk/computing/hardware/ intels-49qubit-chip-aims-for-quantum-supremacy, 2018. Accessed: 2018-08-05.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IBM. IBM Quantum Devices. https://quantumexperience.ng.bluemix. net/</a:t>
            </a:r>
            <a:r>
              <a:rPr lang="en-IN" sz="1800" dirty="0" err="1" smtClean="0">
                <a:latin typeface="Times New Roman" pitchFamily="18" charset="0"/>
                <a:cs typeface="Times New Roman" pitchFamily="18" charset="0"/>
              </a:rPr>
              <a:t>qx</a:t>
            </a:r>
            <a:r>
              <a:rPr lang="en-IN" sz="1800" dirty="0" smtClean="0">
                <a:latin typeface="Times New Roman" pitchFamily="18" charset="0"/>
                <a:cs typeface="Times New Roman" pitchFamily="18" charset="0"/>
              </a:rPr>
              <a:t>/devices, 2018. Accessed: 2018-05-16</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Simon J. </a:t>
            </a:r>
            <a:r>
              <a:rPr lang="en-IN" sz="1800" dirty="0" err="1" smtClean="0">
                <a:latin typeface="Times New Roman" pitchFamily="18" charset="0"/>
                <a:cs typeface="Times New Roman" pitchFamily="18" charset="0"/>
              </a:rPr>
              <a:t>Devitt</a:t>
            </a:r>
            <a:r>
              <a:rPr lang="en-IN" sz="1800" dirty="0" smtClean="0">
                <a:latin typeface="Times New Roman" pitchFamily="18" charset="0"/>
                <a:cs typeface="Times New Roman" pitchFamily="18" charset="0"/>
              </a:rPr>
              <a:t>, Ashley M. Stephens, William J. Munro, and </a:t>
            </a:r>
            <a:r>
              <a:rPr lang="en-IN" sz="1800" dirty="0" err="1" smtClean="0">
                <a:latin typeface="Times New Roman" pitchFamily="18" charset="0"/>
                <a:cs typeface="Times New Roman" pitchFamily="18" charset="0"/>
              </a:rPr>
              <a:t>Kae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Nemoto</a:t>
            </a:r>
            <a:r>
              <a:rPr lang="en-IN" sz="1800" dirty="0" smtClean="0">
                <a:latin typeface="Times New Roman" pitchFamily="18" charset="0"/>
                <a:cs typeface="Times New Roman" pitchFamily="18" charset="0"/>
              </a:rPr>
              <a:t>. Requirements for fault-tolerant factoring on an atom-optics quantum computer. Nature Communications, 4:2524 EP –, Oct 2013. Article.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Martin </a:t>
            </a:r>
            <a:r>
              <a:rPr lang="en-IN" sz="1800" dirty="0" err="1" smtClean="0">
                <a:latin typeface="Times New Roman" pitchFamily="18" charset="0"/>
                <a:cs typeface="Times New Roman" pitchFamily="18" charset="0"/>
              </a:rPr>
              <a:t>Roetteler</a:t>
            </a:r>
            <a:r>
              <a:rPr lang="en-IN" sz="1800" dirty="0" smtClean="0">
                <a:latin typeface="Times New Roman" pitchFamily="18" charset="0"/>
                <a:cs typeface="Times New Roman" pitchFamily="18" charset="0"/>
              </a:rPr>
              <a:t>, Michael </a:t>
            </a:r>
            <a:r>
              <a:rPr lang="en-IN" sz="1800" dirty="0" err="1" smtClean="0">
                <a:latin typeface="Times New Roman" pitchFamily="18" charset="0"/>
                <a:cs typeface="Times New Roman" pitchFamily="18" charset="0"/>
              </a:rPr>
              <a:t>Naehrig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Krysta</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Svore</a:t>
            </a:r>
            <a:r>
              <a:rPr lang="en-IN" sz="1800" dirty="0" smtClean="0">
                <a:latin typeface="Times New Roman" pitchFamily="18" charset="0"/>
                <a:cs typeface="Times New Roman" pitchFamily="18" charset="0"/>
              </a:rPr>
              <a:t>, and Kristin </a:t>
            </a:r>
            <a:r>
              <a:rPr lang="en-IN" sz="1800" dirty="0" err="1" smtClean="0">
                <a:latin typeface="Times New Roman" pitchFamily="18" charset="0"/>
                <a:cs typeface="Times New Roman" pitchFamily="18" charset="0"/>
              </a:rPr>
              <a:t>Lauter</a:t>
            </a:r>
            <a:r>
              <a:rPr lang="en-IN" sz="1800" dirty="0" smtClean="0">
                <a:latin typeface="Times New Roman" pitchFamily="18" charset="0"/>
                <a:cs typeface="Times New Roman" pitchFamily="18" charset="0"/>
              </a:rPr>
              <a:t>. Quantum resource estimates for computing elliptic curve discrete logarithms, 2017.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1390</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Survey on Quantum Circuit Compilation for Noisy Intermediate-Scale Quantum Computers - Artificial Intelligence to Heuristics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2021-07-01T09:26:10Z</dcterms:modified>
</cp:coreProperties>
</file>