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Low-Dispersion Leapfrog WCS-FDTD with Artificial Anisotropy Parameters and Simulation of Hollow Dielectric Resonator Antenna Array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An </a:t>
            </a:r>
            <a:r>
              <a:rPr lang="en-IN" sz="2000" dirty="0" smtClean="0">
                <a:latin typeface="Times New Roman" pitchFamily="18" charset="0"/>
                <a:cs typeface="Times New Roman" pitchFamily="18" charset="0"/>
              </a:rPr>
              <a:t>optimized three-dimensional one-step leapfrog finite-difference time-domain (FDTD) method has been investigated, which is with a weakly conditional stability (WCS) to reduce numerical dispersion further. By introducing the artificial anisotropy parameters in a cross-correspondence manner, the phase velocity error is effectively limited without additional computational time and memory cost. An auxiliary field variable is adopted to simplify the iterative formulae with few additional processes; and the same stability has been validated between methods of conventional leapfrog WCS-FDTD and ourselves.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Moreover</a:t>
            </a:r>
            <a:r>
              <a:rPr lang="en-IN" sz="2000" dirty="0" smtClean="0">
                <a:latin typeface="Times New Roman" pitchFamily="18" charset="0"/>
                <a:cs typeface="Times New Roman" pitchFamily="18" charset="0"/>
              </a:rPr>
              <a:t>, much lower numerical dispersion is shown to withstand larger Courant-Friedrich-Levy number under the same error condition. To verify our method efficiently, a newly designed hollow dielectric resonator antenna (DRA), instead of a solid one, is conducted effective calculation. </a:t>
            </a:r>
            <a:r>
              <a:rPr lang="en-IN" sz="2000" dirty="0" err="1" smtClean="0">
                <a:latin typeface="Times New Roman" pitchFamily="18" charset="0"/>
                <a:cs typeface="Times New Roman" pitchFamily="18" charset="0"/>
              </a:rPr>
              <a:t>Furtherly</a:t>
            </a:r>
            <a:r>
              <a:rPr lang="en-IN" sz="2000" dirty="0" smtClean="0">
                <a:latin typeface="Times New Roman" pitchFamily="18" charset="0"/>
                <a:cs typeface="Times New Roman" pitchFamily="18" charset="0"/>
              </a:rPr>
              <a:t>, two forms of four-elements arrays have been developed with the DRA element above; and a T-shaped power divider are designed as a fed-network and subjected to calculations and experimental analyses. Reflection coefficients and radiation patterns are shown the effectiveness of both DRA and arrays. The most noteworthy aspect is that our low-dispersion WCS-FDTD scheme can be effectively simulated the hollow DRA and arrays, and with excellent performance in terms of memory occupation, calculation accuracy, and efficiency.</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article, a hollow DR exited by transformer type </a:t>
            </a:r>
            <a:r>
              <a:rPr lang="en-IN" sz="2000" dirty="0" err="1" smtClean="0">
                <a:latin typeface="Times New Roman" pitchFamily="18" charset="0"/>
                <a:cs typeface="Times New Roman" pitchFamily="18" charset="0"/>
              </a:rPr>
              <a:t>microstrip</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feedline</a:t>
            </a:r>
            <a:r>
              <a:rPr lang="en-IN" sz="2000" dirty="0" smtClean="0">
                <a:latin typeface="Times New Roman" pitchFamily="18" charset="0"/>
                <a:cs typeface="Times New Roman" pitchFamily="18" charset="0"/>
              </a:rPr>
              <a:t> covering 3.28 to 10.4 GHz of the UWB band is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concept of hollow DRA for the UWB range is validated in the proposed </a:t>
            </a:r>
            <a:r>
              <a:rPr lang="en-IN" sz="2000" dirty="0" smtClean="0">
                <a:latin typeface="Times New Roman" pitchFamily="18" charset="0"/>
                <a:cs typeface="Times New Roman" pitchFamily="18" charset="0"/>
              </a:rPr>
              <a:t>design.</a:t>
            </a:r>
          </a:p>
          <a:p>
            <a:pPr algn="just">
              <a:lnSpc>
                <a:spcPct val="150000"/>
              </a:lnSpc>
            </a:pPr>
            <a:r>
              <a:rPr lang="en-IN" sz="2000" dirty="0" err="1" smtClean="0">
                <a:latin typeface="Times New Roman" pitchFamily="18" charset="0"/>
                <a:cs typeface="Times New Roman" pitchFamily="18" charset="0"/>
              </a:rPr>
              <a:t>Millimeter</a:t>
            </a:r>
            <a:r>
              <a:rPr lang="en-IN" sz="2000" dirty="0" smtClean="0">
                <a:latin typeface="Times New Roman" pitchFamily="18" charset="0"/>
                <a:cs typeface="Times New Roman" pitchFamily="18" charset="0"/>
              </a:rPr>
              <a:t>-wave (mm-Wave) frequency bands have been selected for 5G applications as a response to the demand for higher data transmission rates in wireless communications.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of the challenges in these bands is the increased link loss due to the reduced wavelength and atmospheric </a:t>
            </a:r>
            <a:r>
              <a:rPr lang="en-IN" sz="2000" dirty="0" smtClean="0">
                <a:latin typeface="Times New Roman" pitchFamily="18" charset="0"/>
                <a:cs typeface="Times New Roman" pitchFamily="18" charset="0"/>
              </a:rPr>
              <a:t>absorption.</a:t>
            </a:r>
          </a:p>
          <a:p>
            <a:pPr algn="just">
              <a:lnSpc>
                <a:spcPct val="150000"/>
              </a:lnSpc>
            </a:pPr>
            <a:r>
              <a:rPr lang="en-IN" sz="2000" dirty="0" smtClean="0">
                <a:latin typeface="Times New Roman" pitchFamily="18" charset="0"/>
                <a:cs typeface="Times New Roman" pitchFamily="18" charset="0"/>
              </a:rPr>
              <a:t>DRAs consist of volumetric dielectric structures that are excited via an electromagnetic coupling mechanism, such as a </a:t>
            </a:r>
            <a:r>
              <a:rPr lang="en-IN" sz="2000" dirty="0" err="1" smtClean="0">
                <a:latin typeface="Times New Roman" pitchFamily="18" charset="0"/>
                <a:cs typeface="Times New Roman" pitchFamily="18" charset="0"/>
              </a:rPr>
              <a:t>microstrip</a:t>
            </a:r>
            <a:r>
              <a:rPr lang="en-IN" sz="2000" dirty="0" smtClean="0">
                <a:latin typeface="Times New Roman" pitchFamily="18" charset="0"/>
                <a:cs typeface="Times New Roman" pitchFamily="18" charset="0"/>
              </a:rPr>
              <a:t> line, an aperture in a conducting plane or a feeding </a:t>
            </a:r>
            <a:r>
              <a:rPr lang="en-IN" sz="2000" dirty="0" smtClean="0">
                <a:latin typeface="Times New Roman" pitchFamily="18" charset="0"/>
                <a:cs typeface="Times New Roman" pitchFamily="18" charset="0"/>
              </a:rPr>
              <a:t>probe.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conventional CDRA design, the placement of the DR on top of the ground plane, where the radiation slot is located, is done manually, which leads to alignment precision issues that can easily impact the antenna gain and/or bandwidth. </a:t>
            </a:r>
          </a:p>
          <a:p>
            <a:pPr algn="just">
              <a:lnSpc>
                <a:spcPct val="150000"/>
              </a:lnSpc>
            </a:pPr>
            <a:r>
              <a:rPr lang="en-IN" sz="2000" dirty="0" smtClean="0">
                <a:latin typeface="Times New Roman" pitchFamily="18" charset="0"/>
                <a:cs typeface="Times New Roman" pitchFamily="18" charset="0"/>
              </a:rPr>
              <a:t>This thickness ensures that all higher order modes are cut off while having minimum impact on the performance of the antenna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coupling will impact the radiation pattern, the appearance of grating lobes and the impedance matching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found that the width of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elements has greater impact on the current distribution of array than the width of outer elements.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design presents a tapered current amplitude distribution by using DRA element width gradation method, and low side-lobe level (SLL) characteristic can be obtained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validate the performance of the proposed design, the conformal array is fabricated and measured in an anechoic chamber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measured results of the fabricated prototype demonstrate that the proposed design has the potential to be applied to wireless communication system with curved surface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conformal array is firstly constructed based on the eight curved DRA elements with the same dimensions of the proposed DR element.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Compared with the DRA arrays in </a:t>
            </a:r>
            <a:r>
              <a:rPr lang="en-IN" sz="2000" dirty="0" smtClean="0">
                <a:latin typeface="Times New Roman" pitchFamily="18" charset="0"/>
                <a:cs typeface="Times New Roman" pitchFamily="18" charset="0"/>
              </a:rPr>
              <a:t> and, </a:t>
            </a:r>
            <a:r>
              <a:rPr lang="en-IN" sz="2000" dirty="0" smtClean="0">
                <a:latin typeface="Times New Roman" pitchFamily="18" charset="0"/>
                <a:cs typeface="Times New Roman" pitchFamily="18" charset="0"/>
              </a:rPr>
              <a:t>the proposed structure shows higher gain and lower SLL.</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grooved and grounded </a:t>
            </a:r>
            <a:r>
              <a:rPr lang="en-IN" sz="2000" dirty="0" err="1" smtClean="0">
                <a:latin typeface="Times New Roman" pitchFamily="18" charset="0"/>
                <a:cs typeface="Times New Roman" pitchFamily="18" charset="0"/>
              </a:rPr>
              <a:t>superstrate</a:t>
            </a:r>
            <a:r>
              <a:rPr lang="en-IN" sz="2000" dirty="0" smtClean="0">
                <a:latin typeface="Times New Roman" pitchFamily="18" charset="0"/>
                <a:cs typeface="Times New Roman" pitchFamily="18" charset="0"/>
              </a:rPr>
              <a:t> is introduced to facilitate the alignment of the individual array elements while enhancing the overall performance of the antenna </a:t>
            </a:r>
            <a:r>
              <a:rPr lang="en-IN" sz="2000" dirty="0" smtClean="0">
                <a:latin typeface="Times New Roman" pitchFamily="18" charset="0"/>
                <a:cs typeface="Times New Roman" pitchFamily="18" charset="0"/>
              </a:rPr>
              <a:t>array.</a:t>
            </a:r>
          </a:p>
          <a:p>
            <a:pPr algn="just">
              <a:lnSpc>
                <a:spcPct val="150000"/>
              </a:lnSpc>
            </a:pPr>
            <a:r>
              <a:rPr lang="en-IN" sz="2000" dirty="0" smtClean="0">
                <a:latin typeface="Times New Roman" pitchFamily="18" charset="0"/>
                <a:cs typeface="Times New Roman" pitchFamily="18" charset="0"/>
              </a:rPr>
              <a:t>The performance of the proposed stack is evaluated numerically and compared with measured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techniques have led to gain, efficiency and bandwidth performance that are better than the printed antennas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becomes even more critical at higher frequencies where high alignment precision and tight size tolerances are required to avoid performance degradation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Consequently, mm-Wave antenna systems are required to provide high gain and high </a:t>
            </a:r>
            <a:r>
              <a:rPr lang="en-IN" sz="2000" dirty="0" smtClean="0">
                <a:latin typeface="Times New Roman" pitchFamily="18" charset="0"/>
                <a:cs typeface="Times New Roman" pitchFamily="18" charset="0"/>
              </a:rPr>
              <a:t>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Millimeter-Wave 3-D-Printed Antenna Array Based on Gap-Waveguide Technology and Split E-Plane Waveguide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Palomares-Caballero, A.; Alex-Amor, A.; Valenzuela-Valdes, J.; Padilla, P.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antenna array is based on glide-symmetric holey gap-waveguide technology combined with E-plane insertion gaps for a low-cost and low-loss design.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Cavity-Backed Slot-Coupled Patch Antenna Array With Dual Slant Polarization for Millimeter-Wave Base Station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Yang, Q.; Gao, S.; Luo, Q.; Wen, L.; Ban, Y.-L.; Yang, X.; Ren, X.; Wu, J.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corner-fed substrate integrated waveguide (SIW) cavity is adopted to improve the port isolation and XPD of this slot-coupled antenna.</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65545"/>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Millimetre</a:t>
                      </a:r>
                      <a:r>
                        <a:rPr lang="en-US" sz="2000" dirty="0">
                          <a:latin typeface="Times New Roman"/>
                          <a:ea typeface="Calibri"/>
                          <a:cs typeface="Latha"/>
                        </a:rPr>
                        <a:t>-wave dielectric resonator antenna array based on directive LTCC elements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Mrnka, M.; Cupal, M.; Raida, Z.; Pietrikova, A.; Kocur, D.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LTCC material that the authors use provides very low dielectric losses and enables us to design an antenna element with very high radiation efficiency.</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Broadband mm-Wave Microstrip Array Antenna with Improved Radiation Characteristics for Different 5G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Khalily, M.; Tafazolli, R.; Xiao, P.; Kishk, A.A.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Ka-band inset-fed </a:t>
                      </a:r>
                      <a:r>
                        <a:rPr lang="en-US" sz="2000" dirty="0" err="1">
                          <a:solidFill>
                            <a:srgbClr val="333333"/>
                          </a:solidFill>
                          <a:latin typeface="Times New Roman"/>
                          <a:ea typeface="Calibri"/>
                          <a:cs typeface="Latha"/>
                        </a:rPr>
                        <a:t>microstrip</a:t>
                      </a:r>
                      <a:r>
                        <a:rPr lang="en-US" sz="2000" dirty="0">
                          <a:solidFill>
                            <a:srgbClr val="333333"/>
                          </a:solidFill>
                          <a:latin typeface="Times New Roman"/>
                          <a:ea typeface="Calibri"/>
                          <a:cs typeface="Latha"/>
                        </a:rPr>
                        <a:t> patches linear antenna array is presented for the fifth generation (5G) applications in different countries.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600200" y="1295400"/>
            <a:ext cx="67056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work, a mm-wave cylindrical dielectric resonant antenna (CDRA) array is presented using a new LTCC stack that ensures precision and ease of alignment. The array antenna consists of 16 single element cylindrical DR antenna (CDRA) operating at 28 GHz for the 5G applications. The array is fed by an inverted </a:t>
            </a:r>
            <a:r>
              <a:rPr lang="en-IN" sz="1600" dirty="0" err="1" smtClean="0">
                <a:latin typeface="Times New Roman" pitchFamily="18" charset="0"/>
                <a:cs typeface="Times New Roman" pitchFamily="18" charset="0"/>
              </a:rPr>
              <a:t>microstrip</a:t>
            </a:r>
            <a:r>
              <a:rPr lang="en-IN" sz="1600" dirty="0" smtClean="0">
                <a:latin typeface="Times New Roman" pitchFamily="18" charset="0"/>
                <a:cs typeface="Times New Roman" pitchFamily="18" charset="0"/>
              </a:rPr>
              <a:t> corporate feeding network. Both the feeding network and the CDRA array are fabricated in the same LTCC process, ensuring cost effectiveness and high precision, thanks to the addition of a grounded and grooved </a:t>
            </a:r>
            <a:r>
              <a:rPr lang="en-IN" sz="1600" dirty="0" err="1" smtClean="0">
                <a:latin typeface="Times New Roman" pitchFamily="18" charset="0"/>
                <a:cs typeface="Times New Roman" pitchFamily="18" charset="0"/>
              </a:rPr>
              <a:t>superstrate</a:t>
            </a:r>
            <a:r>
              <a:rPr lang="en-IN" sz="1600" dirty="0" smtClean="0">
                <a:latin typeface="Times New Roman" pitchFamily="18" charset="0"/>
                <a:cs typeface="Times New Roman" pitchFamily="18" charset="0"/>
              </a:rPr>
              <a:t>. Measurement results show an impedance bandwidth of 9.81% around 28.52 GHz with a maximum gain of 15.68 </a:t>
            </a:r>
            <a:r>
              <a:rPr lang="en-IN" sz="1600" dirty="0" err="1" smtClean="0">
                <a:latin typeface="Times New Roman" pitchFamily="18" charset="0"/>
                <a:cs typeface="Times New Roman" pitchFamily="18" charset="0"/>
              </a:rPr>
              <a:t>dBi</a:t>
            </a:r>
            <a:r>
              <a:rPr lang="en-IN" sz="1600" dirty="0" smtClean="0">
                <a:latin typeface="Times New Roman" pitchFamily="18" charset="0"/>
                <a:cs typeface="Times New Roman" pitchFamily="18" charset="0"/>
              </a:rPr>
              <a:t> and an efficiency of 88%. These results are in excellent agreement with simulations and the slight discrepancies between the two are attributable to inherent variability that can be expected in a single run fabrication using LTCC due mainly to small shrinkage factor variation. With its compact size and the precision of its fabrication process, the proposed antenna is a good candidate for mm-wave applications. </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t>
            </a:r>
            <a:r>
              <a:rPr lang="en-IN" sz="1500" dirty="0" err="1" smtClean="0">
                <a:latin typeface="Times New Roman" pitchFamily="18" charset="0"/>
                <a:cs typeface="Times New Roman" pitchFamily="18" charset="0"/>
              </a:rPr>
              <a:t>Palomares</a:t>
            </a:r>
            <a:r>
              <a:rPr lang="en-IN" sz="1500" dirty="0" smtClean="0">
                <a:latin typeface="Times New Roman" pitchFamily="18" charset="0"/>
                <a:cs typeface="Times New Roman" pitchFamily="18" charset="0"/>
              </a:rPr>
              <a:t>-Caballero, A.; Alex-Amor, A.; Valenzuela-Valdes, J.; Padilla, P. </a:t>
            </a:r>
            <a:r>
              <a:rPr lang="en-IN" sz="1500" dirty="0" err="1" smtClean="0">
                <a:latin typeface="Times New Roman" pitchFamily="18" charset="0"/>
                <a:cs typeface="Times New Roman" pitchFamily="18" charset="0"/>
              </a:rPr>
              <a:t>Millimeter</a:t>
            </a:r>
            <a:r>
              <a:rPr lang="en-IN" sz="1500" dirty="0" smtClean="0">
                <a:latin typeface="Times New Roman" pitchFamily="18" charset="0"/>
                <a:cs typeface="Times New Roman" pitchFamily="18" charset="0"/>
              </a:rPr>
              <a:t>-Wave 3-D-Printed Antenna Array Based on Gap-Waveguide Technology and Split E-Plane Waveguide. IEEE Trans. Antennas </a:t>
            </a:r>
            <a:r>
              <a:rPr lang="en-IN" sz="1500" dirty="0" err="1" smtClean="0">
                <a:latin typeface="Times New Roman" pitchFamily="18" charset="0"/>
                <a:cs typeface="Times New Roman" pitchFamily="18" charset="0"/>
              </a:rPr>
              <a:t>Propag</a:t>
            </a:r>
            <a:r>
              <a:rPr lang="en-IN" sz="1500" dirty="0" smtClean="0">
                <a:latin typeface="Times New Roman" pitchFamily="18" charset="0"/>
                <a:cs typeface="Times New Roman" pitchFamily="18" charset="0"/>
              </a:rPr>
              <a:t>. 2021, 69, 164–172.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2</a:t>
            </a:r>
            <a:r>
              <a:rPr lang="en-IN" sz="1500" dirty="0" smtClean="0">
                <a:latin typeface="Times New Roman" pitchFamily="18" charset="0"/>
                <a:cs typeface="Times New Roman" pitchFamily="18" charset="0"/>
              </a:rPr>
              <a:t>. Yang, Q.; </a:t>
            </a:r>
            <a:r>
              <a:rPr lang="en-IN" sz="1500" dirty="0" err="1" smtClean="0">
                <a:latin typeface="Times New Roman" pitchFamily="18" charset="0"/>
                <a:cs typeface="Times New Roman" pitchFamily="18" charset="0"/>
              </a:rPr>
              <a:t>Gao</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Luo</a:t>
            </a:r>
            <a:r>
              <a:rPr lang="en-IN" sz="1500" dirty="0" smtClean="0">
                <a:latin typeface="Times New Roman" pitchFamily="18" charset="0"/>
                <a:cs typeface="Times New Roman" pitchFamily="18" charset="0"/>
              </a:rPr>
              <a:t>, Q.; </a:t>
            </a:r>
            <a:r>
              <a:rPr lang="en-IN" sz="1500" dirty="0" err="1" smtClean="0">
                <a:latin typeface="Times New Roman" pitchFamily="18" charset="0"/>
                <a:cs typeface="Times New Roman" pitchFamily="18" charset="0"/>
              </a:rPr>
              <a:t>Wen</a:t>
            </a:r>
            <a:r>
              <a:rPr lang="en-IN" sz="1500" dirty="0" smtClean="0">
                <a:latin typeface="Times New Roman" pitchFamily="18" charset="0"/>
                <a:cs typeface="Times New Roman" pitchFamily="18" charset="0"/>
              </a:rPr>
              <a:t>, L.; Ban, Y.-L.; Yang, X.; </a:t>
            </a:r>
            <a:r>
              <a:rPr lang="en-IN" sz="1500" dirty="0" err="1" smtClean="0">
                <a:latin typeface="Times New Roman" pitchFamily="18" charset="0"/>
                <a:cs typeface="Times New Roman" pitchFamily="18" charset="0"/>
              </a:rPr>
              <a:t>Ren</a:t>
            </a:r>
            <a:r>
              <a:rPr lang="en-IN" sz="1500" dirty="0" smtClean="0">
                <a:latin typeface="Times New Roman" pitchFamily="18" charset="0"/>
                <a:cs typeface="Times New Roman" pitchFamily="18" charset="0"/>
              </a:rPr>
              <a:t>, X.; Wu, J. Cavity-Backed Slot-Coupled Patch Antenna Array With Dual Slant Polarization for </a:t>
            </a:r>
            <a:r>
              <a:rPr lang="en-IN" sz="1500" dirty="0" err="1" smtClean="0">
                <a:latin typeface="Times New Roman" pitchFamily="18" charset="0"/>
                <a:cs typeface="Times New Roman" pitchFamily="18" charset="0"/>
              </a:rPr>
              <a:t>Millimeter</a:t>
            </a:r>
            <a:r>
              <a:rPr lang="en-IN" sz="1500" dirty="0" smtClean="0">
                <a:latin typeface="Times New Roman" pitchFamily="18" charset="0"/>
                <a:cs typeface="Times New Roman" pitchFamily="18" charset="0"/>
              </a:rPr>
              <a:t>-Wave Base Station Applications. IEEE Trans. Antennas </a:t>
            </a:r>
            <a:r>
              <a:rPr lang="en-IN" sz="1500" dirty="0" err="1" smtClean="0">
                <a:latin typeface="Times New Roman" pitchFamily="18" charset="0"/>
                <a:cs typeface="Times New Roman" pitchFamily="18" charset="0"/>
              </a:rPr>
              <a:t>Propag</a:t>
            </a:r>
            <a:r>
              <a:rPr lang="en-IN" sz="1500" dirty="0" smtClean="0">
                <a:latin typeface="Times New Roman" pitchFamily="18" charset="0"/>
                <a:cs typeface="Times New Roman" pitchFamily="18" charset="0"/>
              </a:rPr>
              <a:t>. 2020, 69, 1404–1413.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3</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Mrnka</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Cupal</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Raida</a:t>
            </a:r>
            <a:r>
              <a:rPr lang="en-IN" sz="1500" dirty="0" smtClean="0">
                <a:latin typeface="Times New Roman" pitchFamily="18" charset="0"/>
                <a:cs typeface="Times New Roman" pitchFamily="18" charset="0"/>
              </a:rPr>
              <a:t>, Z.; </a:t>
            </a:r>
            <a:r>
              <a:rPr lang="en-IN" sz="1500" dirty="0" err="1" smtClean="0">
                <a:latin typeface="Times New Roman" pitchFamily="18" charset="0"/>
                <a:cs typeface="Times New Roman" pitchFamily="18" charset="0"/>
              </a:rPr>
              <a:t>Pietrikova</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Kocur</a:t>
            </a:r>
            <a:r>
              <a:rPr lang="en-IN" sz="1500" dirty="0" smtClean="0">
                <a:latin typeface="Times New Roman" pitchFamily="18" charset="0"/>
                <a:cs typeface="Times New Roman" pitchFamily="18" charset="0"/>
              </a:rPr>
              <a:t>, D. Millimetre-wave dielectric resonator antenna array based on directive LTCC elements. </a:t>
            </a:r>
            <a:r>
              <a:rPr lang="en-IN" sz="1500" dirty="0" smtClean="0">
                <a:latin typeface="Times New Roman" pitchFamily="18" charset="0"/>
                <a:cs typeface="Times New Roman" pitchFamily="18" charset="0"/>
              </a:rPr>
              <a:t>IET </a:t>
            </a:r>
            <a:r>
              <a:rPr lang="en-IN" sz="1500" dirty="0" err="1" smtClean="0">
                <a:latin typeface="Times New Roman" pitchFamily="18" charset="0"/>
                <a:cs typeface="Times New Roman" pitchFamily="18" charset="0"/>
              </a:rPr>
              <a:t>Microw</a:t>
            </a:r>
            <a:r>
              <a:rPr lang="en-IN" sz="1500" dirty="0" smtClean="0">
                <a:latin typeface="Times New Roman" pitchFamily="18" charset="0"/>
                <a:cs typeface="Times New Roman" pitchFamily="18" charset="0"/>
              </a:rPr>
              <a:t>. Antennas </a:t>
            </a:r>
            <a:r>
              <a:rPr lang="en-IN" sz="1500" dirty="0" err="1" smtClean="0">
                <a:latin typeface="Times New Roman" pitchFamily="18" charset="0"/>
                <a:cs typeface="Times New Roman" pitchFamily="18" charset="0"/>
              </a:rPr>
              <a:t>Propag</a:t>
            </a:r>
            <a:r>
              <a:rPr lang="en-IN" sz="1500" dirty="0" smtClean="0">
                <a:latin typeface="Times New Roman" pitchFamily="18" charset="0"/>
                <a:cs typeface="Times New Roman" pitchFamily="18" charset="0"/>
              </a:rPr>
              <a:t>. 2018, 12, 662–667.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4</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Haraz</a:t>
            </a:r>
            <a:r>
              <a:rPr lang="en-IN" sz="1500" dirty="0" smtClean="0">
                <a:latin typeface="Times New Roman" pitchFamily="18" charset="0"/>
                <a:cs typeface="Times New Roman" pitchFamily="18" charset="0"/>
              </a:rPr>
              <a:t>, O.M.; </a:t>
            </a:r>
            <a:r>
              <a:rPr lang="en-IN" sz="1500" dirty="0" err="1" smtClean="0">
                <a:latin typeface="Times New Roman" pitchFamily="18" charset="0"/>
                <a:cs typeface="Times New Roman" pitchFamily="18" charset="0"/>
              </a:rPr>
              <a:t>Elboushi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Alshebeili</a:t>
            </a:r>
            <a:r>
              <a:rPr lang="en-IN" sz="1500" dirty="0" smtClean="0">
                <a:latin typeface="Times New Roman" pitchFamily="18" charset="0"/>
                <a:cs typeface="Times New Roman" pitchFamily="18" charset="0"/>
              </a:rPr>
              <a:t>, S.A.; </a:t>
            </a:r>
            <a:r>
              <a:rPr lang="en-IN" sz="1500" dirty="0" err="1" smtClean="0">
                <a:latin typeface="Times New Roman" pitchFamily="18" charset="0"/>
                <a:cs typeface="Times New Roman" pitchFamily="18" charset="0"/>
              </a:rPr>
              <a:t>Sebak</a:t>
            </a:r>
            <a:r>
              <a:rPr lang="en-IN" sz="1500" dirty="0" smtClean="0">
                <a:latin typeface="Times New Roman" pitchFamily="18" charset="0"/>
                <a:cs typeface="Times New Roman" pitchFamily="18" charset="0"/>
              </a:rPr>
              <a:t>, A.R. Dense dielectric patch array antenna with improved radiation characteristics using </a:t>
            </a:r>
            <a:r>
              <a:rPr lang="en-IN" sz="1500" dirty="0" err="1" smtClean="0">
                <a:latin typeface="Times New Roman" pitchFamily="18" charset="0"/>
                <a:cs typeface="Times New Roman" pitchFamily="18" charset="0"/>
              </a:rPr>
              <a:t>ebg</a:t>
            </a:r>
            <a:r>
              <a:rPr lang="en-IN" sz="1500" dirty="0" smtClean="0">
                <a:latin typeface="Times New Roman" pitchFamily="18" charset="0"/>
                <a:cs typeface="Times New Roman" pitchFamily="18" charset="0"/>
              </a:rPr>
              <a:t> ground structure and dielectric </a:t>
            </a:r>
            <a:r>
              <a:rPr lang="en-IN" sz="1500" dirty="0" err="1" smtClean="0">
                <a:latin typeface="Times New Roman" pitchFamily="18" charset="0"/>
                <a:cs typeface="Times New Roman" pitchFamily="18" charset="0"/>
              </a:rPr>
              <a:t>superstrate</a:t>
            </a:r>
            <a:r>
              <a:rPr lang="en-IN" sz="1500" dirty="0" smtClean="0">
                <a:latin typeface="Times New Roman" pitchFamily="18" charset="0"/>
                <a:cs typeface="Times New Roman" pitchFamily="18" charset="0"/>
              </a:rPr>
              <a:t> for future 5G cellular networks. IEEE Access 2014, 2, 909–913.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5</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Khalily</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Tafazolli</a:t>
            </a:r>
            <a:r>
              <a:rPr lang="en-IN" sz="1500" dirty="0" smtClean="0">
                <a:latin typeface="Times New Roman" pitchFamily="18" charset="0"/>
                <a:cs typeface="Times New Roman" pitchFamily="18" charset="0"/>
              </a:rPr>
              <a:t>, R.; Xiao, P.; </a:t>
            </a:r>
            <a:r>
              <a:rPr lang="en-IN" sz="1500" dirty="0" err="1" smtClean="0">
                <a:latin typeface="Times New Roman" pitchFamily="18" charset="0"/>
                <a:cs typeface="Times New Roman" pitchFamily="18" charset="0"/>
              </a:rPr>
              <a:t>Kishk</a:t>
            </a:r>
            <a:r>
              <a:rPr lang="en-IN" sz="1500" dirty="0" smtClean="0">
                <a:latin typeface="Times New Roman" pitchFamily="18" charset="0"/>
                <a:cs typeface="Times New Roman" pitchFamily="18" charset="0"/>
              </a:rPr>
              <a:t>, A.A. Broadband mm-Wave </a:t>
            </a:r>
            <a:r>
              <a:rPr lang="en-IN" sz="1500" dirty="0" err="1" smtClean="0">
                <a:latin typeface="Times New Roman" pitchFamily="18" charset="0"/>
                <a:cs typeface="Times New Roman" pitchFamily="18" charset="0"/>
              </a:rPr>
              <a:t>Microstrip</a:t>
            </a:r>
            <a:r>
              <a:rPr lang="en-IN" sz="1500" dirty="0" smtClean="0">
                <a:latin typeface="Times New Roman" pitchFamily="18" charset="0"/>
                <a:cs typeface="Times New Roman" pitchFamily="18" charset="0"/>
              </a:rPr>
              <a:t> Array Antenna with Improved Radiation Characteristics for Different 5G Applications. IEEE Trans. Antennas </a:t>
            </a:r>
            <a:r>
              <a:rPr lang="en-IN" sz="1500" dirty="0" err="1" smtClean="0">
                <a:latin typeface="Times New Roman" pitchFamily="18" charset="0"/>
                <a:cs typeface="Times New Roman" pitchFamily="18" charset="0"/>
              </a:rPr>
              <a:t>Propag</a:t>
            </a:r>
            <a:r>
              <a:rPr lang="en-IN" sz="1500" dirty="0" smtClean="0">
                <a:latin typeface="Times New Roman" pitchFamily="18" charset="0"/>
                <a:cs typeface="Times New Roman" pitchFamily="18" charset="0"/>
              </a:rPr>
              <a:t>. 2018, 66, 4641–4647.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Meredov</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Klionovski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Shamim</a:t>
            </a:r>
            <a:r>
              <a:rPr lang="en-IN" sz="1600" dirty="0" smtClean="0">
                <a:latin typeface="Times New Roman" pitchFamily="18" charset="0"/>
                <a:cs typeface="Times New Roman" pitchFamily="18" charset="0"/>
              </a:rPr>
              <a:t>, A. Screen-Printed, Flexible, Parasitic Beam-Switching </a:t>
            </a:r>
            <a:r>
              <a:rPr lang="en-IN" sz="1600" dirty="0" err="1" smtClean="0">
                <a:latin typeface="Times New Roman" pitchFamily="18" charset="0"/>
                <a:cs typeface="Times New Roman" pitchFamily="18" charset="0"/>
              </a:rPr>
              <a:t>Millimeter</a:t>
            </a:r>
            <a:r>
              <a:rPr lang="en-IN" sz="1600" dirty="0" smtClean="0">
                <a:latin typeface="Times New Roman" pitchFamily="18" charset="0"/>
                <a:cs typeface="Times New Roman" pitchFamily="18" charset="0"/>
              </a:rPr>
              <a:t>-Wave Antenna Array for Wearable Applications. IEEE Open J.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2019, 1, 2–10.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Abohmra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Jilani</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Abbas</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Ghannam</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Heidari</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Imran</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Abbasi</a:t>
            </a:r>
            <a:r>
              <a:rPr lang="en-IN" sz="1600" dirty="0" smtClean="0">
                <a:latin typeface="Times New Roman" pitchFamily="18" charset="0"/>
                <a:cs typeface="Times New Roman" pitchFamily="18" charset="0"/>
              </a:rPr>
              <a:t>, Q.H. Low-profile Flexible </a:t>
            </a:r>
            <a:r>
              <a:rPr lang="en-IN" sz="1600" dirty="0" err="1" smtClean="0">
                <a:latin typeface="Times New Roman" pitchFamily="18" charset="0"/>
                <a:cs typeface="Times New Roman" pitchFamily="18" charset="0"/>
              </a:rPr>
              <a:t>Perovskite</a:t>
            </a:r>
            <a:r>
              <a:rPr lang="en-IN" sz="1600" dirty="0" smtClean="0">
                <a:latin typeface="Times New Roman" pitchFamily="18" charset="0"/>
                <a:cs typeface="Times New Roman" pitchFamily="18" charset="0"/>
              </a:rPr>
              <a:t> based Millimetre Wave Antenna. In Proceedings of the IEEE MTT-S 2019 International Microwave Biomedical Conference, Nanjing, China, 6–8 May 2019</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Ashraf</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Sebak</a:t>
            </a:r>
            <a:r>
              <a:rPr lang="en-IN" sz="1600" dirty="0" smtClean="0">
                <a:latin typeface="Times New Roman" pitchFamily="18" charset="0"/>
                <a:cs typeface="Times New Roman" pitchFamily="18" charset="0"/>
              </a:rPr>
              <a:t>, A.R.; </a:t>
            </a:r>
            <a:r>
              <a:rPr lang="en-IN" sz="1600" dirty="0" err="1" smtClean="0">
                <a:latin typeface="Times New Roman" pitchFamily="18" charset="0"/>
                <a:cs typeface="Times New Roman" pitchFamily="18" charset="0"/>
              </a:rPr>
              <a:t>Kishk</a:t>
            </a:r>
            <a:r>
              <a:rPr lang="en-IN" sz="1600" dirty="0" smtClean="0">
                <a:latin typeface="Times New Roman" pitchFamily="18" charset="0"/>
                <a:cs typeface="Times New Roman" pitchFamily="18" charset="0"/>
              </a:rPr>
              <a:t>, A.A. Packaged </a:t>
            </a:r>
            <a:r>
              <a:rPr lang="en-IN" sz="1600" dirty="0" err="1" smtClean="0">
                <a:latin typeface="Times New Roman" pitchFamily="18" charset="0"/>
                <a:cs typeface="Times New Roman" pitchFamily="18" charset="0"/>
              </a:rPr>
              <a:t>Microstrip</a:t>
            </a:r>
            <a:r>
              <a:rPr lang="en-IN" sz="1600" dirty="0" smtClean="0">
                <a:latin typeface="Times New Roman" pitchFamily="18" charset="0"/>
                <a:cs typeface="Times New Roman" pitchFamily="18" charset="0"/>
              </a:rPr>
              <a:t> Line Feed Network on a Single Surface for Dual-Polarized 2N×2M ME-Dipole Antenna Array. IEEE Antennas </a:t>
            </a:r>
            <a:r>
              <a:rPr lang="en-IN" sz="1600" dirty="0" err="1" smtClean="0">
                <a:latin typeface="Times New Roman" pitchFamily="18" charset="0"/>
                <a:cs typeface="Times New Roman" pitchFamily="18" charset="0"/>
              </a:rPr>
              <a:t>Wirel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2020, 19, 596–600.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Dzagbletey</a:t>
            </a:r>
            <a:r>
              <a:rPr lang="en-IN" sz="1600" dirty="0" smtClean="0">
                <a:latin typeface="Times New Roman" pitchFamily="18" charset="0"/>
                <a:cs typeface="Times New Roman" pitchFamily="18" charset="0"/>
              </a:rPr>
              <a:t>, P.A.; Jung, Y.B. Stacked </a:t>
            </a:r>
            <a:r>
              <a:rPr lang="en-IN" sz="1600" dirty="0" err="1" smtClean="0">
                <a:latin typeface="Times New Roman" pitchFamily="18" charset="0"/>
                <a:cs typeface="Times New Roman" pitchFamily="18" charset="0"/>
              </a:rPr>
              <a:t>microstrip</a:t>
            </a:r>
            <a:r>
              <a:rPr lang="en-IN" sz="1600" dirty="0" smtClean="0">
                <a:latin typeface="Times New Roman" pitchFamily="18" charset="0"/>
                <a:cs typeface="Times New Roman" pitchFamily="18" charset="0"/>
              </a:rPr>
              <a:t> linear array for </a:t>
            </a:r>
            <a:r>
              <a:rPr lang="en-IN" sz="1600" dirty="0" err="1" smtClean="0">
                <a:latin typeface="Times New Roman" pitchFamily="18" charset="0"/>
                <a:cs typeface="Times New Roman" pitchFamily="18" charset="0"/>
              </a:rPr>
              <a:t>millimeter</a:t>
            </a:r>
            <a:r>
              <a:rPr lang="en-IN" sz="1600" dirty="0" smtClean="0">
                <a:latin typeface="Times New Roman" pitchFamily="18" charset="0"/>
                <a:cs typeface="Times New Roman" pitchFamily="18" charset="0"/>
              </a:rPr>
              <a:t>-wave 5G baseband communication. IEEE Antennas </a:t>
            </a:r>
            <a:r>
              <a:rPr lang="en-IN" sz="1600" dirty="0" err="1" smtClean="0">
                <a:latin typeface="Times New Roman" pitchFamily="18" charset="0"/>
                <a:cs typeface="Times New Roman" pitchFamily="18" charset="0"/>
              </a:rPr>
              <a:t>Wirel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2018, 17, 780–783.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Cheon</a:t>
            </a:r>
            <a:r>
              <a:rPr lang="en-IN" sz="1600" dirty="0" smtClean="0">
                <a:latin typeface="Times New Roman" pitchFamily="18" charset="0"/>
                <a:cs typeface="Times New Roman" pitchFamily="18" charset="0"/>
              </a:rPr>
              <a:t>, Y.; Kim, Y. </a:t>
            </a:r>
            <a:r>
              <a:rPr lang="en-IN" sz="1600" dirty="0" err="1" smtClean="0">
                <a:latin typeface="Times New Roman" pitchFamily="18" charset="0"/>
                <a:cs typeface="Times New Roman" pitchFamily="18" charset="0"/>
              </a:rPr>
              <a:t>Stripline</a:t>
            </a:r>
            <a:r>
              <a:rPr lang="en-IN" sz="1600" dirty="0" smtClean="0">
                <a:latin typeface="Times New Roman" pitchFamily="18" charset="0"/>
                <a:cs typeface="Times New Roman" pitchFamily="18" charset="0"/>
              </a:rPr>
              <a:t>-fed aperture-coupled patch array antenna with reduced </a:t>
            </a:r>
            <a:r>
              <a:rPr lang="en-IN" sz="1600" dirty="0" err="1" smtClean="0">
                <a:latin typeface="Times New Roman" pitchFamily="18" charset="0"/>
                <a:cs typeface="Times New Roman" pitchFamily="18" charset="0"/>
              </a:rPr>
              <a:t>sidelobe</a:t>
            </a:r>
            <a:r>
              <a:rPr lang="en-IN" sz="1600" dirty="0" smtClean="0">
                <a:latin typeface="Times New Roman" pitchFamily="18" charset="0"/>
                <a:cs typeface="Times New Roman" pitchFamily="18" charset="0"/>
              </a:rPr>
              <a:t>. Electron.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2015, 51, 1402–1403.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1611</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Low-Dispersion Leapfrog WCS-FDTD with Artificial Anisotropy Parameters and Simulation of Hollow Dielectric Resonator Antenna Array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2021-06-30T13:46:12Z</dcterms:modified>
</cp:coreProperties>
</file>