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IFC-BD An Interpretable Fuzzy Classifier for Boosting Explainable Artificial Intelligence in Big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current Data Science applications, the course of action has derived to adapt the system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for the human cognition, resulting in the emerging area of explainable artificial intelligence. Among different classification paradigms, those based on fuzzy rules are suitable solutions to stress the interpretability of the global systems. However, in case of addressing Big Data analytics, they may comprise an excessive number of rules and/or linguistic labels that not only may cause losing the system performance but also may affect the system semantic as well as the system interpretability. In this paper, we propose IFC-BD, an Interpretable Fuzzy Classifier for Big Data, aiming at boosting the horizons of </a:t>
            </a:r>
            <a:r>
              <a:rPr lang="en-IN" sz="2000" dirty="0" err="1" smtClean="0">
                <a:latin typeface="Times New Roman" pitchFamily="18" charset="0"/>
                <a:cs typeface="Times New Roman" pitchFamily="18" charset="0"/>
              </a:rPr>
              <a:t>explainability</a:t>
            </a:r>
            <a:r>
              <a:rPr lang="en-IN" sz="2000" dirty="0" smtClean="0">
                <a:latin typeface="Times New Roman" pitchFamily="18" charset="0"/>
                <a:cs typeface="Times New Roman" pitchFamily="18" charset="0"/>
              </a:rPr>
              <a:t> by learning a compact yet accurate fuzzy model.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IFC-BD </a:t>
            </a:r>
            <a:r>
              <a:rPr lang="en-IN" sz="2000" dirty="0" smtClean="0">
                <a:latin typeface="Times New Roman" pitchFamily="18" charset="0"/>
                <a:cs typeface="Times New Roman" pitchFamily="18" charset="0"/>
              </a:rPr>
              <a:t>is developed in a cell-based distributed framework through the three working stages of initial rule learning, rule generalization, and heuristic rule selection. This whole procedure allows reaching from a high number of specific rules to less number of more general and confident rules. Additionally, in order to resolve possible rules conflict, a new estimated rule weight is proposed specifically for Big Data problems. IFC-BD was evaluated in comparison to the state-of-the-art approaches of the fuzzy classification paradigm, considering interpretability, accuracy, and running time. The findings of the experiments revealed that the proposed algorithm was able to improve the </a:t>
            </a:r>
            <a:r>
              <a:rPr lang="en-IN" sz="2000" dirty="0" err="1" smtClean="0">
                <a:latin typeface="Times New Roman" pitchFamily="18" charset="0"/>
                <a:cs typeface="Times New Roman" pitchFamily="18" charset="0"/>
              </a:rPr>
              <a:t>explainability</a:t>
            </a:r>
            <a:r>
              <a:rPr lang="en-IN" sz="2000" dirty="0" smtClean="0">
                <a:latin typeface="Times New Roman" pitchFamily="18" charset="0"/>
                <a:cs typeface="Times New Roman" pitchFamily="18" charset="0"/>
              </a:rPr>
              <a:t> of fuzzy rule-based classifiers as well as their predictive performance.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Organic data can be used to enhance existing statistical exercises, especially in improving coverage when this is incomplete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Intensified regulatory pressures has increased the number of false positives generated by existing software </a:t>
            </a:r>
            <a:r>
              <a:rPr lang="en-IN" sz="2000" dirty="0" smtClean="0">
                <a:latin typeface="Times New Roman" pitchFamily="18" charset="0"/>
                <a:cs typeface="Times New Roman" pitchFamily="18" charset="0"/>
              </a:rPr>
              <a:t>solutions.</a:t>
            </a:r>
          </a:p>
          <a:p>
            <a:pPr algn="just">
              <a:lnSpc>
                <a:spcPct val="150000"/>
              </a:lnSpc>
            </a:pPr>
            <a:r>
              <a:rPr lang="en-IN" sz="2000" dirty="0" smtClean="0">
                <a:latin typeface="Times New Roman" pitchFamily="18" charset="0"/>
                <a:cs typeface="Times New Roman" pitchFamily="18" charset="0"/>
              </a:rPr>
              <a:t>These statistics will provide meaningful complement to existing official data – for instance to assess the impact of our Assets Purchasing Programme (APP) on market functioning and for calculating a new overnight unsecured interest rate for the euro area (ESTER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big data analytics can help to enhance existing financial sector assessment processes, by extending conventional methodologies and providing additional insights – in terms of </a:t>
            </a:r>
            <a:r>
              <a:rPr lang="en-IN" sz="2000" dirty="0" err="1" smtClean="0">
                <a:latin typeface="Times New Roman" pitchFamily="18" charset="0"/>
                <a:cs typeface="Times New Roman" pitchFamily="18" charset="0"/>
              </a:rPr>
              <a:t>eg</a:t>
            </a:r>
            <a:r>
              <a:rPr lang="en-IN" sz="2000" dirty="0" smtClean="0">
                <a:latin typeface="Times New Roman" pitchFamily="18" charset="0"/>
                <a:cs typeface="Times New Roman" pitchFamily="18" charset="0"/>
              </a:rPr>
              <a:t> financial sentiment analysis, early warning systems, stress-test exercises and network analysis.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dynamic rule filtering scheme to focus on the high density areas of the problem, for the sake of simplifying the baseline fuzzy classification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regard, some recent innovative frameworks motivate data scientists to develop new algorithms intentionally for Big Data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Artificial Intelligence methods, especially ML models, are increasingly applied to solve complex and computational problems of human life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these datasets are for binary classification problems, the proposed algorithm is a general solution and can be easily adapted to be applied in multi-class problems.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Prompted by advances in computing power, machine learning (ML hereafter) methods have recently been proposed as alternatives to time-series regression models typically used by central banks for forecasting key macroeconomic variables.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ML methods have recently been proposed as alternatives to </a:t>
            </a:r>
            <a:r>
              <a:rPr lang="en-IN" sz="2000" dirty="0" err="1" smtClean="0">
                <a:latin typeface="Times New Roman" pitchFamily="18" charset="0"/>
                <a:cs typeface="Times New Roman" pitchFamily="18" charset="0"/>
              </a:rPr>
              <a:t>timeseries</a:t>
            </a:r>
            <a:r>
              <a:rPr lang="en-IN" sz="2000" dirty="0" smtClean="0">
                <a:latin typeface="Times New Roman" pitchFamily="18" charset="0"/>
                <a:cs typeface="Times New Roman" pitchFamily="18" charset="0"/>
              </a:rPr>
              <a:t> regression models typically used by central </a:t>
            </a:r>
            <a:r>
              <a:rPr lang="en-IN" sz="2000" dirty="0" smtClean="0">
                <a:latin typeface="Times New Roman" pitchFamily="18" charset="0"/>
                <a:cs typeface="Times New Roman" pitchFamily="18" charset="0"/>
              </a:rPr>
              <a:t>banks.</a:t>
            </a:r>
          </a:p>
          <a:p>
            <a:pPr algn="just">
              <a:lnSpc>
                <a:spcPct val="150000"/>
              </a:lnSpc>
            </a:pPr>
            <a:r>
              <a:rPr lang="en-IN" sz="2000" dirty="0" smtClean="0">
                <a:latin typeface="Times New Roman" pitchFamily="18" charset="0"/>
                <a:cs typeface="Times New Roman" pitchFamily="18" charset="0"/>
              </a:rPr>
              <a:t>Gradient Boosting trees model is proposed by Friedman (1999) and has the advantage of reducing both variance and bias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corresponding ROC curve of extreme gradient boosting (</a:t>
            </a:r>
            <a:r>
              <a:rPr lang="en-IN" sz="2000" dirty="0" err="1" smtClean="0">
                <a:latin typeface="Times New Roman" pitchFamily="18" charset="0"/>
                <a:cs typeface="Times New Roman" pitchFamily="18" charset="0"/>
              </a:rPr>
              <a:t>XGBoost</a:t>
            </a:r>
            <a:r>
              <a:rPr lang="en-IN" sz="2000" dirty="0" smtClean="0">
                <a:latin typeface="Times New Roman" pitchFamily="18" charset="0"/>
                <a:cs typeface="Times New Roman" pitchFamily="18" charset="0"/>
              </a:rPr>
              <a:t>) is higher over all the considered competitors supporting the high degree of efficacy and generalization capacity of the proposed employed machine learning 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On the other perspective to obtain a competitive predictive performance, some methods like </a:t>
            </a:r>
            <a:r>
              <a:rPr lang="en-IN" sz="2000" dirty="0" smtClean="0">
                <a:latin typeface="Times New Roman" pitchFamily="18" charset="0"/>
                <a:cs typeface="Times New Roman" pitchFamily="18" charset="0"/>
              </a:rPr>
              <a:t>CFM-BD, </a:t>
            </a:r>
            <a:r>
              <a:rPr lang="en-IN" sz="2000" dirty="0" smtClean="0">
                <a:latin typeface="Times New Roman" pitchFamily="18" charset="0"/>
                <a:cs typeface="Times New Roman" pitchFamily="18" charset="0"/>
              </a:rPr>
              <a:t>apply a pre-processing transformation that is not straightforwardly interpretable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may pose several challenges to the system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e.g. the computation overheads, increasing running times, loss of the interpretability, or even hindering the predictive performance, among </a:t>
            </a:r>
            <a:r>
              <a:rPr lang="en-IN" sz="2000" dirty="0" smtClean="0">
                <a:latin typeface="Times New Roman" pitchFamily="18" charset="0"/>
                <a:cs typeface="Times New Roman" pitchFamily="18" charset="0"/>
              </a:rPr>
              <a:t>others.</a:t>
            </a:r>
          </a:p>
          <a:p>
            <a:pPr algn="just">
              <a:lnSpc>
                <a:spcPct val="150000"/>
              </a:lnSpc>
            </a:pPr>
            <a:r>
              <a:rPr lang="en-IN" sz="2000" dirty="0" smtClean="0">
                <a:latin typeface="Times New Roman" pitchFamily="18" charset="0"/>
                <a:cs typeface="Times New Roman" pitchFamily="18" charset="0"/>
              </a:rPr>
              <a:t>Throughout this section, the capabilities of different models in terms of system interpretability and discrimination performance are analyzed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depicted, IFC-BD stands out from the rest, obtaining by far the highest interpretability level with a very similar accuracy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other hand, as its authors </a:t>
            </a:r>
            <a:r>
              <a:rPr lang="en-IN" sz="2000" dirty="0" smtClean="0">
                <a:latin typeface="Times New Roman" pitchFamily="18" charset="0"/>
                <a:cs typeface="Times New Roman" pitchFamily="18" charset="0"/>
              </a:rPr>
              <a:t>stated, </a:t>
            </a:r>
            <a:r>
              <a:rPr lang="en-IN" sz="2000" dirty="0" smtClean="0">
                <a:latin typeface="Times New Roman" pitchFamily="18" charset="0"/>
                <a:cs typeface="Times New Roman" pitchFamily="18" charset="0"/>
              </a:rPr>
              <a:t>this stage has an important role in the efficiency and robustness of the model so that by omitting this stage, the accuracy values would probably decrease.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1676400"/>
                <a:gridCol w="26670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Blending big data analytics: Review on challenges and a recent study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Amalina, I. Targio Hashem, Z. Azizul, A. Fong, A. Firdaus, M. Imran, and N. Anuar,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collected data can contain important information that may be key to solving wide-ranging problems, such as cyber security, marketing, healthcare, and fraud.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Explanation in artificial intelligence: Insights from the social sciences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Miller,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There has been a recent resurgence in the area of explainable artificial intelligence as researchers and practitioners seek to provide more transparency to their algorithms.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Rule-based systems: a granular computing perspective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Liu, A. Gegov, and M. Cocea,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general, rule based systems are involved in knowledge discovery tasks for both purposes and predictive modelling tasks for the latter purpose.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Classification and modeling with linguistic information granules: Advanced approaches to linguistic Data Mining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Ishibuchi, T. Nakashima, and M. Nii,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Computer systems can easily handle mathematical models even when they are complicated and nonlinear (e.g., neural networks).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1" y="1524000"/>
            <a:ext cx="6705600" cy="4648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143000"/>
            <a:ext cx="7498080" cy="4800600"/>
          </a:xfrm>
        </p:spPr>
        <p:txBody>
          <a:bodyPr>
            <a:normAutofit fontScale="62500" lnSpcReduction="20000"/>
          </a:bodyPr>
          <a:lstStyle/>
          <a:p>
            <a:pPr algn="just">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study proposed, IFC-BD, an interpretable FRBCS for boosting the tenets of XAI in the Big Data scenarios. Basically, IFC-BD generated an initial RB over a cell-based area and attempted to compact it through the three working stages, not only by a vertical viewpoint to achieve a limited number of rules but also by a horizontal one to reduce the rules’ length. For the sake of scalability, IFC-BD took advantage of an approximate fuzzy rule weight and a heuristic rule selection method. The effectiveness of IFC-BD was evaluated using 9 different classification datasets in terms of classification performance and complexity measures. The experimental results and the conducted statistical tests revealed that IFC-BD could achieve a straightforward yet accurate fuzzy classifier composed of a compact RB and DB. In the case of RB, obtaining less number of short antecedent rules makes it more manageable and understandable. About DB, using less number of linguistic labels with a straightforward transition helps to provide a semantic knowledge similar to the human cognition. These characteristics allow for having explainable models, which can be conveniently interpreted by the non-expert human users.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Amalina</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Targio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Hashem</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Azizul</a:t>
            </a:r>
            <a:r>
              <a:rPr lang="en-IN" sz="1600" dirty="0" smtClean="0">
                <a:latin typeface="Times New Roman" pitchFamily="18" charset="0"/>
                <a:cs typeface="Times New Roman" pitchFamily="18" charset="0"/>
              </a:rPr>
              <a:t>, A. Fong, A. </a:t>
            </a:r>
            <a:r>
              <a:rPr lang="en-IN" sz="1600" dirty="0" err="1" smtClean="0">
                <a:latin typeface="Times New Roman" pitchFamily="18" charset="0"/>
                <a:cs typeface="Times New Roman" pitchFamily="18" charset="0"/>
              </a:rPr>
              <a:t>Firdaus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Imran</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Anuar</a:t>
            </a:r>
            <a:r>
              <a:rPr lang="en-IN" sz="1600" dirty="0" smtClean="0">
                <a:latin typeface="Times New Roman" pitchFamily="18" charset="0"/>
                <a:cs typeface="Times New Roman" pitchFamily="18" charset="0"/>
              </a:rPr>
              <a:t>, “Blending big data analytics: Review on challenges and a recent study,” IEEE Access, vol. 8, pp. 3629–3645,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Ram´ırez-Gallego</a:t>
            </a:r>
            <a:r>
              <a:rPr lang="en-IN" sz="1600" dirty="0" smtClean="0">
                <a:latin typeface="Times New Roman" pitchFamily="18" charset="0"/>
                <a:cs typeface="Times New Roman" pitchFamily="18" charset="0"/>
              </a:rPr>
              <a:t>, A. Fernandez, S. </a:t>
            </a:r>
            <a:r>
              <a:rPr lang="en-IN" sz="1600" dirty="0" err="1" smtClean="0">
                <a:latin typeface="Times New Roman" pitchFamily="18" charset="0"/>
                <a:cs typeface="Times New Roman" pitchFamily="18" charset="0"/>
              </a:rPr>
              <a:t>Garc</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ıa</a:t>
            </a:r>
            <a:r>
              <a:rPr lang="en-IN" sz="1600" dirty="0" smtClean="0">
                <a:latin typeface="Times New Roman" pitchFamily="18" charset="0"/>
                <a:cs typeface="Times New Roman" pitchFamily="18" charset="0"/>
              </a:rPr>
              <a:t>, M. Chen, and F. Herrera, “Big data: Tutorial and guidelines on information and process fusion for analytics algorithms with </a:t>
            </a:r>
            <a:r>
              <a:rPr lang="en-IN" sz="1600" dirty="0" err="1" smtClean="0">
                <a:latin typeface="Times New Roman" pitchFamily="18" charset="0"/>
                <a:cs typeface="Times New Roman" pitchFamily="18" charset="0"/>
              </a:rPr>
              <a:t>mapreduce</a:t>
            </a:r>
            <a:r>
              <a:rPr lang="en-IN" sz="1600" dirty="0" smtClean="0">
                <a:latin typeface="Times New Roman" pitchFamily="18" charset="0"/>
                <a:cs typeface="Times New Roman" pitchFamily="18" charset="0"/>
              </a:rPr>
              <a:t>,” Inform. Fusion, vol. 42, pp. 51–61,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Miller, “Explanation in artificial intelligence: Insights from the social sciences,” </a:t>
            </a:r>
            <a:r>
              <a:rPr lang="en-IN" sz="1600" dirty="0" err="1" smtClean="0">
                <a:latin typeface="Times New Roman" pitchFamily="18" charset="0"/>
                <a:cs typeface="Times New Roman" pitchFamily="18" charset="0"/>
              </a:rPr>
              <a:t>Artif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vol. 267, pp. 1–38,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B. </a:t>
            </a:r>
            <a:r>
              <a:rPr lang="en-IN" sz="1600" dirty="0" err="1" smtClean="0">
                <a:latin typeface="Times New Roman" pitchFamily="18" charset="0"/>
                <a:cs typeface="Times New Roman" pitchFamily="18" charset="0"/>
              </a:rPr>
              <a:t>Arrieta</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D´ıaz-Rodr´ıguez</a:t>
            </a:r>
            <a:r>
              <a:rPr lang="en-IN" sz="1600" dirty="0" smtClean="0">
                <a:latin typeface="Times New Roman" pitchFamily="18" charset="0"/>
                <a:cs typeface="Times New Roman" pitchFamily="18" charset="0"/>
              </a:rPr>
              <a:t>, J. D. Ser, A. </a:t>
            </a:r>
            <a:r>
              <a:rPr lang="en-IN" sz="1600" dirty="0" err="1" smtClean="0">
                <a:latin typeface="Times New Roman" pitchFamily="18" charset="0"/>
                <a:cs typeface="Times New Roman" pitchFamily="18" charset="0"/>
              </a:rPr>
              <a:t>Bennetot</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Tabik</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Barbado</a:t>
            </a:r>
            <a:r>
              <a:rPr lang="en-IN" sz="1600" dirty="0" smtClean="0">
                <a:latin typeface="Times New Roman" pitchFamily="18" charset="0"/>
                <a:cs typeface="Times New Roman" pitchFamily="18" charset="0"/>
              </a:rPr>
              <a:t>, S. Garcia, S. Gil-Lopez, D. Molina, R. </a:t>
            </a:r>
            <a:r>
              <a:rPr lang="en-IN" sz="1600" dirty="0" err="1" smtClean="0">
                <a:latin typeface="Times New Roman" pitchFamily="18" charset="0"/>
                <a:cs typeface="Times New Roman" pitchFamily="18" charset="0"/>
              </a:rPr>
              <a:t>Benjamins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Chatila</a:t>
            </a:r>
            <a:r>
              <a:rPr lang="en-IN" sz="1600" dirty="0" smtClean="0">
                <a:latin typeface="Times New Roman" pitchFamily="18" charset="0"/>
                <a:cs typeface="Times New Roman" pitchFamily="18" charset="0"/>
              </a:rPr>
              <a:t>, and F. Herrera, “Explainable artificial intelligence (XAI): Concepts, taxonomies, opportunities and challenges toward responsible AI,” Inform. Fusion, vol. 58, pp. 82 – 115,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Liu, A. </a:t>
            </a:r>
            <a:r>
              <a:rPr lang="en-IN" sz="1600" dirty="0" err="1" smtClean="0">
                <a:latin typeface="Times New Roman" pitchFamily="18" charset="0"/>
                <a:cs typeface="Times New Roman" pitchFamily="18" charset="0"/>
              </a:rPr>
              <a:t>Gegov</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Cocea</a:t>
            </a:r>
            <a:r>
              <a:rPr lang="en-IN" sz="1600" dirty="0" smtClean="0">
                <a:latin typeface="Times New Roman" pitchFamily="18" charset="0"/>
                <a:cs typeface="Times New Roman" pitchFamily="18" charset="0"/>
              </a:rPr>
              <a:t>, “Rule-based systems: a granular computing perspective,” Granular Computing, vol. 1, no. 4, pp. 259– 274,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a:t>
            </a:r>
            <a:r>
              <a:rPr lang="en-IN" sz="1600" dirty="0" err="1" smtClean="0">
                <a:latin typeface="Times New Roman" pitchFamily="18" charset="0"/>
                <a:cs typeface="Times New Roman" pitchFamily="18" charset="0"/>
              </a:rPr>
              <a:t>Ishibuchi</a:t>
            </a:r>
            <a:r>
              <a:rPr lang="en-IN" sz="1600" dirty="0" smtClean="0">
                <a:latin typeface="Times New Roman" pitchFamily="18" charset="0"/>
                <a:cs typeface="Times New Roman" pitchFamily="18" charset="0"/>
              </a:rPr>
              <a:t>, T. Nakashima, and M. </a:t>
            </a:r>
            <a:r>
              <a:rPr lang="en-IN" sz="1600" dirty="0" err="1" smtClean="0">
                <a:latin typeface="Times New Roman" pitchFamily="18" charset="0"/>
                <a:cs typeface="Times New Roman" pitchFamily="18" charset="0"/>
              </a:rPr>
              <a:t>Nii</a:t>
            </a:r>
            <a:r>
              <a:rPr lang="en-IN" sz="1600" dirty="0" smtClean="0">
                <a:latin typeface="Times New Roman" pitchFamily="18" charset="0"/>
                <a:cs typeface="Times New Roman" pitchFamily="18" charset="0"/>
              </a:rPr>
              <a:t>, Classification and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with linguistic information granules: Advanced approaches to linguistic Data Mining.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Berlin Heidelberg,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Fernandez, F. Herrera, O. Cordon, M. J. del Jesus, and F. </a:t>
            </a:r>
            <a:r>
              <a:rPr lang="en-IN" sz="1600" dirty="0" err="1" smtClean="0">
                <a:latin typeface="Times New Roman" pitchFamily="18" charset="0"/>
                <a:cs typeface="Times New Roman" pitchFamily="18" charset="0"/>
              </a:rPr>
              <a:t>Marcelloni</a:t>
            </a:r>
            <a:r>
              <a:rPr lang="en-IN" sz="1600" dirty="0" smtClean="0">
                <a:latin typeface="Times New Roman" pitchFamily="18" charset="0"/>
                <a:cs typeface="Times New Roman" pitchFamily="18" charset="0"/>
              </a:rPr>
              <a:t>, “Evolutionary fuzzy systems for explainable artificial intelligence: Why, when, what for, and where to?” IEEE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Mag., vol. 14, no. 1, pp. 69–81,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J. </a:t>
            </a:r>
            <a:r>
              <a:rPr lang="en-IN" sz="1600" dirty="0" err="1" smtClean="0">
                <a:latin typeface="Times New Roman" pitchFamily="18" charset="0"/>
                <a:cs typeface="Times New Roman" pitchFamily="18" charset="0"/>
              </a:rPr>
              <a:t>Gacto</a:t>
            </a:r>
            <a:r>
              <a:rPr lang="en-IN" sz="1600" dirty="0" smtClean="0">
                <a:latin typeface="Times New Roman" pitchFamily="18" charset="0"/>
                <a:cs typeface="Times New Roman" pitchFamily="18" charset="0"/>
              </a:rPr>
              <a:t>, R. Alcala, and F. Herrera, “Interpretability of linguistic ´ fuzzy rule-based systems: An overview of interpretability measures,” Inform. Sciences, vol. 181, no. 20, pp. 4340–4360,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Rudin</a:t>
            </a:r>
            <a:r>
              <a:rPr lang="en-IN" sz="1600" dirty="0" smtClean="0">
                <a:latin typeface="Times New Roman" pitchFamily="18" charset="0"/>
                <a:cs typeface="Times New Roman" pitchFamily="18" charset="0"/>
              </a:rPr>
              <a:t>, “Stop explaining black box machine learning models for high stakes decisions and use interpretable models inform. </a:t>
            </a:r>
            <a:r>
              <a:rPr lang="en-IN" sz="1600" dirty="0" err="1" smtClean="0">
                <a:latin typeface="Times New Roman" pitchFamily="18" charset="0"/>
                <a:cs typeface="Times New Roman" pitchFamily="18" charset="0"/>
              </a:rPr>
              <a:t>sciencestead</a:t>
            </a:r>
            <a:r>
              <a:rPr lang="en-IN" sz="1600" dirty="0" smtClean="0">
                <a:latin typeface="Times New Roman" pitchFamily="18" charset="0"/>
                <a:cs typeface="Times New Roman" pitchFamily="18" charset="0"/>
              </a:rPr>
              <a:t>,” Nat. Mach.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vol. 1, no. 5, pp. 206–215,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Fernandez, C. J. Carmona, M. J. del Jesus, and F. Herrera, “A view on ´ fuzzy systems for big data: progress and opportunities,” Int.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Syst., vol. 9, no. sup1, pp. 69–80,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1302</TotalTime>
  <Words>1735</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IFC-BD An Interpretable Fuzzy Classifier for Boosting Explainable Artificial Intelligence in Big Data</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2021-06-30T10:03:38Z</dcterms:modified>
</cp:coreProperties>
</file>