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Exponential Contingency Explosion Implications for Artificial General Intelligence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failure of complex artificial intelligence (AI) systems seems ubiquitous. To provide a model to describe these shortcomings, we define complexity in terms of a system's sensors and the number of environments or situations in which it performs. The complexity is not looked at in terms of the difficulty of design, but in the final performance of the system as a function of the sensor and environmental count. As the complexity of AI, or any system, increases linearly the contingencies increase exponentially and the number of possible design performances increases as a compound exponential. In this worst case scenario, the exponential increase in contingencies makes the assessment of all contingencies difficult and eventually impossible. As the contingencies grow large, unexpected and undesirable contingencies are all expected to increase in number. This, the worst case scenario, is highly connected, or conjunctive. Contingencies grow linearly with respect to complexity for systems loosely connected, or disjunctive. </a:t>
            </a:r>
            <a:r>
              <a:rPr lang="en-IN" sz="2000" dirty="0" smtClean="0">
                <a:latin typeface="Times New Roman" pitchFamily="18" charset="0"/>
                <a:cs typeface="Times New Roman" pitchFamily="18" charset="0"/>
              </a:rPr>
              <a:t>Mitigation </a:t>
            </a:r>
            <a:r>
              <a:rPr lang="en-IN" sz="2000" dirty="0" smtClean="0">
                <a:latin typeface="Times New Roman" pitchFamily="18" charset="0"/>
                <a:cs typeface="Times New Roman" pitchFamily="18" charset="0"/>
              </a:rPr>
              <a:t>of unexpected outcomes in either case can be accomplished using tools such as design expertise and iterative redesign informed by intelligent </a:t>
            </a:r>
            <a:r>
              <a:rPr lang="en-IN" sz="2000" dirty="0" smtClean="0">
                <a:latin typeface="Times New Roman" pitchFamily="18" charset="0"/>
                <a:cs typeface="Times New Roman" pitchFamily="18" charset="0"/>
              </a:rPr>
              <a:t>testing.</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can also say that it’s not possible that a 25% larger brain automatically yields </a:t>
            </a:r>
            <a:r>
              <a:rPr lang="en-IN" sz="2000" dirty="0" err="1" smtClean="0">
                <a:latin typeface="Times New Roman" pitchFamily="18" charset="0"/>
                <a:cs typeface="Times New Roman" pitchFamily="18" charset="0"/>
              </a:rPr>
              <a:t>superintelligence</a:t>
            </a:r>
            <a:r>
              <a:rPr lang="en-IN" sz="2000" dirty="0" smtClean="0">
                <a:latin typeface="Times New Roman" pitchFamily="18" charset="0"/>
                <a:cs typeface="Times New Roman" pitchFamily="18" charset="0"/>
              </a:rPr>
              <a:t>, because that’s within the range of existing variance.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instrumentally rational agents which pursue almost any utility function, and they are mostly stable under reflection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 higher level of abstraction, this is saying that there exists great visible headroom for improvement over the human level of intelligence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the extent that we’re </a:t>
            </a:r>
            <a:r>
              <a:rPr lang="en-IN" sz="2000" dirty="0" err="1" smtClean="0">
                <a:latin typeface="Times New Roman" pitchFamily="18" charset="0"/>
                <a:cs typeface="Times New Roman" pitchFamily="18" charset="0"/>
              </a:rPr>
              <a:t>skeptical</a:t>
            </a:r>
            <a:r>
              <a:rPr lang="en-IN" sz="2000" dirty="0" smtClean="0">
                <a:latin typeface="Times New Roman" pitchFamily="18" charset="0"/>
                <a:cs typeface="Times New Roman" pitchFamily="18" charset="0"/>
              </a:rPr>
              <a:t> that any further innovations of this sort exist, we might expect the grand returns of human intelligence to be a mostly one-time affair, rather than a repeatable event that scales proportionally with larger brains or further-improved cognitive algorithms.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how to prevent a global catastrophe associated with the expected development of AI of above human-level intelligence is often characterized as “AI safety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the problem of the relation between global and local solutions, we created a classification of global solutions, which is a simpler task as all global solutions depend on the one main variable: how many different AI systems will be eventually created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global solutions of the AI safety problem provide different levels of survival as the most plausible outcome.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recovery of technological civilization and thus the ability to recreate AI is possible, so the problem would probably appear again</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requires us to set aside the proposed slowing factor and talk about what a rational agency might do if not slowed.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process includes the submission of patient information along with the proposed request, along with justification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also proposed regulatory rules that will influence the use of AI in health care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these health finance measures are enacted as proposed, they will greatly accelerate the uptake of clinical AI tools and provide significant financial incentives for health care systems to do so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yet, there are no </a:t>
            </a:r>
            <a:r>
              <a:rPr lang="en-IN" sz="2000" dirty="0" err="1" smtClean="0">
                <a:latin typeface="Times New Roman" pitchFamily="18" charset="0"/>
                <a:cs typeface="Times New Roman" pitchFamily="18" charset="0"/>
              </a:rPr>
              <a:t>defenses</a:t>
            </a:r>
            <a:r>
              <a:rPr lang="en-IN" sz="2000" dirty="0" smtClean="0">
                <a:latin typeface="Times New Roman" pitchFamily="18" charset="0"/>
                <a:cs typeface="Times New Roman" pitchFamily="18" charset="0"/>
              </a:rPr>
              <a:t> that have proven to be 100 percent effective, and new </a:t>
            </a:r>
            <a:r>
              <a:rPr lang="en-IN" sz="2000" dirty="0" err="1" smtClean="0">
                <a:latin typeface="Times New Roman" pitchFamily="18" charset="0"/>
                <a:cs typeface="Times New Roman" pitchFamily="18" charset="0"/>
              </a:rPr>
              <a:t>defenses</a:t>
            </a:r>
            <a:r>
              <a:rPr lang="en-IN" sz="2000" dirty="0" smtClean="0">
                <a:latin typeface="Times New Roman" pitchFamily="18" charset="0"/>
                <a:cs typeface="Times New Roman" pitchFamily="18" charset="0"/>
              </a:rPr>
              <a:t> are often broken almost as quickly as they are proposed.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used this classification to identify pairs of local and global solutions, which are less risky when combined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virus could be used to destroy chip </a:t>
            </a:r>
            <a:r>
              <a:rPr lang="en-IN" sz="2000" dirty="0" err="1" smtClean="0">
                <a:latin typeface="Times New Roman" pitchFamily="18" charset="0"/>
                <a:cs typeface="Times New Roman" pitchFamily="18" charset="0"/>
              </a:rPr>
              <a:t>fabs</a:t>
            </a:r>
            <a:r>
              <a:rPr lang="en-IN" sz="2000" dirty="0" smtClean="0">
                <a:latin typeface="Times New Roman" pitchFamily="18" charset="0"/>
                <a:cs typeface="Times New Roman" pitchFamily="18" charset="0"/>
              </a:rPr>
              <a:t>, shut down the internet, or cut electricity.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Strategic advantage achieved by narrow AIs produces global unification, before the rise of </a:t>
            </a:r>
            <a:r>
              <a:rPr lang="en-IN" sz="2000" dirty="0" err="1" smtClean="0">
                <a:latin typeface="Times New Roman" pitchFamily="18" charset="0"/>
                <a:cs typeface="Times New Roman" pitchFamily="18" charset="0"/>
              </a:rPr>
              <a:t>superintelligent</a:t>
            </a:r>
            <a:r>
              <a:rPr lang="en-IN" sz="2000" dirty="0" smtClean="0">
                <a:latin typeface="Times New Roman" pitchFamily="18" charset="0"/>
                <a:cs typeface="Times New Roman" pitchFamily="18" charset="0"/>
              </a:rPr>
              <a:t> AI, by leveraging </a:t>
            </a:r>
            <a:r>
              <a:rPr lang="en-IN" sz="2000" dirty="0" err="1" smtClean="0">
                <a:latin typeface="Times New Roman" pitchFamily="18" charset="0"/>
                <a:cs typeface="Times New Roman" pitchFamily="18" charset="0"/>
              </a:rPr>
              <a:t>preexisting</a:t>
            </a:r>
            <a:r>
              <a:rPr lang="en-IN" sz="2000" dirty="0" smtClean="0">
                <a:latin typeface="Times New Roman" pitchFamily="18" charset="0"/>
                <a:cs typeface="Times New Roman" pitchFamily="18" charset="0"/>
              </a:rPr>
              <a:t> advantage of a nuclear power and increasing first-strike </a:t>
            </a:r>
            <a:r>
              <a:rPr lang="en-IN" sz="2000" dirty="0" smtClean="0">
                <a:latin typeface="Times New Roman" pitchFamily="18" charset="0"/>
                <a:cs typeface="Times New Roman" pitchFamily="18" charset="0"/>
              </a:rPr>
              <a:t>capability.</a:t>
            </a:r>
          </a:p>
          <a:p>
            <a:pPr algn="just">
              <a:lnSpc>
                <a:spcPct val="150000"/>
              </a:lnSpc>
            </a:pPr>
            <a:r>
              <a:rPr lang="en-IN" sz="2000" dirty="0" smtClean="0">
                <a:latin typeface="Times New Roman" pitchFamily="18" charset="0"/>
                <a:cs typeface="Times New Roman" pitchFamily="18" charset="0"/>
              </a:rPr>
              <a:t>One way to gain such a decisive strategic advantage would be if the first AI were created by a superpower (either China or the US) which is already close to world domination.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 world government might appear if one country gained an overwhelming military advantage from a means other than AI.</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Safety engineering for artificial general intelligence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Yampolsky, R.; Fox,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Machine ethics and robot rights are quickly becoming hot topics in artificial intelligence and robotics communities.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Responses to catastrophic AGI risk: A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Sotala, K.; Yampolskiy,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5D5D5D"/>
                          </a:solidFill>
                          <a:latin typeface="Times New Roman"/>
                          <a:ea typeface="Calibri"/>
                          <a:cs typeface="Latha"/>
                        </a:rPr>
                        <a:t>We consider societal proposals, proposals for external constraints on AGI behaviors and proposals for creating AGIs that are safe due to their internal design.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266700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610360">
                <a:tc>
                  <a:txBody>
                    <a:bodyPr/>
                    <a:lstStyle/>
                    <a:p>
                      <a:pPr algn="just">
                        <a:lnSpc>
                          <a:spcPct val="150000"/>
                        </a:lnSpc>
                        <a:spcAft>
                          <a:spcPts val="500"/>
                        </a:spcAft>
                        <a:tabLst>
                          <a:tab pos="457200" algn="l"/>
                        </a:tabLst>
                      </a:pPr>
                      <a:r>
                        <a:rPr lang="en-US" sz="2000" dirty="0">
                          <a:latin typeface="Times New Roman"/>
                          <a:ea typeface="Calibri"/>
                          <a:cs typeface="Latha"/>
                        </a:rPr>
                        <a:t>Takeoff Speeds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Christiano, 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Takeoff speeds are a safety key element for takeoff, and enable pilot situational awareness and decision-making in this very dynamic situation.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Malicious Use of Artificial Intelligence: Forecasting, Prevention, and Mitigation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Brundage, M.; Avin, S.; Clark, J.; Toner, H.; Eckersley, P.; Garfinkel, B.; Dafoe, A.; Scharre, P.; Zeitzoff, T.; Filar,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report surveys the landscape of potential security threats from malicious uses of AI, and proposes ways to better forecast, prevent, and mitigate these threats.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219200"/>
            <a:ext cx="65532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Suggested </a:t>
            </a:r>
            <a:r>
              <a:rPr lang="en-IN" dirty="0" smtClean="0">
                <a:latin typeface="Times New Roman" pitchFamily="18" charset="0"/>
                <a:cs typeface="Times New Roman" pitchFamily="18" charset="0"/>
              </a:rPr>
              <a:t>solutions to AI safety problem are either local or global, and when choosing a local solution, we also should take into account how it could be safely scaled globally. In this article, we posed the problem of relation between global and local solutions, overviewed existing global solutions and estimated their safety. We identified a group of local solutions which seems to be more easily and safely scaled into a global level. This group includes such approaches as Comprehensive AI Services, selling robotic mind-bricks, and AI Safety as a service.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Yampolsky</a:t>
            </a:r>
            <a:r>
              <a:rPr lang="en-IN" sz="2000" dirty="0" smtClean="0">
                <a:latin typeface="Times New Roman" pitchFamily="18" charset="0"/>
                <a:cs typeface="Times New Roman" pitchFamily="18" charset="0"/>
              </a:rPr>
              <a:t>, R.; Fox, J. Safety engineering for artificial general intelligence. </a:t>
            </a:r>
            <a:r>
              <a:rPr lang="en-IN" sz="2000" dirty="0" err="1" smtClean="0">
                <a:latin typeface="Times New Roman" pitchFamily="18" charset="0"/>
                <a:cs typeface="Times New Roman" pitchFamily="18" charset="0"/>
              </a:rPr>
              <a:t>Topoi</a:t>
            </a:r>
            <a:r>
              <a:rPr lang="en-IN" sz="2000" dirty="0" smtClean="0">
                <a:latin typeface="Times New Roman" pitchFamily="18" charset="0"/>
                <a:cs typeface="Times New Roman" pitchFamily="18" charset="0"/>
              </a:rPr>
              <a:t> 2013, 32, 217–226.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Bostrom</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Superintelligence</a:t>
            </a:r>
            <a:r>
              <a:rPr lang="en-IN" sz="2000" dirty="0" smtClean="0">
                <a:latin typeface="Times New Roman" pitchFamily="18" charset="0"/>
                <a:cs typeface="Times New Roman" pitchFamily="18" charset="0"/>
              </a:rPr>
              <a:t>; Oxford University Press: Oxford, UK,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Russell, S. 3 Principles for Creating Safer AI. Available online: https://www.youtube.com/watch?v=EBKa94IFHY (accessed on 18 February 2019).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Sotala</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Yampolskiy</a:t>
            </a:r>
            <a:r>
              <a:rPr lang="en-IN" sz="2000" dirty="0" smtClean="0">
                <a:latin typeface="Times New Roman" pitchFamily="18" charset="0"/>
                <a:cs typeface="Times New Roman" pitchFamily="18" charset="0"/>
              </a:rPr>
              <a:t>, R. Responses to catastrophic AGI risk: A survey. Phys. Scr. 2015, 90, 069501.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Yudkowsky</a:t>
            </a:r>
            <a:r>
              <a:rPr lang="en-IN" sz="2000" dirty="0" smtClean="0">
                <a:latin typeface="Times New Roman" pitchFamily="18" charset="0"/>
                <a:cs typeface="Times New Roman" pitchFamily="18" charset="0"/>
              </a:rPr>
              <a:t>, E. Artificial Intelligence as a Positive and Negative Factor in Global Risk, in Global Catastrophic Risks; </a:t>
            </a:r>
            <a:r>
              <a:rPr lang="en-IN" sz="2000" dirty="0" err="1" smtClean="0">
                <a:latin typeface="Times New Roman" pitchFamily="18" charset="0"/>
                <a:cs typeface="Times New Roman" pitchFamily="18" charset="0"/>
              </a:rPr>
              <a:t>Cirkovic</a:t>
            </a:r>
            <a:r>
              <a:rPr lang="en-IN" sz="2000" dirty="0" smtClean="0">
                <a:latin typeface="Times New Roman" pitchFamily="18" charset="0"/>
                <a:cs typeface="Times New Roman" pitchFamily="18" charset="0"/>
              </a:rPr>
              <a:t>, M.M., </a:t>
            </a:r>
            <a:r>
              <a:rPr lang="en-IN" sz="2000" dirty="0" err="1" smtClean="0">
                <a:latin typeface="Times New Roman" pitchFamily="18" charset="0"/>
                <a:cs typeface="Times New Roman" pitchFamily="18" charset="0"/>
              </a:rPr>
              <a:t>Bostrom</a:t>
            </a:r>
            <a:r>
              <a:rPr lang="en-IN" sz="2000" dirty="0" smtClean="0">
                <a:latin typeface="Times New Roman" pitchFamily="18" charset="0"/>
                <a:cs typeface="Times New Roman" pitchFamily="18" charset="0"/>
              </a:rPr>
              <a:t>, N., Eds.; Oxford University Press: Oxford, UK, 2008.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Christiano</a:t>
            </a:r>
            <a:r>
              <a:rPr lang="en-IN" sz="1800" dirty="0" smtClean="0">
                <a:latin typeface="Times New Roman" pitchFamily="18" charset="0"/>
                <a:cs typeface="Times New Roman" pitchFamily="18" charset="0"/>
              </a:rPr>
              <a:t>, P. Takeoff Speeds. Available online: https://sideways-view.com/2018/02/24/takeoff-speeds/ (accessed on 5 March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Ramamoorthy</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Yampolskiy</a:t>
            </a:r>
            <a:r>
              <a:rPr lang="en-IN" sz="1800" dirty="0" smtClean="0">
                <a:latin typeface="Times New Roman" pitchFamily="18" charset="0"/>
                <a:cs typeface="Times New Roman" pitchFamily="18" charset="0"/>
              </a:rPr>
              <a:t>, R. Beyond MAD?: The race for artificial general intelligence. ICT </a:t>
            </a:r>
            <a:r>
              <a:rPr lang="en-IN" sz="1800" dirty="0" err="1" smtClean="0">
                <a:latin typeface="Times New Roman" pitchFamily="18" charset="0"/>
                <a:cs typeface="Times New Roman" pitchFamily="18" charset="0"/>
              </a:rPr>
              <a:t>Discov</a:t>
            </a:r>
            <a:r>
              <a:rPr lang="en-IN" sz="1800" dirty="0" smtClean="0">
                <a:latin typeface="Times New Roman" pitchFamily="18" charset="0"/>
                <a:cs typeface="Times New Roman" pitchFamily="18" charset="0"/>
              </a:rPr>
              <a:t>. Spec. Issue 2018, 1, 1–8</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Brundage</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Avin</a:t>
            </a:r>
            <a:r>
              <a:rPr lang="en-IN" sz="1800" dirty="0" smtClean="0">
                <a:latin typeface="Times New Roman" pitchFamily="18" charset="0"/>
                <a:cs typeface="Times New Roman" pitchFamily="18" charset="0"/>
              </a:rPr>
              <a:t>, S.; Clark, J.; Toner, H.; Eckersley, P.; </a:t>
            </a:r>
            <a:r>
              <a:rPr lang="en-IN" sz="1800" dirty="0" err="1" smtClean="0">
                <a:latin typeface="Times New Roman" pitchFamily="18" charset="0"/>
                <a:cs typeface="Times New Roman" pitchFamily="18" charset="0"/>
              </a:rPr>
              <a:t>Garfinkel</a:t>
            </a:r>
            <a:r>
              <a:rPr lang="en-IN" sz="1800" dirty="0" smtClean="0">
                <a:latin typeface="Times New Roman" pitchFamily="18" charset="0"/>
                <a:cs typeface="Times New Roman" pitchFamily="18" charset="0"/>
              </a:rPr>
              <a:t>, B.; Dafoe, A.; </a:t>
            </a:r>
            <a:r>
              <a:rPr lang="en-IN" sz="1800" dirty="0" err="1" smtClean="0">
                <a:latin typeface="Times New Roman" pitchFamily="18" charset="0"/>
                <a:cs typeface="Times New Roman" pitchFamily="18" charset="0"/>
              </a:rPr>
              <a:t>Scharre</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Zeitzoff</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Filar</a:t>
            </a:r>
            <a:r>
              <a:rPr lang="en-IN" sz="1800" dirty="0" smtClean="0">
                <a:latin typeface="Times New Roman" pitchFamily="18" charset="0"/>
                <a:cs typeface="Times New Roman" pitchFamily="18" charset="0"/>
              </a:rPr>
              <a:t>, B. The Malicious Use of Artificial Intelligence: Forecasting, Prevention, and Mitigation.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2018, arXiv:1802.07228.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Sotala</a:t>
            </a:r>
            <a:r>
              <a:rPr lang="en-IN" sz="1800" dirty="0" smtClean="0">
                <a:latin typeface="Times New Roman" pitchFamily="18" charset="0"/>
                <a:cs typeface="Times New Roman" pitchFamily="18" charset="0"/>
              </a:rPr>
              <a:t>, K. Disjunctive AI Scenarios: Individual or Collective Takeoff? 2017. Available online: https://kajsotala. </a:t>
            </a:r>
            <a:r>
              <a:rPr lang="en-IN" sz="1800" dirty="0" err="1" smtClean="0">
                <a:latin typeface="Times New Roman" pitchFamily="18" charset="0"/>
                <a:cs typeface="Times New Roman" pitchFamily="18" charset="0"/>
              </a:rPr>
              <a:t>fi</a:t>
            </a:r>
            <a:r>
              <a:rPr lang="en-IN" sz="1800" dirty="0" smtClean="0">
                <a:latin typeface="Times New Roman" pitchFamily="18" charset="0"/>
                <a:cs typeface="Times New Roman" pitchFamily="18" charset="0"/>
              </a:rPr>
              <a:t>/2017/01/disjunctive-</a:t>
            </a:r>
            <a:r>
              <a:rPr lang="en-IN" sz="1800" dirty="0" err="1" smtClean="0">
                <a:latin typeface="Times New Roman" pitchFamily="18" charset="0"/>
                <a:cs typeface="Times New Roman" pitchFamily="18" charset="0"/>
              </a:rPr>
              <a:t>ai</a:t>
            </a:r>
            <a:r>
              <a:rPr lang="en-IN" sz="1800" dirty="0" smtClean="0">
                <a:latin typeface="Times New Roman" pitchFamily="18" charset="0"/>
                <a:cs typeface="Times New Roman" pitchFamily="18" charset="0"/>
              </a:rPr>
              <a:t>-scenarios-individual-or-collective-takeoff/ (accessed on 18 February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Dewey, D. Long-Term Strategies for Ending Existential Risk from Fast Takeoff; Taylor &amp; Francis: New York, NY, USA, 2016.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1339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Exponential Contingency Explosion Implications for Artificial General Intelligence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2021-06-30T08:41:47Z</dcterms:modified>
</cp:coreProperties>
</file>