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Artificial Intelligence-Aided Minimum Reactive Power Control for the DAB Converter Based on Harmonic Analysis Method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the aim of reducing the reactive power for the dual-active-bridge (DAB) converter, this letter proposes an artificial intelligence (AI) aided minimum reactive power control scheme based on the harmonic analysis method. Specifically, as an advanced algorithm of the deep reinforcement learning (DRL), the deep deterministic policy gradient (DDPG) is used to train an agent off-line. During the training of DDPG algorithm, the three-phase-shift (TPS) modulation is adopted and the zero-voltage-switching (ZVS) constraints are considered. Thus, the trained agent of the DDPG which likes an implicit function, can provide optimal control strategies for the DAB converter in real-time with the minimum reactive power and soft switching performance in the continuous operation range. Finally, experimental results validate the feasibility and correctness of the proposed AI based optimized method.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vision applications, the (target) domain of interest contains very few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samples with limited knowledge, while an existing (auxiliary or source) domain is often available with a large number of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examples and useful knowledge but lying different distribution from target domain.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Smart and Ubiquitous computing eases the existing traffic scenarios on roads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Comparison </a:t>
            </a:r>
            <a:r>
              <a:rPr lang="en-IN" sz="2000" dirty="0" smtClean="0">
                <a:latin typeface="Times New Roman" pitchFamily="18" charset="0"/>
                <a:cs typeface="Times New Roman" pitchFamily="18" charset="0"/>
              </a:rPr>
              <a:t>between existing techniques and new techniques for action recognition along with hardware applications will give greater insight for real time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Thus there is greater potential in city-industrial clusters where there are a good number of diversified institutions coexisting with equally diversified industrial </a:t>
            </a:r>
            <a:r>
              <a:rPr lang="en-IN" sz="2000" dirty="0" smtClean="0">
                <a:latin typeface="Times New Roman" pitchFamily="18" charset="0"/>
                <a:cs typeface="Times New Roman" pitchFamily="18" charset="0"/>
              </a:rPr>
              <a:t>setup.</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advanced iterative techniques have been utilized for solving optimization problems such as the Lagrange multiplier method, Newton’s method, mathematical programming methods, and genetic algorithm (GA).</a:t>
            </a:r>
          </a:p>
          <a:p>
            <a:pPr algn="just">
              <a:lnSpc>
                <a:spcPct val="150000"/>
              </a:lnSpc>
            </a:pPr>
            <a:r>
              <a:rPr lang="en-IN" sz="2000" dirty="0" smtClean="0">
                <a:latin typeface="Times New Roman" pitchFamily="18" charset="0"/>
                <a:cs typeface="Times New Roman" pitchFamily="18" charset="0"/>
              </a:rPr>
              <a:t>It can be seen as a mathematical optimization problem that is aimed at finding the global </a:t>
            </a:r>
            <a:r>
              <a:rPr lang="en-IN" sz="2000" dirty="0" err="1" smtClean="0">
                <a:latin typeface="Times New Roman" pitchFamily="18" charset="0"/>
                <a:cs typeface="Times New Roman" pitchFamily="18" charset="0"/>
              </a:rPr>
              <a:t>extremum</a:t>
            </a:r>
            <a:r>
              <a:rPr lang="en-IN" sz="2000" dirty="0" smtClean="0">
                <a:latin typeface="Times New Roman" pitchFamily="18" charset="0"/>
                <a:cs typeface="Times New Roman" pitchFamily="18" charset="0"/>
              </a:rPr>
              <a:t> of the function subject to equality constraints.</a:t>
            </a:r>
          </a:p>
          <a:p>
            <a:pPr algn="just">
              <a:lnSpc>
                <a:spcPct val="150000"/>
              </a:lnSpc>
            </a:pPr>
            <a:r>
              <a:rPr lang="en-IN" sz="2000" dirty="0" smtClean="0">
                <a:latin typeface="Times New Roman" pitchFamily="18" charset="0"/>
                <a:cs typeface="Times New Roman" pitchFamily="18" charset="0"/>
              </a:rPr>
              <a:t>Furthermore, it can be seen that the impact of the number of harmonics components is decreasing with the increasing sum terms.</a:t>
            </a:r>
          </a:p>
          <a:p>
            <a:pPr algn="just">
              <a:lnSpc>
                <a:spcPct val="150000"/>
              </a:lnSpc>
            </a:pPr>
            <a:r>
              <a:rPr lang="en-IN" sz="2000" dirty="0" smtClean="0">
                <a:latin typeface="Times New Roman" pitchFamily="18" charset="0"/>
                <a:cs typeface="Times New Roman" pitchFamily="18" charset="0"/>
              </a:rPr>
              <a:t>To address this issue, particle swarm optimization (PSO), a method inspired by insect swarm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for food search, can be easily applied for the control optimization problems such as the passive filter design, elimination of harmonics, and resonant controller parameters tuning.</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proposed a method in which Gravitational search algorithm (GSA) has been used to minimize the objective </a:t>
            </a:r>
            <a:r>
              <a:rPr lang="en-IN" sz="2000" dirty="0" smtClean="0">
                <a:latin typeface="Times New Roman" pitchFamily="18" charset="0"/>
                <a:cs typeface="Times New Roman" pitchFamily="18" charset="0"/>
              </a:rPr>
              <a:t>function.</a:t>
            </a:r>
          </a:p>
          <a:p>
            <a:pPr algn="just">
              <a:lnSpc>
                <a:spcPct val="150000"/>
              </a:lnSpc>
            </a:pPr>
            <a:r>
              <a:rPr lang="en-IN" sz="2000" dirty="0" smtClean="0">
                <a:latin typeface="Times New Roman" pitchFamily="18" charset="0"/>
                <a:cs typeface="Times New Roman" pitchFamily="18" charset="0"/>
              </a:rPr>
              <a:t>The proposed approach estimates the d and q axis synchronous reactance and the open circuit </a:t>
            </a:r>
            <a:r>
              <a:rPr lang="en-IN" sz="2000" dirty="0" smtClean="0">
                <a:latin typeface="Times New Roman" pitchFamily="18" charset="0"/>
                <a:cs typeface="Times New Roman" pitchFamily="18" charset="0"/>
              </a:rPr>
              <a:t>flux.</a:t>
            </a:r>
          </a:p>
          <a:p>
            <a:pPr algn="just">
              <a:lnSpc>
                <a:spcPct val="150000"/>
              </a:lnSpc>
            </a:pPr>
            <a:r>
              <a:rPr lang="en-IN" sz="2000" dirty="0" smtClean="0">
                <a:latin typeface="Times New Roman" pitchFamily="18" charset="0"/>
                <a:cs typeface="Times New Roman" pitchFamily="18" charset="0"/>
              </a:rPr>
              <a:t>The load rejection test of a combined resistive load is performed for parameter identification where online symmetrical three phase short circuit test is proposed for the model cross </a:t>
            </a:r>
            <a:r>
              <a:rPr lang="en-IN" sz="2000" dirty="0" smtClean="0">
                <a:latin typeface="Times New Roman" pitchFamily="18" charset="0"/>
                <a:cs typeface="Times New Roman" pitchFamily="18" charset="0"/>
              </a:rPr>
              <a:t>validation.</a:t>
            </a:r>
          </a:p>
          <a:p>
            <a:pPr algn="just">
              <a:lnSpc>
                <a:spcPct val="150000"/>
              </a:lnSpc>
            </a:pPr>
            <a:r>
              <a:rPr lang="en-IN" sz="2000" dirty="0" smtClean="0">
                <a:latin typeface="Times New Roman" pitchFamily="18" charset="0"/>
                <a:cs typeface="Times New Roman" pitchFamily="18" charset="0"/>
              </a:rPr>
              <a:t>In this proposed work, error function is considered as the objective </a:t>
            </a:r>
            <a:r>
              <a:rPr lang="en-IN" sz="2000" dirty="0" smtClean="0">
                <a:latin typeface="Times New Roman" pitchFamily="18" charset="0"/>
                <a:cs typeface="Times New Roman" pitchFamily="18" charset="0"/>
              </a:rPr>
              <a:t>function.</a:t>
            </a:r>
          </a:p>
          <a:p>
            <a:pPr algn="just">
              <a:lnSpc>
                <a:spcPct val="150000"/>
              </a:lnSpc>
            </a:pPr>
            <a:r>
              <a:rPr lang="en-IN" sz="2000" dirty="0" smtClean="0">
                <a:latin typeface="Times New Roman" pitchFamily="18" charset="0"/>
                <a:cs typeface="Times New Roman" pitchFamily="18" charset="0"/>
              </a:rPr>
              <a:t>The MMC was first proposed in 2003 by Marquardt, and since then it has been an important focus of research for industry and universities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performance in terms of reactive power and efficiency were investigated for a wide input voltage range and different load conditions.</a:t>
            </a:r>
          </a:p>
          <a:p>
            <a:pPr algn="just">
              <a:lnSpc>
                <a:spcPct val="150000"/>
              </a:lnSpc>
            </a:pPr>
            <a:r>
              <a:rPr lang="en-IN" sz="2000" dirty="0" smtClean="0">
                <a:latin typeface="Times New Roman" pitchFamily="18" charset="0"/>
                <a:cs typeface="Times New Roman" pitchFamily="18" charset="0"/>
              </a:rPr>
              <a:t>Based on above analysis, it can be seen that the POPS has very similar performance as MPS control, while MPS can slightly reduce reactive power and improve efficiency in light load condition.</a:t>
            </a:r>
          </a:p>
          <a:p>
            <a:pPr algn="just">
              <a:lnSpc>
                <a:spcPct val="150000"/>
              </a:lnSpc>
            </a:pPr>
            <a:r>
              <a:rPr lang="en-IN" sz="2000" dirty="0" smtClean="0">
                <a:latin typeface="Times New Roman" pitchFamily="18" charset="0"/>
                <a:cs typeface="Times New Roman" pitchFamily="18" charset="0"/>
              </a:rPr>
              <a:t>It validates the correct operation of the output voltage closed-loop control and also fast dynamic performance of the POPS algorithm.</a:t>
            </a:r>
          </a:p>
          <a:p>
            <a:pPr algn="just">
              <a:lnSpc>
                <a:spcPct val="150000"/>
              </a:lnSpc>
            </a:pPr>
            <a:r>
              <a:rPr lang="en-IN" sz="2000" dirty="0" smtClean="0">
                <a:latin typeface="Times New Roman" pitchFamily="18" charset="0"/>
                <a:cs typeface="Times New Roman" pitchFamily="18" charset="0"/>
              </a:rPr>
              <a:t>Especially in the high voltage-conversion-ratio condition, SPS will result in increased reactive power, high current stress and narrower soft-switching region, which finally affect the conversion efficiency.</a:t>
            </a:r>
          </a:p>
          <a:p>
            <a:pPr algn="just">
              <a:lnSpc>
                <a:spcPct val="150000"/>
              </a:lnSpc>
            </a:pPr>
            <a:r>
              <a:rPr lang="en-IN" sz="2000" dirty="0" smtClean="0">
                <a:latin typeface="Times New Roman" pitchFamily="18" charset="0"/>
                <a:cs typeface="Times New Roman" pitchFamily="18" charset="0"/>
              </a:rPr>
              <a:t>Moreover, the efficiency optimized control scheme including conduction losses and switching losses are also presented in.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3200400"/>
                <a:gridCol w="175260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Overview of </a:t>
                      </a:r>
                      <a:r>
                        <a:rPr lang="en-US" sz="2000" dirty="0" err="1">
                          <a:latin typeface="Times New Roman"/>
                          <a:ea typeface="Calibri"/>
                          <a:cs typeface="Latha"/>
                        </a:rPr>
                        <a:t>DualActive</a:t>
                      </a:r>
                      <a:r>
                        <a:rPr lang="en-US" sz="2000" dirty="0">
                          <a:latin typeface="Times New Roman"/>
                          <a:ea typeface="Calibri"/>
                          <a:cs typeface="Latha"/>
                        </a:rPr>
                        <a:t>-Bridge Isolated Bidirectional DC-DC Converter for </a:t>
                      </a:r>
                      <a:r>
                        <a:rPr lang="en-US" sz="2000" dirty="0" err="1">
                          <a:latin typeface="Times New Roman"/>
                          <a:ea typeface="Calibri"/>
                          <a:cs typeface="Latha"/>
                        </a:rPr>
                        <a:t>HighFrequency</a:t>
                      </a:r>
                      <a:r>
                        <a:rPr lang="en-US" sz="2000" dirty="0">
                          <a:latin typeface="Times New Roman"/>
                          <a:ea typeface="Calibri"/>
                          <a:cs typeface="Latha"/>
                        </a:rPr>
                        <a:t>-Link Power-Conversion System</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Zhao, Q. Song, W. Liu, and Y. Sun,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On this basis, several typical application schemes of DAB-IBDC for HPL PCSs are presented in a worldwide scope.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Accurate Power Loss Model Derivation of a High-Current Dual Active Bridge Converter for an Automotive Application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Krismer and J. W. Kolar,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describes the main reasons why the conventional method fails and documents the different steps required to predict the power losses more accurately.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65545"/>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Flow Characterization of a Bidirectional </a:t>
                      </a:r>
                      <a:r>
                        <a:rPr lang="en-US" sz="2000" dirty="0" err="1">
                          <a:latin typeface="Times New Roman"/>
                          <a:ea typeface="Calibri"/>
                          <a:cs typeface="Latha"/>
                        </a:rPr>
                        <a:t>Galvanically</a:t>
                      </a:r>
                      <a:r>
                        <a:rPr lang="en-US" sz="2000" dirty="0">
                          <a:latin typeface="Times New Roman"/>
                          <a:ea typeface="Calibri"/>
                          <a:cs typeface="Latha"/>
                        </a:rPr>
                        <a:t> Isolated </a:t>
                      </a:r>
                      <a:r>
                        <a:rPr lang="en-US" sz="2000" dirty="0" err="1">
                          <a:latin typeface="Times New Roman"/>
                          <a:ea typeface="Calibri"/>
                          <a:cs typeface="Latha"/>
                        </a:rPr>
                        <a:t>HighPower</a:t>
                      </a:r>
                      <a:r>
                        <a:rPr lang="en-US" sz="2000" dirty="0">
                          <a:latin typeface="Times New Roman"/>
                          <a:ea typeface="Calibri"/>
                          <a:cs typeface="Latha"/>
                        </a:rPr>
                        <a:t> DC/DC Converter Over a Wide Operating Range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Xie, J. Sun, and J. S. Freudenberg,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studies the power flow characterization of a bidirectional galvanically isolated high-power dual active bridge DC/DC converter.</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Optimized Operation of Current-Fed Dual Active Bridge DC-DC Converter for PV Applications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Shi, R. Li, Y. Xue, and H. Li,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studies the optimized operation of a CF-DAB converter for a PV application in order to improve the system efficiency.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2057400" y="1447800"/>
            <a:ext cx="61722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buNone/>
            </a:pPr>
            <a:r>
              <a:rPr lang="en-IN" sz="1800" dirty="0" smtClean="0">
                <a:latin typeface="Times New Roman" pitchFamily="18" charset="0"/>
                <a:cs typeface="Times New Roman" pitchFamily="18" charset="0"/>
              </a:rPr>
              <a:t>    This paper proposes a PSO-Optimized Phase-Shift control (POPS) based on the unified </a:t>
            </a:r>
            <a:r>
              <a:rPr lang="en-IN" sz="1800" dirty="0" err="1" smtClean="0">
                <a:latin typeface="Times New Roman" pitchFamily="18" charset="0"/>
                <a:cs typeface="Times New Roman" pitchFamily="18" charset="0"/>
              </a:rPr>
              <a:t>phasor</a:t>
            </a:r>
            <a:r>
              <a:rPr lang="en-IN" sz="1800" dirty="0" smtClean="0">
                <a:latin typeface="Times New Roman" pitchFamily="18" charset="0"/>
                <a:cs typeface="Times New Roman" pitchFamily="18" charset="0"/>
              </a:rPr>
              <a:t> analysis with aim to minimize the reactive power and improve the efficiency of the bidirectional dual active bridge (DAB) converter for the whole operation range. Firstly, through building a unified mathematical model based on Fourier transform for the DAB converter, accurate complex mathematic expressions for the inductor current, the transmission power and the reactive power are obtained. Then, the unified-</a:t>
            </a:r>
            <a:r>
              <a:rPr lang="en-IN" sz="1800" dirty="0" err="1" smtClean="0">
                <a:latin typeface="Times New Roman" pitchFamily="18" charset="0"/>
                <a:cs typeface="Times New Roman" pitchFamily="18" charset="0"/>
              </a:rPr>
              <a:t>phasor</a:t>
            </a:r>
            <a:r>
              <a:rPr lang="en-IN" sz="1800" dirty="0" smtClean="0">
                <a:latin typeface="Times New Roman" pitchFamily="18" charset="0"/>
                <a:cs typeface="Times New Roman" pitchFamily="18" charset="0"/>
              </a:rPr>
              <a:t>-based PSO is adopted to directly determine the optimal phase-shift variables in minimizing the reactive power under 3-level modulated phase shift control without a cumbersome process of the optimal operation mode selection. Main analysis and experimental results are provided for different voltage conversion ratio and load conditions. Various modes, including forward mode, reverse mode, buck mode and boost mode, are also analyzed. The results show that the proposed POPS can successfully minimize the reactive power and maintain a high maximum transmission power especially in the high voltage conversion and light load condition. Furthermore, the ZVS region is extended using POPS, which can reduce switching loss. Specifically, with the proposed POPS algorithm, the measured maximum efficiency under the rated load is improved by 3% and the efficiency improvement under the light-load condition is high up to 9%. The dynamic test result under the load changing condition validate the correct operation of the output voltage closed-loop control and fast dynamic response of the proposed POPS algorithm.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 Zhao, Q. Song, W. Liu, and Y. Sun, “Overview of </a:t>
            </a:r>
            <a:r>
              <a:rPr lang="en-IN" sz="1600" dirty="0" err="1" smtClean="0">
                <a:latin typeface="Times New Roman" pitchFamily="18" charset="0"/>
                <a:cs typeface="Times New Roman" pitchFamily="18" charset="0"/>
              </a:rPr>
              <a:t>DualActive</a:t>
            </a:r>
            <a:r>
              <a:rPr lang="en-IN" sz="1600" dirty="0" smtClean="0">
                <a:latin typeface="Times New Roman" pitchFamily="18" charset="0"/>
                <a:cs typeface="Times New Roman" pitchFamily="18" charset="0"/>
              </a:rPr>
              <a:t>-Bridge Isolated Bidirectional DC-DC Converter for </a:t>
            </a:r>
            <a:r>
              <a:rPr lang="en-IN" sz="1600" dirty="0" err="1" smtClean="0">
                <a:latin typeface="Times New Roman" pitchFamily="18" charset="0"/>
                <a:cs typeface="Times New Roman" pitchFamily="18" charset="0"/>
              </a:rPr>
              <a:t>HighFrequency</a:t>
            </a:r>
            <a:r>
              <a:rPr lang="en-IN" sz="1600" dirty="0" smtClean="0">
                <a:latin typeface="Times New Roman" pitchFamily="18" charset="0"/>
                <a:cs typeface="Times New Roman" pitchFamily="18" charset="0"/>
              </a:rPr>
              <a:t>-Link Power-Conversion System,” IEEE Transactions on Power Electronics, vol. 29, no. 8, pp. 4091-4106, 2014. </a:t>
            </a:r>
          </a:p>
          <a:p>
            <a:pPr algn="just">
              <a:lnSpc>
                <a:spcPct val="160000"/>
              </a:lnSpc>
            </a:pPr>
            <a:r>
              <a:rPr lang="en-IN" sz="1600" dirty="0" smtClean="0">
                <a:latin typeface="Times New Roman" pitchFamily="18" charset="0"/>
                <a:cs typeface="Times New Roman" pitchFamily="18" charset="0"/>
              </a:rPr>
              <a:t>[2] F. </a:t>
            </a:r>
            <a:r>
              <a:rPr lang="en-IN" sz="1600" dirty="0" err="1" smtClean="0">
                <a:latin typeface="Times New Roman" pitchFamily="18" charset="0"/>
                <a:cs typeface="Times New Roman" pitchFamily="18" charset="0"/>
              </a:rPr>
              <a:t>Krismer</a:t>
            </a:r>
            <a:r>
              <a:rPr lang="en-IN" sz="1600" dirty="0" smtClean="0">
                <a:latin typeface="Times New Roman" pitchFamily="18" charset="0"/>
                <a:cs typeface="Times New Roman" pitchFamily="18" charset="0"/>
              </a:rPr>
              <a:t> and J. W. </a:t>
            </a:r>
            <a:r>
              <a:rPr lang="en-IN" sz="1600" dirty="0" err="1" smtClean="0">
                <a:latin typeface="Times New Roman" pitchFamily="18" charset="0"/>
                <a:cs typeface="Times New Roman" pitchFamily="18" charset="0"/>
              </a:rPr>
              <a:t>Kolar</a:t>
            </a:r>
            <a:r>
              <a:rPr lang="en-IN" sz="1600" dirty="0" smtClean="0">
                <a:latin typeface="Times New Roman" pitchFamily="18" charset="0"/>
                <a:cs typeface="Times New Roman" pitchFamily="18" charset="0"/>
              </a:rPr>
              <a:t>, “Accurate Power Loss Model Derivation of a High-Current Dual Active Bridge Converter for an Automotive Application,” IEEE Transactions on Industrial Electronics, vol. 57, no. 3, pp. 881-891, 2010. </a:t>
            </a:r>
          </a:p>
          <a:p>
            <a:pPr algn="just">
              <a:lnSpc>
                <a:spcPct val="160000"/>
              </a:lnSpc>
            </a:pPr>
            <a:r>
              <a:rPr lang="en-IN" sz="1600" dirty="0" smtClean="0">
                <a:latin typeface="Times New Roman" pitchFamily="18" charset="0"/>
                <a:cs typeface="Times New Roman" pitchFamily="18" charset="0"/>
              </a:rPr>
              <a:t>[3] Y.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J. Sun, and J. S. Freudenberg, “Power Flow Characterization of a Bidirectional </a:t>
            </a:r>
            <a:r>
              <a:rPr lang="en-IN" sz="1600" dirty="0" err="1" smtClean="0">
                <a:latin typeface="Times New Roman" pitchFamily="18" charset="0"/>
                <a:cs typeface="Times New Roman" pitchFamily="18" charset="0"/>
              </a:rPr>
              <a:t>Galvanically</a:t>
            </a:r>
            <a:r>
              <a:rPr lang="en-IN" sz="1600" dirty="0" smtClean="0">
                <a:latin typeface="Times New Roman" pitchFamily="18" charset="0"/>
                <a:cs typeface="Times New Roman" pitchFamily="18" charset="0"/>
              </a:rPr>
              <a:t> Isolated </a:t>
            </a:r>
            <a:r>
              <a:rPr lang="en-IN" sz="1600" dirty="0" err="1" smtClean="0">
                <a:latin typeface="Times New Roman" pitchFamily="18" charset="0"/>
                <a:cs typeface="Times New Roman" pitchFamily="18" charset="0"/>
              </a:rPr>
              <a:t>HighPower</a:t>
            </a:r>
            <a:r>
              <a:rPr lang="en-IN" sz="1600" dirty="0" smtClean="0">
                <a:latin typeface="Times New Roman" pitchFamily="18" charset="0"/>
                <a:cs typeface="Times New Roman" pitchFamily="18" charset="0"/>
              </a:rPr>
              <a:t> DC/DC Converter Over a Wide Operating Range,” IEEE Transactions on Power Electronics, vol. 25, no. 1, pp. 54-66, 2010. </a:t>
            </a:r>
          </a:p>
          <a:p>
            <a:pPr algn="just">
              <a:lnSpc>
                <a:spcPct val="160000"/>
              </a:lnSpc>
            </a:pPr>
            <a:r>
              <a:rPr lang="en-IN" sz="1600" dirty="0" smtClean="0">
                <a:latin typeface="Times New Roman" pitchFamily="18" charset="0"/>
                <a:cs typeface="Times New Roman" pitchFamily="18" charset="0"/>
              </a:rPr>
              <a:t>[4] H.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B. Su and W. Xiao, “Design and performance evaluation of a bidirectional isolated dc-dc converter with extended dual-</a:t>
            </a:r>
            <a:r>
              <a:rPr lang="en-IN" sz="1600" dirty="0" err="1" smtClean="0">
                <a:latin typeface="Times New Roman" pitchFamily="18" charset="0"/>
                <a:cs typeface="Times New Roman" pitchFamily="18" charset="0"/>
              </a:rPr>
              <a:t>phaseshift</a:t>
            </a:r>
            <a:r>
              <a:rPr lang="en-IN" sz="1600" dirty="0" smtClean="0">
                <a:latin typeface="Times New Roman" pitchFamily="18" charset="0"/>
                <a:cs typeface="Times New Roman" pitchFamily="18" charset="0"/>
              </a:rPr>
              <a:t> scheme,” IET Power Electronics, vol. 6, no. 5, pp. 914-924, May 2013. </a:t>
            </a:r>
          </a:p>
          <a:p>
            <a:pPr algn="just">
              <a:lnSpc>
                <a:spcPct val="160000"/>
              </a:lnSpc>
            </a:pPr>
            <a:r>
              <a:rPr lang="en-IN" sz="1600" dirty="0" smtClean="0">
                <a:latin typeface="Times New Roman" pitchFamily="18" charset="0"/>
                <a:cs typeface="Times New Roman" pitchFamily="18" charset="0"/>
              </a:rPr>
              <a:t>[5] Y. Shi, R. Li, Y. </a:t>
            </a:r>
            <a:r>
              <a:rPr lang="en-IN" sz="1600" dirty="0" err="1" smtClean="0">
                <a:latin typeface="Times New Roman" pitchFamily="18" charset="0"/>
                <a:cs typeface="Times New Roman" pitchFamily="18" charset="0"/>
              </a:rPr>
              <a:t>Xue</a:t>
            </a:r>
            <a:r>
              <a:rPr lang="en-IN" sz="1600" dirty="0" smtClean="0">
                <a:latin typeface="Times New Roman" pitchFamily="18" charset="0"/>
                <a:cs typeface="Times New Roman" pitchFamily="18" charset="0"/>
              </a:rPr>
              <a:t>, and H. Li, “Optimized Operation of Current-Fed Dual Active Bridge DC-DC Converter for PV Applications,” IEEE Transactions on Industrial Electronics, vol. 62, no. 11, pp. 6986-6995, 2015.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G. </a:t>
            </a:r>
            <a:r>
              <a:rPr lang="en-IN" sz="1500" dirty="0" err="1" smtClean="0">
                <a:latin typeface="Times New Roman" pitchFamily="18" charset="0"/>
                <a:cs typeface="Times New Roman" pitchFamily="18" charset="0"/>
              </a:rPr>
              <a:t>Xu</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Sha</a:t>
            </a:r>
            <a:r>
              <a:rPr lang="en-IN" sz="1500" dirty="0" smtClean="0">
                <a:latin typeface="Times New Roman" pitchFamily="18" charset="0"/>
                <a:cs typeface="Times New Roman" pitchFamily="18" charset="0"/>
              </a:rPr>
              <a:t>, J. Zhang and X. Liao, “Unified Boundary Trapezoidal Modulation Control Utilizing Fixed Duty Cycle Compensation and Magnetizing Current Design for Dual Active Bridge DC–DC Converter,” IEEE Transactions on Power Electronics, vol. 32, no. 3, pp. 2243-2252, March 2017. </a:t>
            </a:r>
          </a:p>
          <a:p>
            <a:pPr algn="just">
              <a:lnSpc>
                <a:spcPct val="170000"/>
              </a:lnSpc>
            </a:pPr>
            <a:r>
              <a:rPr lang="en-IN" sz="1500" dirty="0" smtClean="0">
                <a:latin typeface="Times New Roman" pitchFamily="18" charset="0"/>
                <a:cs typeface="Times New Roman" pitchFamily="18" charset="0"/>
              </a:rPr>
              <a:t>[7] H. </a:t>
            </a:r>
            <a:r>
              <a:rPr lang="en-IN" sz="1500" dirty="0" err="1" smtClean="0">
                <a:latin typeface="Times New Roman" pitchFamily="18" charset="0"/>
                <a:cs typeface="Times New Roman" pitchFamily="18" charset="0"/>
              </a:rPr>
              <a:t>Wen</a:t>
            </a:r>
            <a:r>
              <a:rPr lang="en-IN" sz="1500" dirty="0" smtClean="0">
                <a:latin typeface="Times New Roman" pitchFamily="18" charset="0"/>
                <a:cs typeface="Times New Roman" pitchFamily="18" charset="0"/>
              </a:rPr>
              <a:t>, W. Xiao and B. Su, “</a:t>
            </a:r>
            <a:r>
              <a:rPr lang="en-IN" sz="1500" dirty="0" err="1" smtClean="0">
                <a:latin typeface="Times New Roman" pitchFamily="18" charset="0"/>
                <a:cs typeface="Times New Roman" pitchFamily="18" charset="0"/>
              </a:rPr>
              <a:t>Nonactive</a:t>
            </a:r>
            <a:r>
              <a:rPr lang="en-IN" sz="1500" dirty="0" smtClean="0">
                <a:latin typeface="Times New Roman" pitchFamily="18" charset="0"/>
                <a:cs typeface="Times New Roman" pitchFamily="18" charset="0"/>
              </a:rPr>
              <a:t> Power Loss Minimization in a Bidirectional Isolated DC–DC Converter for Distributed Power Systems,” IEEE Transactions on Industrial Electronics, vol. 61, no. 12, pp. 6822-6831, Dec. 2014. </a:t>
            </a:r>
          </a:p>
          <a:p>
            <a:pPr algn="just">
              <a:lnSpc>
                <a:spcPct val="170000"/>
              </a:lnSpc>
            </a:pPr>
            <a:r>
              <a:rPr lang="en-IN" sz="1500" dirty="0" smtClean="0">
                <a:latin typeface="Times New Roman" pitchFamily="18" charset="0"/>
                <a:cs typeface="Times New Roman" pitchFamily="18" charset="0"/>
              </a:rPr>
              <a:t>[8] H. </a:t>
            </a:r>
            <a:r>
              <a:rPr lang="en-IN" sz="1500" dirty="0" err="1" smtClean="0">
                <a:latin typeface="Times New Roman" pitchFamily="18" charset="0"/>
                <a:cs typeface="Times New Roman" pitchFamily="18" charset="0"/>
              </a:rPr>
              <a:t>Wen</a:t>
            </a:r>
            <a:r>
              <a:rPr lang="en-IN" sz="1500" dirty="0" smtClean="0">
                <a:latin typeface="Times New Roman" pitchFamily="18" charset="0"/>
                <a:cs typeface="Times New Roman" pitchFamily="18" charset="0"/>
              </a:rPr>
              <a:t> and B. Su, “Operating modes and practical power flow analysis of bidirectional isolated power interface for distributed power systems,” Energy Conversion and Management, vol. 111, pp.229-238, 2016. </a:t>
            </a:r>
          </a:p>
          <a:p>
            <a:pPr algn="just">
              <a:lnSpc>
                <a:spcPct val="170000"/>
              </a:lnSpc>
            </a:pPr>
            <a:r>
              <a:rPr lang="en-IN" sz="1500" dirty="0" smtClean="0">
                <a:latin typeface="Times New Roman" pitchFamily="18" charset="0"/>
                <a:cs typeface="Times New Roman" pitchFamily="18" charset="0"/>
              </a:rPr>
              <a:t>[9] C. Mi, H. </a:t>
            </a:r>
            <a:r>
              <a:rPr lang="en-IN" sz="1500" dirty="0" err="1" smtClean="0">
                <a:latin typeface="Times New Roman" pitchFamily="18" charset="0"/>
                <a:cs typeface="Times New Roman" pitchFamily="18" charset="0"/>
              </a:rPr>
              <a:t>Bai</a:t>
            </a:r>
            <a:r>
              <a:rPr lang="en-IN" sz="1500" dirty="0" smtClean="0">
                <a:latin typeface="Times New Roman" pitchFamily="18" charset="0"/>
                <a:cs typeface="Times New Roman" pitchFamily="18" charset="0"/>
              </a:rPr>
              <a:t>, C. Wang, and S. </a:t>
            </a:r>
            <a:r>
              <a:rPr lang="en-IN" sz="1500" dirty="0" err="1" smtClean="0">
                <a:latin typeface="Times New Roman" pitchFamily="18" charset="0"/>
                <a:cs typeface="Times New Roman" pitchFamily="18" charset="0"/>
              </a:rPr>
              <a:t>Gargies</a:t>
            </a:r>
            <a:r>
              <a:rPr lang="en-IN" sz="1500" dirty="0" smtClean="0">
                <a:latin typeface="Times New Roman" pitchFamily="18" charset="0"/>
                <a:cs typeface="Times New Roman" pitchFamily="18" charset="0"/>
              </a:rPr>
              <a:t>, “Operation, design and control of dual H-bridge-based isolated bidirectional DC–DC converter,” IET Power Electronics, vol. 1, no. 4, p. 507, 2008. </a:t>
            </a:r>
          </a:p>
          <a:p>
            <a:pPr algn="just">
              <a:lnSpc>
                <a:spcPct val="170000"/>
              </a:lnSpc>
            </a:pPr>
            <a:r>
              <a:rPr lang="en-IN" sz="1500" dirty="0" smtClean="0">
                <a:latin typeface="Times New Roman" pitchFamily="18" charset="0"/>
                <a:cs typeface="Times New Roman" pitchFamily="18" charset="0"/>
              </a:rPr>
              <a:t>[10] A. </a:t>
            </a:r>
            <a:r>
              <a:rPr lang="en-IN" sz="1500" dirty="0" err="1" smtClean="0">
                <a:latin typeface="Times New Roman" pitchFamily="18" charset="0"/>
                <a:cs typeface="Times New Roman" pitchFamily="18" charset="0"/>
              </a:rPr>
              <a:t>Rodríguez</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Vázquez</a:t>
            </a:r>
            <a:r>
              <a:rPr lang="en-IN" sz="1500" dirty="0" smtClean="0">
                <a:latin typeface="Times New Roman" pitchFamily="18" charset="0"/>
                <a:cs typeface="Times New Roman" pitchFamily="18" charset="0"/>
              </a:rPr>
              <a:t>, D. G. Lamar, M. M. Hernando and J. </a:t>
            </a:r>
            <a:r>
              <a:rPr lang="en-IN" sz="1500" dirty="0" err="1" smtClean="0">
                <a:latin typeface="Times New Roman" pitchFamily="18" charset="0"/>
                <a:cs typeface="Times New Roman" pitchFamily="18" charset="0"/>
              </a:rPr>
              <a:t>Sebastián</a:t>
            </a:r>
            <a:r>
              <a:rPr lang="en-IN" sz="1500" dirty="0" smtClean="0">
                <a:latin typeface="Times New Roman" pitchFamily="18" charset="0"/>
                <a:cs typeface="Times New Roman" pitchFamily="18" charset="0"/>
              </a:rPr>
              <a:t>, “Different Purpose Design Strategies and Techniques to Improve the Performance of a Dual Active Bridge With </a:t>
            </a:r>
            <a:r>
              <a:rPr lang="en-IN" sz="1500" dirty="0" err="1" smtClean="0">
                <a:latin typeface="Times New Roman" pitchFamily="18" charset="0"/>
                <a:cs typeface="Times New Roman" pitchFamily="18" charset="0"/>
              </a:rPr>
              <a:t>PhaseShift</a:t>
            </a:r>
            <a:r>
              <a:rPr lang="en-IN" sz="1500" dirty="0" smtClean="0">
                <a:latin typeface="Times New Roman" pitchFamily="18" charset="0"/>
                <a:cs typeface="Times New Roman" pitchFamily="18" charset="0"/>
              </a:rPr>
              <a:t> Control,” IEEE Transactions on Power Electronics, vol. 30, no. 2, pp. 790-804, 2015.</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1679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Artificial Intelligence-Aided Minimum Reactive Power Control for the DAB Converter Based on Harmonic Analysis Method</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2021-06-30T11:52:16Z</dcterms:modified>
</cp:coreProperties>
</file>