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Artificial Intelligence based Control Design for Reliable Virtual Synchronous Generators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Virtual </a:t>
            </a:r>
            <a:r>
              <a:rPr lang="en-IN" sz="2000" dirty="0" smtClean="0">
                <a:latin typeface="Times New Roman" pitchFamily="18" charset="0"/>
                <a:cs typeface="Times New Roman" pitchFamily="18" charset="0"/>
              </a:rPr>
              <a:t>synchronous generator (VSG) is a promising solution for inertia support of the future electricity grid to deal with the frequency stability issues caused by the high penetration of renewable generations. However, the power variation in power electronic interface converters caused by VSG emulation increases the stress on power semiconductor devices and hence has a negative impact on their reliability. Unlike existing works that only consider stability for VSG control design, this article proposes a double-artificial neural network (ANN)-based method for designing VSG inertia parameter considering simultaneously the reliability and stability.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First</a:t>
            </a:r>
            <a:r>
              <a:rPr lang="en-IN" sz="2000" dirty="0" smtClean="0">
                <a:latin typeface="Times New Roman" pitchFamily="18" charset="0"/>
                <a:cs typeface="Times New Roman" pitchFamily="18" charset="0"/>
              </a:rPr>
              <a:t>, a representative frequency profile is generated to extract various VSG power injection profiles under different inertia values through detailed simulations. Next, a functional relationship between inertia parameter ( </a:t>
            </a:r>
            <a:r>
              <a:rPr lang="en-IN" sz="2000" i="1" dirty="0" smtClean="0">
                <a:latin typeface="Times New Roman" pitchFamily="18" charset="0"/>
                <a:cs typeface="Times New Roman" pitchFamily="18" charset="0"/>
              </a:rPr>
              <a:t>[Math Processing Error]</a:t>
            </a:r>
            <a:r>
              <a:rPr lang="en-IN" sz="2000" dirty="0" smtClean="0">
                <a:latin typeface="Times New Roman" pitchFamily="18" charset="0"/>
                <a:cs typeface="Times New Roman" pitchFamily="18" charset="0"/>
              </a:rPr>
              <a:t> ) and lifetime consumption (LC) of VSG is established by the proposed double-ANN reliability model: </a:t>
            </a:r>
            <a:r>
              <a:rPr lang="en-IN" sz="2000" i="1" dirty="0" smtClean="0">
                <a:latin typeface="Times New Roman" pitchFamily="18" charset="0"/>
                <a:cs typeface="Times New Roman" pitchFamily="18" charset="0"/>
              </a:rPr>
              <a:t>[Math Processing Error]</a:t>
            </a:r>
            <a:r>
              <a:rPr lang="en-IN" sz="2000" dirty="0" smtClean="0">
                <a:latin typeface="Times New Roman" pitchFamily="18" charset="0"/>
                <a:cs typeface="Times New Roman" pitchFamily="18" charset="0"/>
              </a:rPr>
              <a:t> provides fast and accurate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thermal stress in the semiconductor devices from a given operating profile; with the aid of </a:t>
            </a:r>
            <a:r>
              <a:rPr lang="en-IN" sz="2000" i="1" dirty="0" smtClean="0">
                <a:latin typeface="Times New Roman" pitchFamily="18" charset="0"/>
                <a:cs typeface="Times New Roman" pitchFamily="18" charset="0"/>
              </a:rPr>
              <a:t>[Math Processing Error]</a:t>
            </a:r>
            <a:r>
              <a:rPr lang="en-IN" sz="2000" dirty="0" smtClean="0">
                <a:latin typeface="Times New Roman" pitchFamily="18" charset="0"/>
                <a:cs typeface="Times New Roman" pitchFamily="18" charset="0"/>
              </a:rPr>
              <a:t> , </a:t>
            </a:r>
            <a:r>
              <a:rPr lang="en-IN" sz="2000" i="1" dirty="0" smtClean="0">
                <a:latin typeface="Times New Roman" pitchFamily="18" charset="0"/>
                <a:cs typeface="Times New Roman" pitchFamily="18" charset="0"/>
              </a:rPr>
              <a:t>[Math Processing Error]</a:t>
            </a:r>
            <a:r>
              <a:rPr lang="en-IN" sz="2000" dirty="0" smtClean="0">
                <a:latin typeface="Times New Roman" pitchFamily="18" charset="0"/>
                <a:cs typeface="Times New Roman" pitchFamily="18" charset="0"/>
              </a:rPr>
              <a:t> is built for fast and accurate estimation of LC for different inertia parameters in the next step. The proposed approach not only provides a guideline for parameter design given a certain LC requirement, but can also be used for optimal design of VSG parameter considering reliability and other factors (e.g., inertia support in this article). The proposed technique is applied to a grid-connected VSG system as a demonstration example.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portion of DGs are renewable energy sources (RESs) such as wind turbines and </a:t>
            </a:r>
            <a:r>
              <a:rPr lang="en-IN" sz="2000" dirty="0" err="1" smtClean="0">
                <a:latin typeface="Times New Roman" pitchFamily="18" charset="0"/>
                <a:cs typeface="Times New Roman" pitchFamily="18" charset="0"/>
              </a:rPr>
              <a:t>photovoltaics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these RESs are connected to the grid through a three-phase inverter.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grid current control is the traditional method for controlling the power penetration of the inverter-based DGs.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synchronize the inverter with the grid, this method typically uses a </a:t>
            </a:r>
            <a:r>
              <a:rPr lang="en-IN" sz="2000" dirty="0" err="1" smtClean="0">
                <a:latin typeface="Times New Roman" pitchFamily="18" charset="0"/>
                <a:cs typeface="Times New Roman" pitchFamily="18" charset="0"/>
              </a:rPr>
              <a:t>phaselocked</a:t>
            </a:r>
            <a:r>
              <a:rPr lang="en-IN" sz="2000" dirty="0" smtClean="0">
                <a:latin typeface="Times New Roman" pitchFamily="18" charset="0"/>
                <a:cs typeface="Times New Roman" pitchFamily="18" charset="0"/>
              </a:rPr>
              <a:t> loop (PLL).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overcome the traditional controller drawbacks, numerous solutions have been proposed. To present the ‘sync’ and ‘inertia’ mechanism of SGs to inverters, a novel control named the virtual synchronous generator (VSG) has been proposed by some scholars.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solve this problem, virtual synchronous generator (VSG) concept was proposed to emulate some of the features of conventional SG through converter control strategy in order to provide additional inertia virtually.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researchers proffer solution to this problem through the evolution of droop-based control systems for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operation dominated by PECs and converters in a stand-alone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Different design process focused on transfer function and Bode plots was presented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reduce the computation problem in the previous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the disadvantage of the method is large computations requirement and some parameters or states may not be feasible.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different virtual synchronous generator control strategies have been proposed to improve the frequency, voltage, transient stability and damping characteristic of power system with renewable power generators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Since synchronous generators have good capacity to regulate the frequency of power system, the concept that converters are controlled to express as a synchronous generator has been proposed which is called VSG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Hence the TEF descent method can be proposed to design an inertia controller to dissipate the unbalanced energy and suppress the power oscillation.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could be found that the VSG’s virtual moment of inertia is controlled by the proposed bang-bang control strategy.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some simplification was employed by tuning control parameters online, in order to realize better performance and efficient damping effect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 real-time experiments need to be conducted to see the influence and performance of VSG 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concern of these DG technologies is maximization of power supply to the grid while delivering efficient and operability in case of system faults and </a:t>
            </a:r>
            <a:r>
              <a:rPr lang="en-IN" sz="2000" dirty="0" smtClean="0">
                <a:latin typeface="Times New Roman" pitchFamily="18" charset="0"/>
                <a:cs typeface="Times New Roman" pitchFamily="18" charset="0"/>
              </a:rPr>
              <a:t>disturbances.</a:t>
            </a:r>
          </a:p>
          <a:p>
            <a:pPr algn="just">
              <a:lnSpc>
                <a:spcPct val="150000"/>
              </a:lnSpc>
            </a:pPr>
            <a:r>
              <a:rPr lang="en-IN" sz="2000" dirty="0" smtClean="0">
                <a:latin typeface="Times New Roman" pitchFamily="18" charset="0"/>
                <a:cs typeface="Times New Roman" pitchFamily="18" charset="0"/>
              </a:rPr>
              <a:t>VSG can be developed and implemented for DG systems by employing short-term ESS and PECs with efficient control technique which then operates like conventional SG by exhibiting some amount of inertia and damping characteristics for short period of </a:t>
            </a:r>
            <a:r>
              <a:rPr lang="en-IN" sz="2000" dirty="0" smtClean="0">
                <a:latin typeface="Times New Roman" pitchFamily="18" charset="0"/>
                <a:cs typeface="Times New Roman" pitchFamily="18" charset="0"/>
              </a:rPr>
              <a:t>time.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Virtual synchronous machine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H.-P. Beck and R. Hesse,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continuous increase in the penetration of renewable energy (RE) based distributed generations (DGs) in the power system network has created a great concern on the stability of the existing grid.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Virtual synchronous machine-based power control in active rectifiers for micro grids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Perera,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Popularity and demand of the distributed energy resources and renewable energy sources are increasing due to their economic and environmental friendliness.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a:t>
                      </a:r>
                      <a:r>
                        <a:rPr lang="en-US" sz="2000" dirty="0" err="1">
                          <a:latin typeface="Times New Roman"/>
                          <a:ea typeface="Calibri"/>
                          <a:cs typeface="Latha"/>
                        </a:rPr>
                        <a:t>multigeneration</a:t>
                      </a:r>
                      <a:r>
                        <a:rPr lang="en-US" sz="2000" dirty="0">
                          <a:latin typeface="Times New Roman"/>
                          <a:ea typeface="Calibri"/>
                          <a:cs typeface="Latha"/>
                        </a:rPr>
                        <a:t>: a comprehensive 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Chicco and P. Mancarella,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outlines the main aspects of the DMG framework, illustrating its characteristics and summarizing the relevant DMG structures.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Survey on microgrids: unplanned islanding and related inverter control techniques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Llaria, O. Curea, J. Jiménez, and H. Camblong,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grid-connected mode, the inverters use the electrical signal of the main grid as reference.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828800" y="1295400"/>
            <a:ext cx="67818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continuous growth in the integration of DGs in the power system network, for the reason of stability and sustainability, has contributed to the imbalance in traditional power system structure. The DGs systems have little or no inertia and damping property as found in the conventional SGs, thereby causing a total decrease in the entire system inertia. This paper has presented an overview of the crucial issues regarding the influence of the DGs in power system network, the VSG control schemes and their applications, the challenges that are needed to be addressed and the necessary improvement in the existing control scheme as stipulated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this paper.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UNION, "DIRECTIVE 2009/28/EC OF THE EUROPEAN PARLIAMENT AND OF THE COUNCIL of 23âApril 2009 on the promotion of the use of energy from renewable sources and amending and subsequently repealing Directives 2001/77/EC andâ2003/30/EC," </a:t>
            </a:r>
            <a:r>
              <a:rPr lang="en-IN" sz="1600" dirty="0" err="1" smtClean="0">
                <a:latin typeface="Times New Roman" pitchFamily="18" charset="0"/>
                <a:cs typeface="Times New Roman" pitchFamily="18" charset="0"/>
              </a:rPr>
              <a:t>ed</a:t>
            </a:r>
            <a:r>
              <a:rPr lang="en-IN" sz="1600" dirty="0" smtClean="0">
                <a:latin typeface="Times New Roman" pitchFamily="18" charset="0"/>
                <a:cs typeface="Times New Roman" pitchFamily="18" charset="0"/>
              </a:rPr>
              <a:t>: EC,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H.-P. Beck and R. </a:t>
            </a:r>
            <a:r>
              <a:rPr lang="en-IN" sz="1600" dirty="0" err="1" smtClean="0">
                <a:latin typeface="Times New Roman" pitchFamily="18" charset="0"/>
                <a:cs typeface="Times New Roman" pitchFamily="18" charset="0"/>
              </a:rPr>
              <a:t>Hesse</a:t>
            </a:r>
            <a:r>
              <a:rPr lang="en-IN" sz="1600" dirty="0" smtClean="0">
                <a:latin typeface="Times New Roman" pitchFamily="18" charset="0"/>
                <a:cs typeface="Times New Roman" pitchFamily="18" charset="0"/>
              </a:rPr>
              <a:t>, "Virtual synchronous machine," in 2007 9th International Conference on Electrical Power Quality and Utilisation, pp. 1-6: IEEE,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Perera</a:t>
            </a:r>
            <a:r>
              <a:rPr lang="en-IN" sz="1600" dirty="0" smtClean="0">
                <a:latin typeface="Times New Roman" pitchFamily="18" charset="0"/>
                <a:cs typeface="Times New Roman" pitchFamily="18" charset="0"/>
              </a:rPr>
              <a:t>, "Virtual synchronous machine-based power control in active rectifiers for micro grids,"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G. </a:t>
            </a:r>
            <a:r>
              <a:rPr lang="en-IN" sz="1600" dirty="0" err="1" smtClean="0">
                <a:latin typeface="Times New Roman" pitchFamily="18" charset="0"/>
                <a:cs typeface="Times New Roman" pitchFamily="18" charset="0"/>
              </a:rPr>
              <a:t>Chicco</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Mancarella</a:t>
            </a:r>
            <a:r>
              <a:rPr lang="en-IN" sz="1600" dirty="0" smtClean="0">
                <a:latin typeface="Times New Roman" pitchFamily="18" charset="0"/>
                <a:cs typeface="Times New Roman" pitchFamily="18" charset="0"/>
              </a:rPr>
              <a:t>, "Distributed </a:t>
            </a:r>
            <a:r>
              <a:rPr lang="en-IN" sz="1600" dirty="0" err="1" smtClean="0">
                <a:latin typeface="Times New Roman" pitchFamily="18" charset="0"/>
                <a:cs typeface="Times New Roman" pitchFamily="18" charset="0"/>
              </a:rPr>
              <a:t>multigeneration</a:t>
            </a:r>
            <a:r>
              <a:rPr lang="en-IN" sz="1600" dirty="0" smtClean="0">
                <a:latin typeface="Times New Roman" pitchFamily="18" charset="0"/>
                <a:cs typeface="Times New Roman" pitchFamily="18" charset="0"/>
              </a:rPr>
              <a:t>: a comprehensive view," Renewable and Sustainable Energy Reviews, vol. 13, no. 3, pp. 535-551,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Llaria</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Curea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Jiménez</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Camblong</a:t>
            </a:r>
            <a:r>
              <a:rPr lang="en-IN" sz="1600" dirty="0" smtClean="0">
                <a:latin typeface="Times New Roman" pitchFamily="18" charset="0"/>
                <a:cs typeface="Times New Roman" pitchFamily="18" charset="0"/>
              </a:rPr>
              <a:t>, "Survey on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unplanned islanding and related inverter control techniques," Renewable energy, vol. 36, no. 8, pp. 2052-2061, 2011.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Byrne et al., GLOBAL TRENDS IN RENEWABLE ENERGY INVESTMENT 2016. http://www.fs-unep-centre.org: Frankfurt School of Finance &amp; Management </a:t>
            </a:r>
            <a:r>
              <a:rPr lang="en-IN" sz="1600" dirty="0" err="1" smtClean="0">
                <a:latin typeface="Times New Roman" pitchFamily="18" charset="0"/>
                <a:cs typeface="Times New Roman" pitchFamily="18" charset="0"/>
              </a:rPr>
              <a:t>gGmbH</a:t>
            </a:r>
            <a:r>
              <a:rPr lang="en-IN" sz="1600" dirty="0" smtClean="0">
                <a:latin typeface="Times New Roman" pitchFamily="18" charset="0"/>
                <a:cs typeface="Times New Roman" pitchFamily="18" charset="0"/>
              </a:rPr>
              <a:t> 2016, 2016.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D'Arco</a:t>
            </a:r>
            <a:r>
              <a:rPr lang="en-IN" sz="1600" dirty="0" smtClean="0">
                <a:latin typeface="Times New Roman" pitchFamily="18" charset="0"/>
                <a:cs typeface="Times New Roman" pitchFamily="18" charset="0"/>
              </a:rPr>
              <a:t> and J. A. </a:t>
            </a:r>
            <a:r>
              <a:rPr lang="en-IN" sz="1600" dirty="0" err="1" smtClean="0">
                <a:latin typeface="Times New Roman" pitchFamily="18" charset="0"/>
                <a:cs typeface="Times New Roman" pitchFamily="18" charset="0"/>
              </a:rPr>
              <a:t>Suul</a:t>
            </a:r>
            <a:r>
              <a:rPr lang="en-IN" sz="1600" dirty="0" smtClean="0">
                <a:latin typeface="Times New Roman" pitchFamily="18" charset="0"/>
                <a:cs typeface="Times New Roman" pitchFamily="18" charset="0"/>
              </a:rPr>
              <a:t>, "Virtual synchronous machines—Classification of implementations and analysis of equivalence to droop controllers for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PowerTech</a:t>
            </a:r>
            <a:r>
              <a:rPr lang="en-IN" sz="1600" dirty="0" smtClean="0">
                <a:latin typeface="Times New Roman" pitchFamily="18" charset="0"/>
                <a:cs typeface="Times New Roman" pitchFamily="18" charset="0"/>
              </a:rPr>
              <a:t> (POWERTECH), 2013 IEEE Grenoble, pp. 1-7: IEEE,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Bevrani</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Ise</a:t>
            </a:r>
            <a:r>
              <a:rPr lang="en-IN" sz="1600" dirty="0" smtClean="0">
                <a:latin typeface="Times New Roman" pitchFamily="18" charset="0"/>
                <a:cs typeface="Times New Roman" pitchFamily="18" charset="0"/>
              </a:rPr>
              <a:t>, and Y. Miura, "Virtual synchronous generators: A survey and new perspectives," International Journal of Electrical Power &amp; Energy Systems, vol. 54, pp. 244-254,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D’Arco</a:t>
            </a:r>
            <a:r>
              <a:rPr lang="en-IN" sz="1600" dirty="0" smtClean="0">
                <a:latin typeface="Times New Roman" pitchFamily="18" charset="0"/>
                <a:cs typeface="Times New Roman" pitchFamily="18" charset="0"/>
              </a:rPr>
              <a:t>, J. A. </a:t>
            </a:r>
            <a:r>
              <a:rPr lang="en-IN" sz="1600" dirty="0" err="1" smtClean="0">
                <a:latin typeface="Times New Roman" pitchFamily="18" charset="0"/>
                <a:cs typeface="Times New Roman" pitchFamily="18" charset="0"/>
              </a:rPr>
              <a:t>Suul</a:t>
            </a:r>
            <a:r>
              <a:rPr lang="en-IN" sz="1600" dirty="0" smtClean="0">
                <a:latin typeface="Times New Roman" pitchFamily="18" charset="0"/>
                <a:cs typeface="Times New Roman" pitchFamily="18" charset="0"/>
              </a:rPr>
              <a:t>, and O. B. </a:t>
            </a:r>
            <a:r>
              <a:rPr lang="en-IN" sz="1600" dirty="0" err="1" smtClean="0">
                <a:latin typeface="Times New Roman" pitchFamily="18" charset="0"/>
                <a:cs typeface="Times New Roman" pitchFamily="18" charset="0"/>
              </a:rPr>
              <a:t>Fosso</a:t>
            </a:r>
            <a:r>
              <a:rPr lang="en-IN" sz="1600" dirty="0" smtClean="0">
                <a:latin typeface="Times New Roman" pitchFamily="18" charset="0"/>
                <a:cs typeface="Times New Roman" pitchFamily="18" charset="0"/>
              </a:rPr>
              <a:t>, "A Virtual Synchronous Machine implementation for distributed control of power converters in </a:t>
            </a:r>
            <a:r>
              <a:rPr lang="en-IN" sz="1600" dirty="0" err="1" smtClean="0">
                <a:latin typeface="Times New Roman" pitchFamily="18" charset="0"/>
                <a:cs typeface="Times New Roman" pitchFamily="18" charset="0"/>
              </a:rPr>
              <a:t>SmartGrids</a:t>
            </a:r>
            <a:r>
              <a:rPr lang="en-IN" sz="1600" dirty="0" smtClean="0">
                <a:latin typeface="Times New Roman" pitchFamily="18" charset="0"/>
                <a:cs typeface="Times New Roman" pitchFamily="18" charset="0"/>
              </a:rPr>
              <a:t>," Electric Power Systems Research, vol. 122, pp. 180-197, 2015</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Aouini</a:t>
            </a:r>
            <a:r>
              <a:rPr lang="en-IN" sz="1600" dirty="0" smtClean="0">
                <a:latin typeface="Times New Roman" pitchFamily="18" charset="0"/>
                <a:cs typeface="Times New Roman" pitchFamily="18" charset="0"/>
              </a:rPr>
              <a:t>, K. B. </a:t>
            </a:r>
            <a:r>
              <a:rPr lang="en-IN" sz="1600" dirty="0" err="1" smtClean="0">
                <a:latin typeface="Times New Roman" pitchFamily="18" charset="0"/>
                <a:cs typeface="Times New Roman" pitchFamily="18" charset="0"/>
              </a:rPr>
              <a:t>Kilani</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Marinescu</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Elleuch</a:t>
            </a:r>
            <a:r>
              <a:rPr lang="en-IN" sz="1600" dirty="0" smtClean="0">
                <a:latin typeface="Times New Roman" pitchFamily="18" charset="0"/>
                <a:cs typeface="Times New Roman" pitchFamily="18" charset="0"/>
              </a:rPr>
              <a:t>, "Virtual synchronous generators dynamic performances," in Electrical Sciences and Technologies in Maghreb (CISTEM), 2014 International Conference on, pp. 1-6: IEEE,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1326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Artificial Intelligence based Control Design for Reliable Virtual Synchronous Generators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2021-06-30T14:30:33Z</dcterms:modified>
</cp:coreProperties>
</file>