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6/30/2021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6/30/2021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Applications of Artificial Intelligence on the </a:t>
            </a:r>
            <a:r>
              <a:rPr lang="en-IN" b="1" dirty="0" err="1" smtClean="0">
                <a:latin typeface="Times New Roman" pitchFamily="18" charset="0"/>
                <a:cs typeface="Times New Roman" pitchFamily="18" charset="0"/>
              </a:rPr>
              <a:t>Modeling</a:t>
            </a:r>
            <a:r>
              <a:rPr lang="en-IN" b="1" dirty="0" smtClean="0">
                <a:latin typeface="Times New Roman" pitchFamily="18" charset="0"/>
                <a:cs typeface="Times New Roman" pitchFamily="18" charset="0"/>
              </a:rPr>
              <a:t> and Optimization for </a:t>
            </a:r>
            <a:r>
              <a:rPr lang="en-IN" b="1" dirty="0" err="1" smtClean="0">
                <a:latin typeface="Times New Roman" pitchFamily="18" charset="0"/>
                <a:cs typeface="Times New Roman" pitchFamily="18" charset="0"/>
              </a:rPr>
              <a:t>Analog</a:t>
            </a:r>
            <a:r>
              <a:rPr lang="en-IN" b="1" dirty="0" smtClean="0">
                <a:latin typeface="Times New Roman" pitchFamily="18" charset="0"/>
                <a:cs typeface="Times New Roman" pitchFamily="18" charset="0"/>
              </a:rPr>
              <a:t> and Mixed-Signal Circuits A Review</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Recently</a:t>
            </a:r>
            <a:r>
              <a:rPr lang="en-IN" sz="2000" dirty="0" smtClean="0">
                <a:latin typeface="Times New Roman" pitchFamily="18" charset="0"/>
                <a:cs typeface="Times New Roman" pitchFamily="18" charset="0"/>
              </a:rPr>
              <a:t>, there have been many studies attempting to take advantage of advancements in Artificial Intelligence (AI) in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 and Mixed-Signal (AMS) circuit design. Automated circuit sizing optimization and improving the accuracy of performance models are the two predominant uses of AI in AMS circuit design. This paper first introduces and explains the basic concepts in AI especially the ones that are more suitable to this application. Next, it surveys some recent studies of various AI techniques for AMS circuit design. Then, it discusses the main approaches as well as the pros and cons of each method. Finally, it gives meaningful insights about the current challenges and open issues, as well as recommends approaches for specific applications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Existing formal methods provide appealing completeness and reliability, yet they suffer from their limited efficiency and scalability.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objective of this section is to provide definitions of different formal verification methods and a brief overview of some existing methods.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Based </a:t>
            </a:r>
            <a:r>
              <a:rPr lang="en-IN" sz="2000" dirty="0" smtClean="0">
                <a:latin typeface="Times New Roman" pitchFamily="18" charset="0"/>
                <a:cs typeface="Times New Roman" pitchFamily="18" charset="0"/>
              </a:rPr>
              <a:t>on the implicit mapping mechanism, we propose to construct a new kernel by atomizing the existing kernel functions to achieve implicit feature weighting.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Existing formal methods suffer from their limitation in efficiency and scalability while traditional simulation based methods rarely provide acceptable completeness or coverage.</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If a system mastering model returns a faulty prediction then the programmer needs to restore that problem explicitly however within the case of deep mastering, the version does it by himself.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Issue is the highly dependent on which the datasets the data is trained and tested.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By analyzing billions of knowledge points from previous outputs, we will predict the impact of bugs, design complexity, human resources, licenses, and compute farm throughput on current projects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can be used to predict the impact of changes that is to understand that how the dependent variable changes when we change independent variable.</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method and the hierarchical parallelization enhance the efficiency and scalability of </a:t>
            </a:r>
            <a:r>
              <a:rPr lang="en-IN" sz="2000" dirty="0" err="1" smtClean="0">
                <a:latin typeface="Times New Roman" pitchFamily="18" charset="0"/>
                <a:cs typeface="Times New Roman" pitchFamily="18" charset="0"/>
              </a:rPr>
              <a:t>reachability</a:t>
            </a:r>
            <a:r>
              <a:rPr lang="en-IN" sz="2000" dirty="0" smtClean="0">
                <a:latin typeface="Times New Roman" pitchFamily="18" charset="0"/>
                <a:cs typeface="Times New Roman" pitchFamily="18" charset="0"/>
              </a:rPr>
              <a:t> analysis for AMS verification.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addition, an asymmetric extension of the active learning framework is proposed to achieve conservative prediction by adding safety level evaluation of the model into the active learning strategy.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Symbolic analysis was the first step towards circuit design as well as formal verification by nature, and numerous proof based symbolic methods have been proposed in the AMS verification </a:t>
            </a:r>
            <a:r>
              <a:rPr lang="en-IN" sz="2000" dirty="0" smtClean="0">
                <a:latin typeface="Times New Roman" pitchFamily="18" charset="0"/>
                <a:cs typeface="Times New Roman" pitchFamily="18" charset="0"/>
              </a:rPr>
              <a:t>domain.</a:t>
            </a:r>
          </a:p>
          <a:p>
            <a:pPr algn="just">
              <a:lnSpc>
                <a:spcPct val="150000"/>
              </a:lnSpc>
            </a:pPr>
            <a:r>
              <a:rPr lang="en-IN" sz="2000" dirty="0" smtClean="0">
                <a:latin typeface="Times New Roman" pitchFamily="18" charset="0"/>
                <a:cs typeface="Times New Roman" pitchFamily="18" charset="0"/>
              </a:rPr>
              <a:t>To achieve a less complex model, an abstraction method is proposed to model AMS systems with pure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 representations.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Is used to explain the performance of a model. It provides a key role in the development of a model as it provides the insight to areas that require improvement.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Moreover, major parameters like power efficiency, delay and accuracy is being taken into consideration for verifying the result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Ordinary Least square it tries to estimate the value of the coefficient by minimizing thee MSE.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Optimization algorithm: to find the best parameters that is you can use a process of optimizing the value of the coefficient by iteratively minimizing the error of the model on your training data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Machine learning can be used for reduction of time for the design and simulation through existing complex algorithms.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00040"/>
        </p:xfrm>
        <a:graphic>
          <a:graphicData uri="http://schemas.openxmlformats.org/drawingml/2006/table">
            <a:tbl>
              <a:tblPr firstRow="1" bandRow="1">
                <a:tableStyleId>{5C22544A-7EE6-4342-B048-85BDC9FD1C3A}</a:tableStyleId>
              </a:tblPr>
              <a:tblGrid>
                <a:gridCol w="1828800"/>
                <a:gridCol w="2286000"/>
                <a:gridCol w="3752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Regression and ANN Models for Electronic Circuit Design</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I. Dieste-Velasco, M. Diez-Mediavilla and C. Alonso-Tristán,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presents a methodology to design and to predict the behaviour of electronic circuits, which combines artificial neural networks and design of experiments.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Multi Output Formulation for Analog Circuits Using MOM-SVM</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B.Shivalal Patro, Sushanta K. Mandal,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proposes performance based macro modeling of analog circuit using Multi Output Modeling (MOM) with the help of Support Vector Machine (SVM). </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594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Efficient Analog Circuit Optimization Using Sparse Regression and Error Margining</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Mohamed Baker Alawieh, Fa Wang, Rouwaida Kanj, Xin Li and Rajiv Joshi,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we propose a novel analog circuit optimization methodology for achieving high parametric yield. </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Study of Regression Methodologies on Analog Circuit Design</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Ivick Guerra-G´omez, Trent McConaghy and E. Tlelo-Cuautle,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model building time, model predicting time and model predicting error were compared with the actual data.</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jpg"/>
          <p:cNvPicPr>
            <a:picLocks noGrp="1" noChangeAspect="1" noChangeArrowheads="1"/>
          </p:cNvPicPr>
          <p:nvPr>
            <p:ph idx="1"/>
          </p:nvPr>
        </p:nvPicPr>
        <p:blipFill>
          <a:blip r:embed="rId2"/>
          <a:srcRect/>
          <a:stretch>
            <a:fillRect/>
          </a:stretch>
        </p:blipFill>
        <p:spPr bwMode="auto">
          <a:xfrm>
            <a:off x="1752600" y="1371600"/>
            <a:ext cx="6781800" cy="49530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19200" y="609600"/>
            <a:ext cx="7498080" cy="4800600"/>
          </a:xfrm>
        </p:spPr>
        <p:txBody>
          <a:bodyPr>
            <a:noAutofit/>
          </a:bodyPr>
          <a:lstStyle/>
          <a:p>
            <a:pPr algn="just">
              <a:buNone/>
            </a:pP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means having various parameters and various data, if data changes (minor) i.e., if temperature changes the output may get affected, as there are various data; it is manually not possible to get the proper output. If the data change (major) i.e., if the input voltage gets fluctuated from 0.8V to 1.2V the data will change automatically which will change the output and every time it is not possible to change &amp; update the output manually. So, Machine learning is used over here. Basically in ML we are teaching the machine with different languages like python or R to learn something. Here, we are having a dataset from the output which may be given to different topologies of ML like in Regression we have simple linear regression, multiple regression, Decision making tree, polynomial and many more. Now, we have different parameters to check like power consumption, delay, accuracy which is one of the important parameter when Machine learning is taken into consideration, i.e. in regression model there are various </a:t>
            </a:r>
            <a:r>
              <a:rPr lang="en-IN" sz="2000" dirty="0" err="1" smtClean="0">
                <a:latin typeface="Times New Roman" pitchFamily="18" charset="0"/>
                <a:cs typeface="Times New Roman" pitchFamily="18" charset="0"/>
              </a:rPr>
              <a:t>submodels</a:t>
            </a:r>
            <a:r>
              <a:rPr lang="en-IN" sz="2000" dirty="0" smtClean="0">
                <a:latin typeface="Times New Roman" pitchFamily="18" charset="0"/>
                <a:cs typeface="Times New Roman" pitchFamily="18" charset="0"/>
              </a:rPr>
              <a:t>; and also apart from that there are different models of ANN and CNN which is chosen according to the accuracy of output. So, as close loop we can do is to save simulation time, to provide better accuracy and we can do multi-output system.</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4572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Saraju</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Mohanty</a:t>
            </a:r>
            <a:r>
              <a:rPr lang="en-IN" sz="1600" dirty="0" smtClean="0">
                <a:latin typeface="Times New Roman" pitchFamily="18" charset="0"/>
                <a:cs typeface="Times New Roman" pitchFamily="18" charset="0"/>
              </a:rPr>
              <a:t> Elias </a:t>
            </a:r>
            <a:r>
              <a:rPr lang="en-IN" sz="1600" dirty="0" err="1" smtClean="0">
                <a:latin typeface="Times New Roman" pitchFamily="18" charset="0"/>
                <a:cs typeface="Times New Roman" pitchFamily="18" charset="0"/>
              </a:rPr>
              <a:t>Kougianos</a:t>
            </a:r>
            <a:r>
              <a:rPr lang="en-IN" sz="1600" dirty="0" smtClean="0">
                <a:latin typeface="Times New Roman" pitchFamily="18" charset="0"/>
                <a:cs typeface="Times New Roman" pitchFamily="18" charset="0"/>
              </a:rPr>
              <a:t>, “iVAMS2.0: </a:t>
            </a:r>
            <a:r>
              <a:rPr lang="en-IN" sz="1600" dirty="0" err="1" smtClean="0">
                <a:latin typeface="Times New Roman" pitchFamily="18" charset="0"/>
                <a:cs typeface="Times New Roman" pitchFamily="18" charset="0"/>
              </a:rPr>
              <a:t>MachineLearning</a:t>
            </a:r>
            <a:r>
              <a:rPr lang="en-IN" sz="1600" dirty="0" smtClean="0">
                <a:latin typeface="Times New Roman" pitchFamily="18" charset="0"/>
                <a:cs typeface="Times New Roman" pitchFamily="18" charset="0"/>
              </a:rPr>
              <a:t>-</a:t>
            </a:r>
            <a:r>
              <a:rPr lang="en-IN" sz="1600" dirty="0" err="1" smtClean="0">
                <a:latin typeface="Times New Roman" pitchFamily="18" charset="0"/>
                <a:cs typeface="Times New Roman" pitchFamily="18" charset="0"/>
              </a:rPr>
              <a:t>Metamodel</a:t>
            </a:r>
            <a:r>
              <a:rPr lang="en-IN" sz="1600" dirty="0" smtClean="0">
                <a:latin typeface="Times New Roman" pitchFamily="18" charset="0"/>
                <a:cs typeface="Times New Roman" pitchFamily="18" charset="0"/>
              </a:rPr>
              <a:t>-Integrated Intelligent </a:t>
            </a:r>
            <a:r>
              <a:rPr lang="en-IN" sz="1600" dirty="0" err="1" smtClean="0">
                <a:latin typeface="Times New Roman" pitchFamily="18" charset="0"/>
                <a:cs typeface="Times New Roman" pitchFamily="18" charset="0"/>
              </a:rPr>
              <a:t>Verilog</a:t>
            </a:r>
            <a:r>
              <a:rPr lang="en-IN" sz="1600" dirty="0" smtClean="0">
                <a:latin typeface="Times New Roman" pitchFamily="18" charset="0"/>
                <a:cs typeface="Times New Roman" pitchFamily="18" charset="0"/>
              </a:rPr>
              <a:t>-AMS for Fast and Accurate Mixed-Signal Design Optimization”, arXiv:1907.01526v1 [</a:t>
            </a:r>
            <a:r>
              <a:rPr lang="en-IN" sz="1600" dirty="0" err="1" smtClean="0">
                <a:latin typeface="Times New Roman" pitchFamily="18" charset="0"/>
                <a:cs typeface="Times New Roman" pitchFamily="18" charset="0"/>
              </a:rPr>
              <a:t>eess.SP</a:t>
            </a:r>
            <a:r>
              <a:rPr lang="en-IN" sz="1600" dirty="0" smtClean="0">
                <a:latin typeface="Times New Roman" pitchFamily="18" charset="0"/>
                <a:cs typeface="Times New Roman" pitchFamily="18" charset="0"/>
              </a:rPr>
              <a:t>] 11 Jun 2019.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M. I. </a:t>
            </a:r>
            <a:r>
              <a:rPr lang="en-IN" sz="1600" dirty="0" err="1" smtClean="0">
                <a:latin typeface="Times New Roman" pitchFamily="18" charset="0"/>
                <a:cs typeface="Times New Roman" pitchFamily="18" charset="0"/>
              </a:rPr>
              <a:t>Dieste</a:t>
            </a:r>
            <a:r>
              <a:rPr lang="en-IN" sz="1600" dirty="0" smtClean="0">
                <a:latin typeface="Times New Roman" pitchFamily="18" charset="0"/>
                <a:cs typeface="Times New Roman" pitchFamily="18" charset="0"/>
              </a:rPr>
              <a:t>-Velasco, M. </a:t>
            </a:r>
            <a:r>
              <a:rPr lang="en-IN" sz="1600" dirty="0" err="1" smtClean="0">
                <a:latin typeface="Times New Roman" pitchFamily="18" charset="0"/>
                <a:cs typeface="Times New Roman" pitchFamily="18" charset="0"/>
              </a:rPr>
              <a:t>Diez-Mediavilla</a:t>
            </a:r>
            <a:r>
              <a:rPr lang="en-IN" sz="1600" dirty="0" smtClean="0">
                <a:latin typeface="Times New Roman" pitchFamily="18" charset="0"/>
                <a:cs typeface="Times New Roman" pitchFamily="18" charset="0"/>
              </a:rPr>
              <a:t> and C. Alonso-</a:t>
            </a:r>
            <a:r>
              <a:rPr lang="en-IN" sz="1600" dirty="0" err="1" smtClean="0">
                <a:latin typeface="Times New Roman" pitchFamily="18" charset="0"/>
                <a:cs typeface="Times New Roman" pitchFamily="18" charset="0"/>
              </a:rPr>
              <a:t>Tristán</a:t>
            </a:r>
            <a:r>
              <a:rPr lang="en-IN" sz="1600" dirty="0" smtClean="0">
                <a:latin typeface="Times New Roman" pitchFamily="18" charset="0"/>
                <a:cs typeface="Times New Roman" pitchFamily="18" charset="0"/>
              </a:rPr>
              <a:t>, “Regression and ANN Models for Electronic Circuit Design”, </a:t>
            </a:r>
            <a:r>
              <a:rPr lang="en-IN" sz="1600" dirty="0" err="1" smtClean="0">
                <a:latin typeface="Times New Roman" pitchFamily="18" charset="0"/>
                <a:cs typeface="Times New Roman" pitchFamily="18" charset="0"/>
              </a:rPr>
              <a:t>Hindawi</a:t>
            </a:r>
            <a:r>
              <a:rPr lang="en-IN" sz="1600" dirty="0" smtClean="0">
                <a:latin typeface="Times New Roman" pitchFamily="18" charset="0"/>
                <a:cs typeface="Times New Roman" pitchFamily="18" charset="0"/>
              </a:rPr>
              <a:t> Complexity Volume 2018, Article ID 7379512, doi.org/10.1155/2018/7379512.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a:t>
            </a:r>
            <a:r>
              <a:rPr lang="en-IN" sz="1600" dirty="0" err="1" smtClean="0">
                <a:latin typeface="Times New Roman" pitchFamily="18" charset="0"/>
                <a:cs typeface="Times New Roman" pitchFamily="18" charset="0"/>
              </a:rPr>
              <a:t>B.Shivalal</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Patro</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Sushanta</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Mandal</a:t>
            </a:r>
            <a:r>
              <a:rPr lang="en-IN" sz="1600" dirty="0" smtClean="0">
                <a:latin typeface="Times New Roman" pitchFamily="18" charset="0"/>
                <a:cs typeface="Times New Roman" pitchFamily="18" charset="0"/>
              </a:rPr>
              <a:t>, “A Multi Output Formulation for </a:t>
            </a:r>
            <a:r>
              <a:rPr lang="en-IN" sz="1600" dirty="0" err="1" smtClean="0">
                <a:latin typeface="Times New Roman" pitchFamily="18" charset="0"/>
                <a:cs typeface="Times New Roman" pitchFamily="18" charset="0"/>
              </a:rPr>
              <a:t>Analog</a:t>
            </a:r>
            <a:r>
              <a:rPr lang="en-IN" sz="1600" dirty="0" smtClean="0">
                <a:latin typeface="Times New Roman" pitchFamily="18" charset="0"/>
                <a:cs typeface="Times New Roman" pitchFamily="18" charset="0"/>
              </a:rPr>
              <a:t> Circuits Using MOM-SVM”, Indonesian Journal of Electrical Engineering and Computer Science Vol. 7, No. 1, July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Mohamed Baker </a:t>
            </a:r>
            <a:r>
              <a:rPr lang="en-IN" sz="1600" dirty="0" err="1" smtClean="0">
                <a:latin typeface="Times New Roman" pitchFamily="18" charset="0"/>
                <a:cs typeface="Times New Roman" pitchFamily="18" charset="0"/>
              </a:rPr>
              <a:t>Alawieh</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Fa</a:t>
            </a:r>
            <a:r>
              <a:rPr lang="en-IN" sz="1600" dirty="0" smtClean="0">
                <a:latin typeface="Times New Roman" pitchFamily="18" charset="0"/>
                <a:cs typeface="Times New Roman" pitchFamily="18" charset="0"/>
              </a:rPr>
              <a:t> Wang, </a:t>
            </a:r>
            <a:r>
              <a:rPr lang="en-IN" sz="1600" dirty="0" err="1" smtClean="0">
                <a:latin typeface="Times New Roman" pitchFamily="18" charset="0"/>
                <a:cs typeface="Times New Roman" pitchFamily="18" charset="0"/>
              </a:rPr>
              <a:t>Rouwaida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Kanj</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Xin</a:t>
            </a:r>
            <a:r>
              <a:rPr lang="en-IN" sz="1600" dirty="0" smtClean="0">
                <a:latin typeface="Times New Roman" pitchFamily="18" charset="0"/>
                <a:cs typeface="Times New Roman" pitchFamily="18" charset="0"/>
              </a:rPr>
              <a:t> Li and Rajiv Joshi, “Efficient </a:t>
            </a:r>
            <a:r>
              <a:rPr lang="en-IN" sz="1600" dirty="0" err="1" smtClean="0">
                <a:latin typeface="Times New Roman" pitchFamily="18" charset="0"/>
                <a:cs typeface="Times New Roman" pitchFamily="18" charset="0"/>
              </a:rPr>
              <a:t>Analog</a:t>
            </a:r>
            <a:r>
              <a:rPr lang="en-IN" sz="1600" dirty="0" smtClean="0">
                <a:latin typeface="Times New Roman" pitchFamily="18" charset="0"/>
                <a:cs typeface="Times New Roman" pitchFamily="18" charset="0"/>
              </a:rPr>
              <a:t> Circuit Optimization Using Sparse Regression and Error Margining”, 17th Int'l Symposium on Quality Electronic Design, 2016 IEEE.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a:t>
            </a:r>
            <a:r>
              <a:rPr lang="en-IN" sz="1600" dirty="0" err="1" smtClean="0">
                <a:latin typeface="Times New Roman" pitchFamily="18" charset="0"/>
                <a:cs typeface="Times New Roman" pitchFamily="18" charset="0"/>
              </a:rPr>
              <a:t>Ivick</a:t>
            </a:r>
            <a:r>
              <a:rPr lang="en-IN" sz="1600" dirty="0" smtClean="0">
                <a:latin typeface="Times New Roman" pitchFamily="18" charset="0"/>
                <a:cs typeface="Times New Roman" pitchFamily="18" charset="0"/>
              </a:rPr>
              <a:t> Guerra-</a:t>
            </a:r>
            <a:r>
              <a:rPr lang="en-IN" sz="1600" dirty="0" err="1" smtClean="0">
                <a:latin typeface="Times New Roman" pitchFamily="18" charset="0"/>
                <a:cs typeface="Times New Roman" pitchFamily="18" charset="0"/>
              </a:rPr>
              <a:t>G´omez</a:t>
            </a:r>
            <a:r>
              <a:rPr lang="en-IN" sz="1600" dirty="0" smtClean="0">
                <a:latin typeface="Times New Roman" pitchFamily="18" charset="0"/>
                <a:cs typeface="Times New Roman" pitchFamily="18" charset="0"/>
              </a:rPr>
              <a:t>, Trent </a:t>
            </a:r>
            <a:r>
              <a:rPr lang="en-IN" sz="1600" dirty="0" err="1" smtClean="0">
                <a:latin typeface="Times New Roman" pitchFamily="18" charset="0"/>
                <a:cs typeface="Times New Roman" pitchFamily="18" charset="0"/>
              </a:rPr>
              <a:t>McConaghy</a:t>
            </a:r>
            <a:r>
              <a:rPr lang="en-IN" sz="1600" dirty="0" smtClean="0">
                <a:latin typeface="Times New Roman" pitchFamily="18" charset="0"/>
                <a:cs typeface="Times New Roman" pitchFamily="18" charset="0"/>
              </a:rPr>
              <a:t> and E. </a:t>
            </a:r>
            <a:r>
              <a:rPr lang="en-IN" sz="1600" dirty="0" err="1" smtClean="0">
                <a:latin typeface="Times New Roman" pitchFamily="18" charset="0"/>
                <a:cs typeface="Times New Roman" pitchFamily="18" charset="0"/>
              </a:rPr>
              <a:t>Tlelo-Cuautle</a:t>
            </a:r>
            <a:r>
              <a:rPr lang="en-IN" sz="1600" dirty="0" smtClean="0">
                <a:latin typeface="Times New Roman" pitchFamily="18" charset="0"/>
                <a:cs typeface="Times New Roman" pitchFamily="18" charset="0"/>
              </a:rPr>
              <a:t>, “Study of Regression Methodologies on </a:t>
            </a:r>
            <a:r>
              <a:rPr lang="en-IN" sz="1600" dirty="0" err="1" smtClean="0">
                <a:latin typeface="Times New Roman" pitchFamily="18" charset="0"/>
                <a:cs typeface="Times New Roman" pitchFamily="18" charset="0"/>
              </a:rPr>
              <a:t>Analog</a:t>
            </a:r>
            <a:r>
              <a:rPr lang="en-IN" sz="1600" dirty="0" smtClean="0">
                <a:latin typeface="Times New Roman" pitchFamily="18" charset="0"/>
                <a:cs typeface="Times New Roman" pitchFamily="18" charset="0"/>
              </a:rPr>
              <a:t> Circuit Design”, Esteban </a:t>
            </a:r>
            <a:r>
              <a:rPr lang="en-IN" sz="1600" dirty="0" err="1" smtClean="0">
                <a:latin typeface="Times New Roman" pitchFamily="18" charset="0"/>
                <a:cs typeface="Times New Roman" pitchFamily="18" charset="0"/>
              </a:rPr>
              <a:t>Tlelo-Cuautle</a:t>
            </a:r>
            <a:r>
              <a:rPr lang="en-IN" sz="1600" dirty="0" smtClean="0">
                <a:latin typeface="Times New Roman" pitchFamily="18" charset="0"/>
                <a:cs typeface="Times New Roman" pitchFamily="18" charset="0"/>
              </a:rPr>
              <a:t>, DOI: 10.1109/LATW.2015.7102504, 2015. </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a:t>
            </a:r>
            <a:r>
              <a:rPr lang="en-IN" sz="1700" dirty="0" err="1" smtClean="0">
                <a:latin typeface="Times New Roman" pitchFamily="18" charset="0"/>
                <a:cs typeface="Times New Roman" pitchFamily="18" charset="0"/>
              </a:rPr>
              <a:t>Anirban</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Sengupta</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Saraju</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Mohanty</a:t>
            </a:r>
            <a:r>
              <a:rPr lang="en-IN" sz="1700" dirty="0" smtClean="0">
                <a:latin typeface="Times New Roman" pitchFamily="18" charset="0"/>
                <a:cs typeface="Times New Roman" pitchFamily="18" charset="0"/>
              </a:rPr>
              <a:t>, “VLSI Circuits and Systems Letter”, IEEE, Volume 5, Issue 1, 2019</a:t>
            </a:r>
            <a:r>
              <a:rPr lang="en-IN" sz="1700" dirty="0" smtClean="0">
                <a:latin typeface="Times New Roman" pitchFamily="18" charset="0"/>
                <a:cs typeface="Times New Roman" pitchFamily="18" charset="0"/>
              </a:rPr>
              <a:t>.</a:t>
            </a:r>
          </a:p>
          <a:p>
            <a:pPr algn="just">
              <a:lnSpc>
                <a:spcPct val="170000"/>
              </a:lnSpc>
            </a:pPr>
            <a:r>
              <a:rPr lang="en-IN" sz="1700" dirty="0" smtClean="0">
                <a:latin typeface="Times New Roman" pitchFamily="18" charset="0"/>
                <a:cs typeface="Times New Roman" pitchFamily="18" charset="0"/>
              </a:rPr>
              <a:t>[7] </a:t>
            </a:r>
            <a:r>
              <a:rPr lang="en-IN" sz="1700" dirty="0" err="1" smtClean="0">
                <a:latin typeface="Times New Roman" pitchFamily="18" charset="0"/>
                <a:cs typeface="Times New Roman" pitchFamily="18" charset="0"/>
              </a:rPr>
              <a:t>Ramin</a:t>
            </a:r>
            <a:r>
              <a:rPr lang="en-IN" sz="1700" dirty="0" smtClean="0">
                <a:latin typeface="Times New Roman" pitchFamily="18" charset="0"/>
                <a:cs typeface="Times New Roman" pitchFamily="18" charset="0"/>
              </a:rPr>
              <a:t> M. </a:t>
            </a:r>
            <a:r>
              <a:rPr lang="en-IN" sz="1700" dirty="0" err="1" smtClean="0">
                <a:latin typeface="Times New Roman" pitchFamily="18" charset="0"/>
                <a:cs typeface="Times New Roman" pitchFamily="18" charset="0"/>
              </a:rPr>
              <a:t>Hasani</a:t>
            </a:r>
            <a:r>
              <a:rPr lang="en-IN" sz="1700" dirty="0" smtClean="0">
                <a:latin typeface="Times New Roman" pitchFamily="18" charset="0"/>
                <a:cs typeface="Times New Roman" pitchFamily="18" charset="0"/>
              </a:rPr>
              <a:t>, Dieter </a:t>
            </a:r>
            <a:r>
              <a:rPr lang="en-IN" sz="1700" dirty="0" err="1" smtClean="0">
                <a:latin typeface="Times New Roman" pitchFamily="18" charset="0"/>
                <a:cs typeface="Times New Roman" pitchFamily="18" charset="0"/>
              </a:rPr>
              <a:t>Haerle</a:t>
            </a:r>
            <a:r>
              <a:rPr lang="en-IN" sz="1700" dirty="0" smtClean="0">
                <a:latin typeface="Times New Roman" pitchFamily="18" charset="0"/>
                <a:cs typeface="Times New Roman" pitchFamily="18" charset="0"/>
              </a:rPr>
              <a:t>, Christian F. Baumgartner, </a:t>
            </a:r>
            <a:r>
              <a:rPr lang="en-IN" sz="1700" dirty="0" err="1" smtClean="0">
                <a:latin typeface="Times New Roman" pitchFamily="18" charset="0"/>
                <a:cs typeface="Times New Roman" pitchFamily="18" charset="0"/>
              </a:rPr>
              <a:t>Alessio</a:t>
            </a:r>
            <a:r>
              <a:rPr lang="en-IN" sz="1700" dirty="0" smtClean="0">
                <a:latin typeface="Times New Roman" pitchFamily="18" charset="0"/>
                <a:cs typeface="Times New Roman" pitchFamily="18" charset="0"/>
              </a:rPr>
              <a:t> R. </a:t>
            </a:r>
            <a:r>
              <a:rPr lang="en-IN" sz="1700" dirty="0" err="1" smtClean="0">
                <a:latin typeface="Times New Roman" pitchFamily="18" charset="0"/>
                <a:cs typeface="Times New Roman" pitchFamily="18" charset="0"/>
              </a:rPr>
              <a:t>Lomuscio</a:t>
            </a:r>
            <a:r>
              <a:rPr lang="en-IN" sz="1700" dirty="0" smtClean="0">
                <a:latin typeface="Times New Roman" pitchFamily="18" charset="0"/>
                <a:cs typeface="Times New Roman" pitchFamily="18" charset="0"/>
              </a:rPr>
              <a:t> and </a:t>
            </a:r>
            <a:r>
              <a:rPr lang="en-IN" sz="1700" dirty="0" err="1" smtClean="0">
                <a:latin typeface="Times New Roman" pitchFamily="18" charset="0"/>
                <a:cs typeface="Times New Roman" pitchFamily="18" charset="0"/>
              </a:rPr>
              <a:t>Radu</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Grosu</a:t>
            </a:r>
            <a:r>
              <a:rPr lang="en-IN" sz="1700" dirty="0" smtClean="0">
                <a:latin typeface="Times New Roman" pitchFamily="18" charset="0"/>
                <a:cs typeface="Times New Roman" pitchFamily="18" charset="0"/>
              </a:rPr>
              <a:t>, “Compositional Neural-Network </a:t>
            </a:r>
            <a:r>
              <a:rPr lang="en-IN" sz="1700" dirty="0" err="1" smtClean="0">
                <a:latin typeface="Times New Roman" pitchFamily="18" charset="0"/>
                <a:cs typeface="Times New Roman" pitchFamily="18" charset="0"/>
              </a:rPr>
              <a:t>Modeling</a:t>
            </a:r>
            <a:r>
              <a:rPr lang="en-IN" sz="1700" dirty="0" smtClean="0">
                <a:latin typeface="Times New Roman" pitchFamily="18" charset="0"/>
                <a:cs typeface="Times New Roman" pitchFamily="18" charset="0"/>
              </a:rPr>
              <a:t> of Complex </a:t>
            </a:r>
            <a:r>
              <a:rPr lang="en-IN" sz="1700" dirty="0" err="1" smtClean="0">
                <a:latin typeface="Times New Roman" pitchFamily="18" charset="0"/>
                <a:cs typeface="Times New Roman" pitchFamily="18" charset="0"/>
              </a:rPr>
              <a:t>Analog</a:t>
            </a:r>
            <a:r>
              <a:rPr lang="en-IN" sz="1700" dirty="0" smtClean="0">
                <a:latin typeface="Times New Roman" pitchFamily="18" charset="0"/>
                <a:cs typeface="Times New Roman" pitchFamily="18" charset="0"/>
              </a:rPr>
              <a:t> Circuits”, </a:t>
            </a:r>
            <a:r>
              <a:rPr lang="en-IN" sz="1700" dirty="0" err="1" smtClean="0">
                <a:latin typeface="Times New Roman" pitchFamily="18" charset="0"/>
                <a:cs typeface="Times New Roman" pitchFamily="18" charset="0"/>
              </a:rPr>
              <a:t>Internatinal</a:t>
            </a:r>
            <a:r>
              <a:rPr lang="en-IN" sz="1700" dirty="0" smtClean="0">
                <a:latin typeface="Times New Roman" pitchFamily="18" charset="0"/>
                <a:cs typeface="Times New Roman" pitchFamily="18" charset="0"/>
              </a:rPr>
              <a:t> joint conference on Neural Networks, 2017.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a:t>
            </a:r>
            <a:r>
              <a:rPr lang="en-IN" sz="1700" dirty="0" err="1" smtClean="0">
                <a:latin typeface="Times New Roman" pitchFamily="18" charset="0"/>
                <a:cs typeface="Times New Roman" pitchFamily="18" charset="0"/>
              </a:rPr>
              <a:t>Hao</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Cai</a:t>
            </a:r>
            <a:r>
              <a:rPr lang="en-IN" sz="1700" dirty="0" smtClean="0">
                <a:latin typeface="Times New Roman" pitchFamily="18" charset="0"/>
                <a:cs typeface="Times New Roman" pitchFamily="18" charset="0"/>
              </a:rPr>
              <a:t>, Jean-François </a:t>
            </a:r>
            <a:r>
              <a:rPr lang="en-IN" sz="1700" dirty="0" err="1" smtClean="0">
                <a:latin typeface="Times New Roman" pitchFamily="18" charset="0"/>
                <a:cs typeface="Times New Roman" pitchFamily="18" charset="0"/>
              </a:rPr>
              <a:t>Naviner</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Hervé</a:t>
            </a:r>
            <a:r>
              <a:rPr lang="en-IN" sz="1700" dirty="0" smtClean="0">
                <a:latin typeface="Times New Roman" pitchFamily="18" charset="0"/>
                <a:cs typeface="Times New Roman" pitchFamily="18" charset="0"/>
              </a:rPr>
              <a:t> Petit, “Statistical Methods Applied to CMOS Reliability Analysis -A Survey”, HAL Id: hal01570282, 2017.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 </a:t>
            </a:r>
            <a:r>
              <a:rPr lang="en-IN" sz="1700" dirty="0" err="1" smtClean="0">
                <a:latin typeface="Times New Roman" pitchFamily="18" charset="0"/>
                <a:cs typeface="Times New Roman" pitchFamily="18" charset="0"/>
              </a:rPr>
              <a:t>Mriganka</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Chakraborty</a:t>
            </a:r>
            <a:r>
              <a:rPr lang="en-IN" sz="1700" dirty="0" smtClean="0">
                <a:latin typeface="Times New Roman" pitchFamily="18" charset="0"/>
                <a:cs typeface="Times New Roman" pitchFamily="18" charset="0"/>
              </a:rPr>
              <a:t>, “Artificial Neural Network for Performance </a:t>
            </a:r>
            <a:r>
              <a:rPr lang="en-IN" sz="1700" dirty="0" err="1" smtClean="0">
                <a:latin typeface="Times New Roman" pitchFamily="18" charset="0"/>
                <a:cs typeface="Times New Roman" pitchFamily="18" charset="0"/>
              </a:rPr>
              <a:t>Modeling</a:t>
            </a:r>
            <a:r>
              <a:rPr lang="en-IN" sz="1700" dirty="0" smtClean="0">
                <a:latin typeface="Times New Roman" pitchFamily="18" charset="0"/>
                <a:cs typeface="Times New Roman" pitchFamily="18" charset="0"/>
              </a:rPr>
              <a:t> and Optimization of CMOS </a:t>
            </a:r>
            <a:r>
              <a:rPr lang="en-IN" sz="1700" dirty="0" err="1" smtClean="0">
                <a:latin typeface="Times New Roman" pitchFamily="18" charset="0"/>
                <a:cs typeface="Times New Roman" pitchFamily="18" charset="0"/>
              </a:rPr>
              <a:t>Analog</a:t>
            </a:r>
            <a:r>
              <a:rPr lang="en-IN" sz="1700" dirty="0" smtClean="0">
                <a:latin typeface="Times New Roman" pitchFamily="18" charset="0"/>
                <a:cs typeface="Times New Roman" pitchFamily="18" charset="0"/>
              </a:rPr>
              <a:t> Circuits”, International Journal of Computer Applications (0975 – 8887) Volume 58– No.18, November 2012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Li Yu, “Efficient IC Statistical </a:t>
            </a:r>
            <a:r>
              <a:rPr lang="en-IN" sz="1700" dirty="0" err="1" smtClean="0">
                <a:latin typeface="Times New Roman" pitchFamily="18" charset="0"/>
                <a:cs typeface="Times New Roman" pitchFamily="18" charset="0"/>
              </a:rPr>
              <a:t>Modeling</a:t>
            </a:r>
            <a:r>
              <a:rPr lang="en-IN" sz="1700" dirty="0" smtClean="0">
                <a:latin typeface="Times New Roman" pitchFamily="18" charset="0"/>
                <a:cs typeface="Times New Roman" pitchFamily="18" charset="0"/>
              </a:rPr>
              <a:t> and Extraction Using a Bayesian Inference Framework”, MASSACHUSETTS INSTITUTE OF TECHNOLOGY, 2009. </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1268</TotalTime>
  <Words>1378</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Applications of Artificial Intelligence on the Modeling and Optimization for Analog and Mixed-Signal Circuits A Review</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2021-06-30T12:40:15Z</dcterms:modified>
</cp:coreProperties>
</file>