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OSC An Online Self-Configuring Big Data Framework for Optimization of </a:t>
            </a:r>
            <a:r>
              <a:rPr lang="en-IN" b="1" dirty="0" err="1" smtClean="0">
                <a:latin typeface="Times New Roman" pitchFamily="18" charset="0"/>
                <a:cs typeface="Times New Roman" pitchFamily="18" charset="0"/>
              </a:rPr>
              <a:t>QoS</a:t>
            </a:r>
            <a:r>
              <a:rPr lang="en-IN" b="1" dirty="0" smtClean="0">
                <a:latin typeface="Times New Roman" pitchFamily="18" charset="0"/>
                <a:cs typeface="Times New Roman" pitchFamily="18" charset="0"/>
              </a:rPr>
              <a:t> (TC-2020-02-0128.R1)</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04800"/>
            <a:ext cx="7498080" cy="5257800"/>
          </a:xfrm>
        </p:spPr>
        <p:txBody>
          <a:bodyPr>
            <a:noAutofit/>
          </a:bodyPr>
          <a:lstStyle/>
          <a:p>
            <a:pPr algn="just">
              <a:buNone/>
            </a:pPr>
            <a:r>
              <a:rPr lang="en-IN" sz="2000" dirty="0" smtClean="0">
                <a:latin typeface="Times New Roman" pitchFamily="18" charset="0"/>
                <a:cs typeface="Times New Roman" pitchFamily="18" charset="0"/>
              </a:rPr>
              <a:t>    Big-data frameworks such as </a:t>
            </a:r>
            <a:r>
              <a:rPr lang="en-IN" sz="2000" dirty="0" err="1" smtClean="0">
                <a:latin typeface="Times New Roman" pitchFamily="18" charset="0"/>
                <a:cs typeface="Times New Roman" pitchFamily="18" charset="0"/>
              </a:rPr>
              <a:t>MapReduce</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Hadoop</a:t>
            </a:r>
            <a:r>
              <a:rPr lang="en-IN" sz="2000" dirty="0" smtClean="0">
                <a:latin typeface="Times New Roman" pitchFamily="18" charset="0"/>
                <a:cs typeface="Times New Roman" pitchFamily="18" charset="0"/>
              </a:rPr>
              <a:t> or Spark have many performance-critical configuration parameters which may interact with each other in a complex way. Their optimal values for an application on a given cluster are affected by not only the application itself but also its input data. This makes offline auto-configuration approaches hard to be used in practice because the input data of an application may change at each run. To address this issue, we propose an Online Self-Configuring (OSC) approach that automatically determines the optimal parameter values for a given application. OSC synergistically integrates three key techniques. First, OSC leverages ensemble learning to build a precise performance model for a given application. Second, it quantifies the parameter importance and interaction intensity between them to accelerate the genetic algorithm for searching optimal configuration parameters. Third, OSC supports an incremental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approach to achieve low overhead of the models for online needs. Our implementation of OSC atop </a:t>
            </a:r>
            <a:r>
              <a:rPr lang="en-IN" sz="2000" dirty="0" err="1" smtClean="0">
                <a:latin typeface="Times New Roman" pitchFamily="18" charset="0"/>
                <a:cs typeface="Times New Roman" pitchFamily="18" charset="0"/>
              </a:rPr>
              <a:t>MapReduce</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Hadoop</a:t>
            </a:r>
            <a:r>
              <a:rPr lang="en-IN" sz="2000" dirty="0" smtClean="0">
                <a:latin typeface="Times New Roman" pitchFamily="18" charset="0"/>
                <a:cs typeface="Times New Roman" pitchFamily="18" charset="0"/>
              </a:rPr>
              <a:t> 2.6 improves performance by 60% on average and up to 120% compared with the state-of-the-art approach. Lastly, the performance benefit of an application running on OSC generally increases along with its input data size.</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cloud computing infrastructures could be utilized by aggregating and processing big data in powerful central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Moreover, there are urgent needs for integrating new big data applications with existing Application Program Interfaces (API) such as Structured Query Language (SQL), and R language for statistical computing. </a:t>
            </a:r>
          </a:p>
          <a:p>
            <a:pPr algn="just">
              <a:lnSpc>
                <a:spcPct val="150000"/>
              </a:lnSpc>
            </a:pPr>
            <a:r>
              <a:rPr lang="en-IN" sz="2000" dirty="0" smtClean="0">
                <a:latin typeface="Times New Roman" pitchFamily="18" charset="0"/>
                <a:cs typeface="Times New Roman" pitchFamily="18" charset="0"/>
              </a:rPr>
              <a:t>The first category at the application level targets the studies that extend or optimize existing framework parameters and mechanisms such as optimizing jobs and data placements, and scheduling, in addition to developing benchmarks, traces, and simulators.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expected service level should consider not only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guarantee, measured through different performance parameters (i.e., delay, packet delivery ratio, etc.), but also security and users’ privacy issues within different layers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architecture.</a:t>
            </a:r>
          </a:p>
          <a:p>
            <a:pPr algn="just">
              <a:lnSpc>
                <a:spcPct val="150000"/>
              </a:lnSpc>
            </a:pPr>
            <a:r>
              <a:rPr lang="en-IN" sz="2000" dirty="0" smtClean="0">
                <a:latin typeface="Times New Roman" pitchFamily="18" charset="0"/>
                <a:cs typeface="Times New Roman" pitchFamily="18" charset="0"/>
              </a:rPr>
              <a:t>We are capable of coping with this problem by implementing a new </a:t>
            </a:r>
            <a:r>
              <a:rPr lang="en-IN" sz="2000" dirty="0" err="1" smtClean="0">
                <a:latin typeface="Times New Roman" pitchFamily="18" charset="0"/>
                <a:cs typeface="Times New Roman" pitchFamily="18" charset="0"/>
              </a:rPr>
              <a:t>QBAIoT</a:t>
            </a:r>
            <a:r>
              <a:rPr lang="en-IN" sz="2000" dirty="0" smtClean="0">
                <a:latin typeface="Times New Roman" pitchFamily="18" charset="0"/>
                <a:cs typeface="Times New Roman" pitchFamily="18" charset="0"/>
              </a:rPr>
              <a:t> LL-</a:t>
            </a:r>
            <a:r>
              <a:rPr lang="en-IN" sz="2000" dirty="0" err="1" smtClean="0">
                <a:latin typeface="Times New Roman" pitchFamily="18" charset="0"/>
                <a:cs typeface="Times New Roman" pitchFamily="18" charset="0"/>
              </a:rPr>
              <a:t>Gw</a:t>
            </a:r>
            <a:r>
              <a:rPr lang="en-IN" sz="2000" dirty="0" smtClean="0">
                <a:latin typeface="Times New Roman" pitchFamily="18" charset="0"/>
                <a:cs typeface="Times New Roman" pitchFamily="18" charset="0"/>
              </a:rPr>
              <a:t> (i.e., coordinator) in order to extend the capacity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 and respect the requirements of an increasing number of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classes corresponding to the </a:t>
            </a:r>
            <a:r>
              <a:rPr lang="en-IN" sz="2000" dirty="0" err="1" smtClean="0">
                <a:latin typeface="Times New Roman" pitchFamily="18" charset="0"/>
                <a:cs typeface="Times New Roman" pitchFamily="18" charset="0"/>
              </a:rPr>
              <a:t>subcribed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iSLAs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Different issues are studied for guaranteeing the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Thus, QUASIMODO presented a routing protocol for multi-hop routing under multi-constraints (energy, link reliability, delay).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process the big data generated by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different solutions such as cloud and fog computing were proposed.</a:t>
            </a:r>
          </a:p>
          <a:p>
            <a:pPr algn="just">
              <a:lnSpc>
                <a:spcPct val="150000"/>
              </a:lnSpc>
            </a:pPr>
            <a:r>
              <a:rPr lang="en-IN" sz="2000" dirty="0" smtClean="0">
                <a:latin typeface="Times New Roman" pitchFamily="18" charset="0"/>
                <a:cs typeface="Times New Roman" pitchFamily="18" charset="0"/>
              </a:rPr>
              <a:t>A dynamic algorithm that assigns data fragments according to nodes processing capacities was proposed to reduce data movement between over-utilized and under-utilized servers.</a:t>
            </a:r>
          </a:p>
          <a:p>
            <a:pPr algn="just">
              <a:lnSpc>
                <a:spcPct val="150000"/>
              </a:lnSpc>
            </a:pPr>
            <a:r>
              <a:rPr lang="en-IN" sz="2000" dirty="0" smtClean="0">
                <a:latin typeface="Times New Roman" pitchFamily="18" charset="0"/>
                <a:cs typeface="Times New Roman" pitchFamily="18" charset="0"/>
              </a:rPr>
              <a:t>The study in proposed a Dependency Aware Locality for </a:t>
            </a:r>
            <a:r>
              <a:rPr lang="en-IN" sz="2000" dirty="0" err="1" smtClean="0">
                <a:latin typeface="Times New Roman" pitchFamily="18" charset="0"/>
                <a:cs typeface="Times New Roman" pitchFamily="18" charset="0"/>
              </a:rPr>
              <a:t>MapReduce</a:t>
            </a:r>
            <a:r>
              <a:rPr lang="en-IN" sz="2000" dirty="0" smtClean="0">
                <a:latin typeface="Times New Roman" pitchFamily="18" charset="0"/>
                <a:cs typeface="Times New Roman" pitchFamily="18" charset="0"/>
              </a:rPr>
              <a:t> (DALM) algorithm to process highly skewed and dependent input data. </a:t>
            </a:r>
          </a:p>
          <a:p>
            <a:pPr algn="just">
              <a:lnSpc>
                <a:spcPct val="150000"/>
              </a:lnSpc>
            </a:pPr>
            <a:r>
              <a:rPr lang="en-IN" sz="2000" dirty="0" smtClean="0">
                <a:latin typeface="Times New Roman" pitchFamily="18" charset="0"/>
                <a:cs typeface="Times New Roman" pitchFamily="18" charset="0"/>
              </a:rPr>
              <a:t>In, a data replication-aware scheduling algorithm was proposed to reduce the network traffic and speculative executions. The proposed map jobs scheduler was implemented in two waves.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this research work, we aim to present the design details and performance evaluation of our proposed </a:t>
            </a:r>
            <a:r>
              <a:rPr lang="en-IN" sz="2000" dirty="0" err="1" smtClean="0">
                <a:latin typeface="Times New Roman" pitchFamily="18" charset="0"/>
                <a:cs typeface="Times New Roman" pitchFamily="18" charset="0"/>
              </a:rPr>
              <a:t>QBAIoT</a:t>
            </a:r>
            <a:r>
              <a:rPr lang="en-IN" sz="2000" dirty="0" smtClean="0">
                <a:latin typeface="Times New Roman" pitchFamily="18" charset="0"/>
                <a:cs typeface="Times New Roman" pitchFamily="18" charset="0"/>
              </a:rPr>
              <a:t> access method and its usage in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architecture in order to satisfy the requirements of an e-health service according to a proposed </a:t>
            </a:r>
            <a:r>
              <a:rPr lang="en-IN" sz="2000" dirty="0" err="1" smtClean="0">
                <a:latin typeface="Times New Roman" pitchFamily="18" charset="0"/>
                <a:cs typeface="Times New Roman" pitchFamily="18" charset="0"/>
              </a:rPr>
              <a:t>iSLA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new and well-adapted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models must be proposed to provide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services performance guarantees.</a:t>
            </a:r>
          </a:p>
          <a:p>
            <a:pPr algn="just">
              <a:lnSpc>
                <a:spcPct val="150000"/>
              </a:lnSpc>
            </a:pPr>
            <a:r>
              <a:rPr lang="en-IN" sz="2000" dirty="0" smtClean="0">
                <a:latin typeface="Times New Roman" pitchFamily="18" charset="0"/>
                <a:cs typeface="Times New Roman" pitchFamily="18" charset="0"/>
              </a:rPr>
              <a:t>Indeed, during congestion periods,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traffic performance will be affected and especially the performance of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constrained data streams. </a:t>
            </a:r>
          </a:p>
          <a:p>
            <a:pPr algn="just">
              <a:lnSpc>
                <a:spcPct val="150000"/>
              </a:lnSpc>
            </a:pPr>
            <a:r>
              <a:rPr lang="en-IN" sz="2000" dirty="0" smtClean="0">
                <a:latin typeface="Times New Roman" pitchFamily="18" charset="0"/>
                <a:cs typeface="Times New Roman" pitchFamily="18" charset="0"/>
              </a:rPr>
              <a:t>In order to avoid performance degradation when delivering critical data, an effective and optimized management of the available resources is necessary to guarantee a certain service level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09800"/>
                <a:gridCol w="213360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E-health-</a:t>
                      </a:r>
                      <a:r>
                        <a:rPr lang="en-US" sz="2000" dirty="0" err="1">
                          <a:latin typeface="Times New Roman"/>
                          <a:ea typeface="Calibri"/>
                          <a:cs typeface="Latha"/>
                        </a:rPr>
                        <a:t>IoT</a:t>
                      </a:r>
                      <a:r>
                        <a:rPr lang="en-US" sz="2000" dirty="0">
                          <a:latin typeface="Times New Roman"/>
                          <a:ea typeface="Calibri"/>
                          <a:cs typeface="Latha"/>
                        </a:rPr>
                        <a:t> universe: A. review</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Scarpato, N.; Pieroni, A.; Nunzio, L.D.; Fallucchi, F.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scenarios in which the IoT devices may be useful are amazing varying, from automotive, to industrial automation or remote monitoring of domestic environment.</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Personal and Sensitive Data in the e-Health-IoT Universe</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Guadagni, F.; Scarpato, N.; Patrizia, F.; D’Ottavi, G.; Boavida, F.; Roselli, M.; Garrisi, G.; Lisi, 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Internet of Things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smart objects, are today part of our life and used in almost every industry and human activity: from e-health to e-learning not forgetting home automation and wearable technology.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IoT</a:t>
                      </a:r>
                      <a:r>
                        <a:rPr lang="en-US" sz="2000" dirty="0">
                          <a:latin typeface="Times New Roman"/>
                          <a:ea typeface="Calibri"/>
                          <a:cs typeface="Latha"/>
                        </a:rPr>
                        <a:t> Service </a:t>
                      </a:r>
                      <a:r>
                        <a:rPr lang="en-US" sz="2000" dirty="0" err="1">
                          <a:latin typeface="Times New Roman"/>
                          <a:ea typeface="Calibri"/>
                          <a:cs typeface="Latha"/>
                        </a:rPr>
                        <a:t>QoS</a:t>
                      </a:r>
                      <a:r>
                        <a:rPr lang="en-US" sz="2000" dirty="0">
                          <a:latin typeface="Times New Roman"/>
                          <a:ea typeface="Calibri"/>
                          <a:cs typeface="Latha"/>
                        </a:rPr>
                        <a:t> Guarantee Using </a:t>
                      </a:r>
                      <a:r>
                        <a:rPr lang="en-US" sz="2000" dirty="0" err="1">
                          <a:latin typeface="Times New Roman"/>
                          <a:ea typeface="Calibri"/>
                          <a:cs typeface="Latha"/>
                        </a:rPr>
                        <a:t>QBAIoT</a:t>
                      </a:r>
                      <a:r>
                        <a:rPr lang="en-US" sz="2000" dirty="0">
                          <a:latin typeface="Times New Roman"/>
                          <a:ea typeface="Calibri"/>
                          <a:cs typeface="Latha"/>
                        </a:rPr>
                        <a:t> Wireless Access Method</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Khalil, A.; Mbarek, N.; Togni, 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order to guarantee these requirements, QoS mechanisms should be implemented within the IoT architecture.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NIST Definition of Cloud Computing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Mell, P.; Grance, T.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NIST definition lists five essential characteristics of cloud computing: on-demand self-service, broad network access, resource pooling, rapid elasticity or expansion, and measured service.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752600" y="1295400"/>
            <a:ext cx="6476999"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2286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Recent research works in the field of the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are trying to optimize the services provided while satisfying a certain service level dependent on the class of the traffic. Therefore,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services and in particular e-health applications include different types of sensors and connected objects that create different types of data with different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requirements. Consequently, a prioritized processing for highly critical real-time data is necessary. Hence, we presented a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based access approach to minimize the delay for this type of traffic while giving better packet delivery ratio for all traffic types. Therefore, we proposed the </a:t>
            </a:r>
            <a:r>
              <a:rPr lang="en-IN" sz="1600" dirty="0" err="1" smtClean="0">
                <a:latin typeface="Times New Roman" pitchFamily="18" charset="0"/>
                <a:cs typeface="Times New Roman" pitchFamily="18" charset="0"/>
              </a:rPr>
              <a:t>QBAIoT</a:t>
            </a:r>
            <a:r>
              <a:rPr lang="en-IN" sz="1600" dirty="0" smtClean="0">
                <a:latin typeface="Times New Roman" pitchFamily="18" charset="0"/>
                <a:cs typeface="Times New Roman" pitchFamily="18" charset="0"/>
              </a:rPr>
              <a:t> access method as an enhancement of the IEEE 802.15.4 slotted CSMA/CA mechanism. In our proposal, four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classes are taken into consideration in order to configure the corresponding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CAPs within an adapted </a:t>
            </a:r>
            <a:r>
              <a:rPr lang="en-IN" sz="1600" dirty="0" err="1" smtClean="0">
                <a:latin typeface="Times New Roman" pitchFamily="18" charset="0"/>
                <a:cs typeface="Times New Roman" pitchFamily="18" charset="0"/>
              </a:rPr>
              <a:t>superframe</a:t>
            </a:r>
            <a:r>
              <a:rPr lang="en-IN" sz="1600" dirty="0" smtClean="0">
                <a:latin typeface="Times New Roman" pitchFamily="18" charset="0"/>
                <a:cs typeface="Times New Roman" pitchFamily="18" charset="0"/>
              </a:rPr>
              <a:t> structure. The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based access method is deployed within the sensing layer gateways and objects of our proposed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architecture in order to guarantee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requirements specified in the </a:t>
            </a:r>
            <a:r>
              <a:rPr lang="en-IN" sz="1600" dirty="0" err="1" smtClean="0">
                <a:latin typeface="Times New Roman" pitchFamily="18" charset="0"/>
                <a:cs typeface="Times New Roman" pitchFamily="18" charset="0"/>
              </a:rPr>
              <a:t>iSLAs</a:t>
            </a:r>
            <a:r>
              <a:rPr lang="en-IN" sz="1600" dirty="0" smtClean="0">
                <a:latin typeface="Times New Roman" pitchFamily="18" charset="0"/>
                <a:cs typeface="Times New Roman" pitchFamily="18" charset="0"/>
              </a:rPr>
              <a:t>. In addition, providing the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environment with a self-configuring capability allows minimizing the operational expenditure and improving the performance </a:t>
            </a:r>
            <a:r>
              <a:rPr lang="en-IN" sz="1600" dirty="0" err="1" smtClean="0">
                <a:latin typeface="Times New Roman" pitchFamily="18" charset="0"/>
                <a:cs typeface="Times New Roman" pitchFamily="18" charset="0"/>
              </a:rPr>
              <a:t>ofand</a:t>
            </a:r>
            <a:r>
              <a:rPr lang="en-IN" sz="1600" dirty="0" smtClean="0">
                <a:latin typeface="Times New Roman" pitchFamily="18" charset="0"/>
                <a:cs typeface="Times New Roman" pitchFamily="18" charset="0"/>
              </a:rPr>
              <a:t> improving the performance of our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based access method. </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300" dirty="0" smtClean="0">
                <a:latin typeface="Times New Roman" pitchFamily="18" charset="0"/>
                <a:cs typeface="Times New Roman" pitchFamily="18" charset="0"/>
              </a:rPr>
              <a:t>1. </a:t>
            </a:r>
            <a:r>
              <a:rPr lang="en-IN" sz="1300" dirty="0" err="1" smtClean="0">
                <a:latin typeface="Times New Roman" pitchFamily="18" charset="0"/>
                <a:cs typeface="Times New Roman" pitchFamily="18" charset="0"/>
              </a:rPr>
              <a:t>Manyika</a:t>
            </a:r>
            <a:r>
              <a:rPr lang="en-IN" sz="1300" dirty="0" smtClean="0">
                <a:latin typeface="Times New Roman" pitchFamily="18" charset="0"/>
                <a:cs typeface="Times New Roman" pitchFamily="18" charset="0"/>
              </a:rPr>
              <a:t>, J.; Chui, M.; </a:t>
            </a:r>
            <a:r>
              <a:rPr lang="en-IN" sz="1300" dirty="0" err="1" smtClean="0">
                <a:latin typeface="Times New Roman" pitchFamily="18" charset="0"/>
                <a:cs typeface="Times New Roman" pitchFamily="18" charset="0"/>
              </a:rPr>
              <a:t>Bisson</a:t>
            </a:r>
            <a:r>
              <a:rPr lang="en-IN" sz="1300" dirty="0" smtClean="0">
                <a:latin typeface="Times New Roman" pitchFamily="18" charset="0"/>
                <a:cs typeface="Times New Roman" pitchFamily="18" charset="0"/>
              </a:rPr>
              <a:t>, P.; </a:t>
            </a:r>
            <a:r>
              <a:rPr lang="en-IN" sz="1300" dirty="0" err="1" smtClean="0">
                <a:latin typeface="Times New Roman" pitchFamily="18" charset="0"/>
                <a:cs typeface="Times New Roman" pitchFamily="18" charset="0"/>
              </a:rPr>
              <a:t>Woetzel</a:t>
            </a:r>
            <a:r>
              <a:rPr lang="en-IN" sz="1300" dirty="0" smtClean="0">
                <a:latin typeface="Times New Roman" pitchFamily="18" charset="0"/>
                <a:cs typeface="Times New Roman" pitchFamily="18" charset="0"/>
              </a:rPr>
              <a:t>, J.; Dobbs, R.; </a:t>
            </a:r>
            <a:r>
              <a:rPr lang="en-IN" sz="1300" dirty="0" err="1" smtClean="0">
                <a:latin typeface="Times New Roman" pitchFamily="18" charset="0"/>
                <a:cs typeface="Times New Roman" pitchFamily="18" charset="0"/>
              </a:rPr>
              <a:t>Bughin</a:t>
            </a:r>
            <a:r>
              <a:rPr lang="en-IN" sz="1300" dirty="0" smtClean="0">
                <a:latin typeface="Times New Roman" pitchFamily="18" charset="0"/>
                <a:cs typeface="Times New Roman" pitchFamily="18" charset="0"/>
              </a:rPr>
              <a:t>, J.; </a:t>
            </a:r>
            <a:r>
              <a:rPr lang="en-IN" sz="1300" dirty="0" err="1" smtClean="0">
                <a:latin typeface="Times New Roman" pitchFamily="18" charset="0"/>
                <a:cs typeface="Times New Roman" pitchFamily="18" charset="0"/>
              </a:rPr>
              <a:t>Aharon</a:t>
            </a:r>
            <a:r>
              <a:rPr lang="en-IN" sz="1300" dirty="0" smtClean="0">
                <a:latin typeface="Times New Roman" pitchFamily="18" charset="0"/>
                <a:cs typeface="Times New Roman" pitchFamily="18" charset="0"/>
              </a:rPr>
              <a:t>, D.; McKinsey &amp; Company, McKinsey Global Institute. The Internet of Things Mapping the Value Beyond the Hype. Available online: https://www.mckinsey.com/~/media/McKinsey/Business%20Functions/McKinsey%20Digital/Our% 20Insights/The%20Internet%20of%20Things%20The%20value%20of%20digitizing%20the%20physical% 20world/The-Internet-of-things-Mapping-the-value-beyond-the-hype.ashx (accessed on 17 October 2018). </a:t>
            </a:r>
          </a:p>
          <a:p>
            <a:pPr algn="just">
              <a:lnSpc>
                <a:spcPct val="160000"/>
              </a:lnSpc>
            </a:pPr>
            <a:r>
              <a:rPr lang="en-IN" sz="1300" dirty="0" smtClean="0">
                <a:latin typeface="Times New Roman" pitchFamily="18" charset="0"/>
                <a:cs typeface="Times New Roman" pitchFamily="18" charset="0"/>
              </a:rPr>
              <a:t>2. </a:t>
            </a:r>
            <a:r>
              <a:rPr lang="en-IN" sz="1300" dirty="0" err="1" smtClean="0">
                <a:latin typeface="Times New Roman" pitchFamily="18" charset="0"/>
                <a:cs typeface="Times New Roman" pitchFamily="18" charset="0"/>
              </a:rPr>
              <a:t>Nordrum</a:t>
            </a:r>
            <a:r>
              <a:rPr lang="en-IN" sz="1300" dirty="0" smtClean="0">
                <a:latin typeface="Times New Roman" pitchFamily="18" charset="0"/>
                <a:cs typeface="Times New Roman" pitchFamily="18" charset="0"/>
              </a:rPr>
              <a:t>, A.; IEEE Spectrum. Popular Internet of Things Forecast of 50 Billion Devices by 2020 is Outdated. Available online: https://spectrum.ieee.org/tech-talk/telecom/internet/popular-internet-ofthings-forecast-of-50-billion-devices-by-2020-is-outdated (accessed on 17 October 2018). </a:t>
            </a:r>
          </a:p>
          <a:p>
            <a:pPr algn="just">
              <a:lnSpc>
                <a:spcPct val="160000"/>
              </a:lnSpc>
            </a:pPr>
            <a:r>
              <a:rPr lang="en-IN" sz="1300" dirty="0" smtClean="0">
                <a:latin typeface="Times New Roman" pitchFamily="18" charset="0"/>
                <a:cs typeface="Times New Roman" pitchFamily="18" charset="0"/>
              </a:rPr>
              <a:t>3. </a:t>
            </a:r>
            <a:r>
              <a:rPr lang="en-IN" sz="1300" dirty="0" err="1" smtClean="0">
                <a:latin typeface="Times New Roman" pitchFamily="18" charset="0"/>
                <a:cs typeface="Times New Roman" pitchFamily="18" charset="0"/>
              </a:rPr>
              <a:t>Scarpato</a:t>
            </a:r>
            <a:r>
              <a:rPr lang="en-IN" sz="1300" dirty="0" smtClean="0">
                <a:latin typeface="Times New Roman" pitchFamily="18" charset="0"/>
                <a:cs typeface="Times New Roman" pitchFamily="18" charset="0"/>
              </a:rPr>
              <a:t>, N.; </a:t>
            </a:r>
            <a:r>
              <a:rPr lang="en-IN" sz="1300" dirty="0" err="1" smtClean="0">
                <a:latin typeface="Times New Roman" pitchFamily="18" charset="0"/>
                <a:cs typeface="Times New Roman" pitchFamily="18" charset="0"/>
              </a:rPr>
              <a:t>Pieroni</a:t>
            </a:r>
            <a:r>
              <a:rPr lang="en-IN" sz="1300" dirty="0" smtClean="0">
                <a:latin typeface="Times New Roman" pitchFamily="18" charset="0"/>
                <a:cs typeface="Times New Roman" pitchFamily="18" charset="0"/>
              </a:rPr>
              <a:t>, A.; </a:t>
            </a:r>
            <a:r>
              <a:rPr lang="en-IN" sz="1300" dirty="0" err="1" smtClean="0">
                <a:latin typeface="Times New Roman" pitchFamily="18" charset="0"/>
                <a:cs typeface="Times New Roman" pitchFamily="18" charset="0"/>
              </a:rPr>
              <a:t>Nunzio</a:t>
            </a:r>
            <a:r>
              <a:rPr lang="en-IN" sz="1300" dirty="0" smtClean="0">
                <a:latin typeface="Times New Roman" pitchFamily="18" charset="0"/>
                <a:cs typeface="Times New Roman" pitchFamily="18" charset="0"/>
              </a:rPr>
              <a:t>, L.D.; </a:t>
            </a:r>
            <a:r>
              <a:rPr lang="en-IN" sz="1300" dirty="0" err="1" smtClean="0">
                <a:latin typeface="Times New Roman" pitchFamily="18" charset="0"/>
                <a:cs typeface="Times New Roman" pitchFamily="18" charset="0"/>
              </a:rPr>
              <a:t>Fallucchi</a:t>
            </a:r>
            <a:r>
              <a:rPr lang="en-IN" sz="1300" dirty="0" smtClean="0">
                <a:latin typeface="Times New Roman" pitchFamily="18" charset="0"/>
                <a:cs typeface="Times New Roman" pitchFamily="18" charset="0"/>
              </a:rPr>
              <a:t>, F. E-health-</a:t>
            </a:r>
            <a:r>
              <a:rPr lang="en-IN" sz="1300" dirty="0" err="1" smtClean="0">
                <a:latin typeface="Times New Roman" pitchFamily="18" charset="0"/>
                <a:cs typeface="Times New Roman" pitchFamily="18" charset="0"/>
              </a:rPr>
              <a:t>IoT</a:t>
            </a:r>
            <a:r>
              <a:rPr lang="en-IN" sz="1300" dirty="0" smtClean="0">
                <a:latin typeface="Times New Roman" pitchFamily="18" charset="0"/>
                <a:cs typeface="Times New Roman" pitchFamily="18" charset="0"/>
              </a:rPr>
              <a:t> universe: A. review. Int. J. Adv. Sci. Eng. Inf. Technol. 2107, 7, 2328–2336. [</a:t>
            </a:r>
            <a:r>
              <a:rPr lang="en-IN" sz="1300" dirty="0" err="1" smtClean="0">
                <a:latin typeface="Times New Roman" pitchFamily="18" charset="0"/>
                <a:cs typeface="Times New Roman" pitchFamily="18" charset="0"/>
              </a:rPr>
              <a:t>CrossRef</a:t>
            </a:r>
            <a:r>
              <a:rPr lang="en-IN" sz="1300" dirty="0" smtClean="0">
                <a:latin typeface="Times New Roman" pitchFamily="18" charset="0"/>
                <a:cs typeface="Times New Roman" pitchFamily="18" charset="0"/>
              </a:rPr>
              <a:t>] </a:t>
            </a:r>
          </a:p>
          <a:p>
            <a:pPr algn="just">
              <a:lnSpc>
                <a:spcPct val="160000"/>
              </a:lnSpc>
            </a:pPr>
            <a:r>
              <a:rPr lang="en-IN" sz="1300" dirty="0" smtClean="0">
                <a:latin typeface="Times New Roman" pitchFamily="18" charset="0"/>
                <a:cs typeface="Times New Roman" pitchFamily="18" charset="0"/>
              </a:rPr>
              <a:t>4. </a:t>
            </a:r>
            <a:r>
              <a:rPr lang="en-IN" sz="1300" dirty="0" err="1" smtClean="0">
                <a:latin typeface="Times New Roman" pitchFamily="18" charset="0"/>
                <a:cs typeface="Times New Roman" pitchFamily="18" charset="0"/>
              </a:rPr>
              <a:t>Guadagni</a:t>
            </a:r>
            <a:r>
              <a:rPr lang="en-IN" sz="1300" dirty="0" smtClean="0">
                <a:latin typeface="Times New Roman" pitchFamily="18" charset="0"/>
                <a:cs typeface="Times New Roman" pitchFamily="18" charset="0"/>
              </a:rPr>
              <a:t>, F.; </a:t>
            </a:r>
            <a:r>
              <a:rPr lang="en-IN" sz="1300" dirty="0" err="1" smtClean="0">
                <a:latin typeface="Times New Roman" pitchFamily="18" charset="0"/>
                <a:cs typeface="Times New Roman" pitchFamily="18" charset="0"/>
              </a:rPr>
              <a:t>Scarpato</a:t>
            </a:r>
            <a:r>
              <a:rPr lang="en-IN" sz="1300" dirty="0" smtClean="0">
                <a:latin typeface="Times New Roman" pitchFamily="18" charset="0"/>
                <a:cs typeface="Times New Roman" pitchFamily="18" charset="0"/>
              </a:rPr>
              <a:t>, N.; </a:t>
            </a:r>
            <a:r>
              <a:rPr lang="en-IN" sz="1300" dirty="0" err="1" smtClean="0">
                <a:latin typeface="Times New Roman" pitchFamily="18" charset="0"/>
                <a:cs typeface="Times New Roman" pitchFamily="18" charset="0"/>
              </a:rPr>
              <a:t>Patrizia</a:t>
            </a:r>
            <a:r>
              <a:rPr lang="en-IN" sz="1300" dirty="0" smtClean="0">
                <a:latin typeface="Times New Roman" pitchFamily="18" charset="0"/>
                <a:cs typeface="Times New Roman" pitchFamily="18" charset="0"/>
              </a:rPr>
              <a:t>, F.; </a:t>
            </a:r>
            <a:r>
              <a:rPr lang="en-IN" sz="1300" dirty="0" err="1" smtClean="0">
                <a:latin typeface="Times New Roman" pitchFamily="18" charset="0"/>
                <a:cs typeface="Times New Roman" pitchFamily="18" charset="0"/>
              </a:rPr>
              <a:t>D’Ottavi</a:t>
            </a:r>
            <a:r>
              <a:rPr lang="en-IN" sz="1300" dirty="0" smtClean="0">
                <a:latin typeface="Times New Roman" pitchFamily="18" charset="0"/>
                <a:cs typeface="Times New Roman" pitchFamily="18" charset="0"/>
              </a:rPr>
              <a:t>, G.; </a:t>
            </a:r>
            <a:r>
              <a:rPr lang="en-IN" sz="1300" dirty="0" err="1" smtClean="0">
                <a:latin typeface="Times New Roman" pitchFamily="18" charset="0"/>
                <a:cs typeface="Times New Roman" pitchFamily="18" charset="0"/>
              </a:rPr>
              <a:t>Boavida</a:t>
            </a:r>
            <a:r>
              <a:rPr lang="en-IN" sz="1300" dirty="0" smtClean="0">
                <a:latin typeface="Times New Roman" pitchFamily="18" charset="0"/>
                <a:cs typeface="Times New Roman" pitchFamily="18" charset="0"/>
              </a:rPr>
              <a:t>, F.; </a:t>
            </a:r>
            <a:r>
              <a:rPr lang="en-IN" sz="1300" dirty="0" err="1" smtClean="0">
                <a:latin typeface="Times New Roman" pitchFamily="18" charset="0"/>
                <a:cs typeface="Times New Roman" pitchFamily="18" charset="0"/>
              </a:rPr>
              <a:t>Roselli</a:t>
            </a:r>
            <a:r>
              <a:rPr lang="en-IN" sz="1300" dirty="0" smtClean="0">
                <a:latin typeface="Times New Roman" pitchFamily="18" charset="0"/>
                <a:cs typeface="Times New Roman" pitchFamily="18" charset="0"/>
              </a:rPr>
              <a:t>, M.; </a:t>
            </a:r>
            <a:r>
              <a:rPr lang="en-IN" sz="1300" dirty="0" err="1" smtClean="0">
                <a:latin typeface="Times New Roman" pitchFamily="18" charset="0"/>
                <a:cs typeface="Times New Roman" pitchFamily="18" charset="0"/>
              </a:rPr>
              <a:t>Garrisi</a:t>
            </a:r>
            <a:r>
              <a:rPr lang="en-IN" sz="1300" dirty="0" smtClean="0">
                <a:latin typeface="Times New Roman" pitchFamily="18" charset="0"/>
                <a:cs typeface="Times New Roman" pitchFamily="18" charset="0"/>
              </a:rPr>
              <a:t>, G.; </a:t>
            </a:r>
            <a:r>
              <a:rPr lang="en-IN" sz="1300" dirty="0" err="1" smtClean="0">
                <a:latin typeface="Times New Roman" pitchFamily="18" charset="0"/>
                <a:cs typeface="Times New Roman" pitchFamily="18" charset="0"/>
              </a:rPr>
              <a:t>Lisi</a:t>
            </a:r>
            <a:r>
              <a:rPr lang="en-IN" sz="1300" dirty="0" smtClean="0">
                <a:latin typeface="Times New Roman" pitchFamily="18" charset="0"/>
                <a:cs typeface="Times New Roman" pitchFamily="18" charset="0"/>
              </a:rPr>
              <a:t>, A. Personal and Sensitive Data in the e-Health-</a:t>
            </a:r>
            <a:r>
              <a:rPr lang="en-IN" sz="1300" dirty="0" err="1" smtClean="0">
                <a:latin typeface="Times New Roman" pitchFamily="18" charset="0"/>
                <a:cs typeface="Times New Roman" pitchFamily="18" charset="0"/>
              </a:rPr>
              <a:t>IoT</a:t>
            </a:r>
            <a:r>
              <a:rPr lang="en-IN" sz="1300" dirty="0" smtClean="0">
                <a:latin typeface="Times New Roman" pitchFamily="18" charset="0"/>
                <a:cs typeface="Times New Roman" pitchFamily="18" charset="0"/>
              </a:rPr>
              <a:t> Universe. In Lecture Notes of the Institute for Computer Sciences, Social Informatics and Telecommunications Engineering; Springer: Berlin, Germany, 2016; Volume 170. </a:t>
            </a:r>
          </a:p>
          <a:p>
            <a:pPr algn="just">
              <a:lnSpc>
                <a:spcPct val="160000"/>
              </a:lnSpc>
            </a:pPr>
            <a:r>
              <a:rPr lang="en-IN" sz="1300" dirty="0" smtClean="0">
                <a:latin typeface="Times New Roman" pitchFamily="18" charset="0"/>
                <a:cs typeface="Times New Roman" pitchFamily="18" charset="0"/>
              </a:rPr>
              <a:t>5. </a:t>
            </a:r>
            <a:r>
              <a:rPr lang="en-IN" sz="1300" dirty="0" err="1" smtClean="0">
                <a:latin typeface="Times New Roman" pitchFamily="18" charset="0"/>
                <a:cs typeface="Times New Roman" pitchFamily="18" charset="0"/>
              </a:rPr>
              <a:t>Khalil</a:t>
            </a:r>
            <a:r>
              <a:rPr lang="en-IN" sz="1300" dirty="0" smtClean="0">
                <a:latin typeface="Times New Roman" pitchFamily="18" charset="0"/>
                <a:cs typeface="Times New Roman" pitchFamily="18" charset="0"/>
              </a:rPr>
              <a:t>, A.; </a:t>
            </a:r>
            <a:r>
              <a:rPr lang="en-IN" sz="1300" dirty="0" err="1" smtClean="0">
                <a:latin typeface="Times New Roman" pitchFamily="18" charset="0"/>
                <a:cs typeface="Times New Roman" pitchFamily="18" charset="0"/>
              </a:rPr>
              <a:t>Mbarek</a:t>
            </a:r>
            <a:r>
              <a:rPr lang="en-IN" sz="1300" dirty="0" smtClean="0">
                <a:latin typeface="Times New Roman" pitchFamily="18" charset="0"/>
                <a:cs typeface="Times New Roman" pitchFamily="18" charset="0"/>
              </a:rPr>
              <a:t>, N.; </a:t>
            </a:r>
            <a:r>
              <a:rPr lang="en-IN" sz="1300" dirty="0" err="1" smtClean="0">
                <a:latin typeface="Times New Roman" pitchFamily="18" charset="0"/>
                <a:cs typeface="Times New Roman" pitchFamily="18" charset="0"/>
              </a:rPr>
              <a:t>Togni</a:t>
            </a:r>
            <a:r>
              <a:rPr lang="en-IN" sz="1300" dirty="0" smtClean="0">
                <a:latin typeface="Times New Roman" pitchFamily="18" charset="0"/>
                <a:cs typeface="Times New Roman" pitchFamily="18" charset="0"/>
              </a:rPr>
              <a:t>, O. </a:t>
            </a:r>
            <a:r>
              <a:rPr lang="en-IN" sz="1300" dirty="0" err="1" smtClean="0">
                <a:latin typeface="Times New Roman" pitchFamily="18" charset="0"/>
                <a:cs typeface="Times New Roman" pitchFamily="18" charset="0"/>
              </a:rPr>
              <a:t>IoT</a:t>
            </a:r>
            <a:r>
              <a:rPr lang="en-IN" sz="1300" dirty="0" smtClean="0">
                <a:latin typeface="Times New Roman" pitchFamily="18" charset="0"/>
                <a:cs typeface="Times New Roman" pitchFamily="18" charset="0"/>
              </a:rPr>
              <a:t> Service </a:t>
            </a:r>
            <a:r>
              <a:rPr lang="en-IN" sz="1300" dirty="0" err="1" smtClean="0">
                <a:latin typeface="Times New Roman" pitchFamily="18" charset="0"/>
                <a:cs typeface="Times New Roman" pitchFamily="18" charset="0"/>
              </a:rPr>
              <a:t>QoS</a:t>
            </a:r>
            <a:r>
              <a:rPr lang="en-IN" sz="1300" dirty="0" smtClean="0">
                <a:latin typeface="Times New Roman" pitchFamily="18" charset="0"/>
                <a:cs typeface="Times New Roman" pitchFamily="18" charset="0"/>
              </a:rPr>
              <a:t> Guarantee Using </a:t>
            </a:r>
            <a:r>
              <a:rPr lang="en-IN" sz="1300" dirty="0" err="1" smtClean="0">
                <a:latin typeface="Times New Roman" pitchFamily="18" charset="0"/>
                <a:cs typeface="Times New Roman" pitchFamily="18" charset="0"/>
              </a:rPr>
              <a:t>QBAIoT</a:t>
            </a:r>
            <a:r>
              <a:rPr lang="en-IN" sz="1300" dirty="0" smtClean="0">
                <a:latin typeface="Times New Roman" pitchFamily="18" charset="0"/>
                <a:cs typeface="Times New Roman" pitchFamily="18" charset="0"/>
              </a:rPr>
              <a:t> Wireless Access Method. In Proceedings of the 4th International Conference on Mobile, Secure and Programmable Networking (MSPN 2018), Paris, France, 18–20 June 2018; Springer LNCS: Berlin, Germany, 2018 (in press). </a:t>
            </a:r>
            <a:endParaRPr lang="en-US" sz="13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International Telecommunication Union (ITU-T). Overview of the Internet of Things; Y.2060; ITU-T: Geneva, Switzerland, 2012. </a:t>
            </a:r>
          </a:p>
          <a:p>
            <a:pPr algn="just">
              <a:lnSpc>
                <a:spcPct val="170000"/>
              </a:lnSpc>
            </a:pPr>
            <a:r>
              <a:rPr lang="en-IN" sz="1800" dirty="0" smtClean="0">
                <a:latin typeface="Times New Roman" pitchFamily="18" charset="0"/>
                <a:cs typeface="Times New Roman" pitchFamily="18" charset="0"/>
              </a:rPr>
              <a:t>7. Minerva, R.; </a:t>
            </a:r>
            <a:r>
              <a:rPr lang="en-IN" sz="1800" dirty="0" err="1" smtClean="0">
                <a:latin typeface="Times New Roman" pitchFamily="18" charset="0"/>
                <a:cs typeface="Times New Roman" pitchFamily="18" charset="0"/>
              </a:rPr>
              <a:t>Biru</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Rotondi</a:t>
            </a:r>
            <a:r>
              <a:rPr lang="en-IN" sz="1800" dirty="0" smtClean="0">
                <a:latin typeface="Times New Roman" pitchFamily="18" charset="0"/>
                <a:cs typeface="Times New Roman" pitchFamily="18" charset="0"/>
              </a:rPr>
              <a:t>, D. Towards a Definition of the Internet of Things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IEEE: Piscataway, NJ, USA, 2015. </a:t>
            </a:r>
          </a:p>
          <a:p>
            <a:pPr algn="just">
              <a:lnSpc>
                <a:spcPct val="170000"/>
              </a:lnSpc>
            </a:pPr>
            <a:r>
              <a:rPr lang="en-IN" sz="1800" dirty="0" smtClean="0">
                <a:latin typeface="Times New Roman" pitchFamily="18" charset="0"/>
                <a:cs typeface="Times New Roman" pitchFamily="18" charset="0"/>
              </a:rPr>
              <a:t>8. International Organization for Standardization and International </a:t>
            </a:r>
            <a:r>
              <a:rPr lang="en-IN" sz="1800" dirty="0" err="1" smtClean="0">
                <a:latin typeface="Times New Roman" pitchFamily="18" charset="0"/>
                <a:cs typeface="Times New Roman" pitchFamily="18" charset="0"/>
              </a:rPr>
              <a:t>Electrotechnical</a:t>
            </a:r>
            <a:r>
              <a:rPr lang="en-IN" sz="1800" dirty="0" smtClean="0">
                <a:latin typeface="Times New Roman" pitchFamily="18" charset="0"/>
                <a:cs typeface="Times New Roman" pitchFamily="18" charset="0"/>
              </a:rPr>
              <a:t> Commission (ISO/IEC JTC 1). Internet of Things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Preliminary Report 2014; ISO/IEC: Geneva, Switzerland, 2015. </a:t>
            </a:r>
          </a:p>
          <a:p>
            <a:pPr algn="just">
              <a:lnSpc>
                <a:spcPct val="170000"/>
              </a:lnSpc>
            </a:pPr>
            <a:r>
              <a:rPr lang="en-IN" sz="1800" dirty="0" smtClean="0">
                <a:latin typeface="Times New Roman" pitchFamily="18" charset="0"/>
                <a:cs typeface="Times New Roman" pitchFamily="18" charset="0"/>
              </a:rPr>
              <a:t>9. International </a:t>
            </a:r>
            <a:r>
              <a:rPr lang="en-IN" sz="1800" dirty="0" err="1" smtClean="0">
                <a:latin typeface="Times New Roman" pitchFamily="18" charset="0"/>
                <a:cs typeface="Times New Roman" pitchFamily="18" charset="0"/>
              </a:rPr>
              <a:t>Electrotechnical</a:t>
            </a:r>
            <a:r>
              <a:rPr lang="en-IN" sz="1800" dirty="0" smtClean="0">
                <a:latin typeface="Times New Roman" pitchFamily="18" charset="0"/>
                <a:cs typeface="Times New Roman" pitchFamily="18" charset="0"/>
              </a:rPr>
              <a:t> Commission. IEC Role in the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IEC: Geneva, Switzerland, 2017. </a:t>
            </a:r>
          </a:p>
          <a:p>
            <a:pPr algn="just">
              <a:lnSpc>
                <a:spcPct val="170000"/>
              </a:lnSpc>
            </a:pPr>
            <a:r>
              <a:rPr lang="en-IN" sz="1800" dirty="0" smtClean="0">
                <a:latin typeface="Times New Roman" pitchFamily="18" charset="0"/>
                <a:cs typeface="Times New Roman" pitchFamily="18" charset="0"/>
              </a:rPr>
              <a:t>10. </a:t>
            </a:r>
            <a:r>
              <a:rPr lang="en-IN" sz="1800" dirty="0" err="1" smtClean="0">
                <a:latin typeface="Times New Roman" pitchFamily="18" charset="0"/>
                <a:cs typeface="Times New Roman" pitchFamily="18" charset="0"/>
              </a:rPr>
              <a:t>Mell</a:t>
            </a:r>
            <a:r>
              <a:rPr lang="en-IN" sz="1800" dirty="0" smtClean="0">
                <a:latin typeface="Times New Roman" pitchFamily="18" charset="0"/>
                <a:cs typeface="Times New Roman" pitchFamily="18" charset="0"/>
              </a:rPr>
              <a:t>, P.; </a:t>
            </a:r>
            <a:r>
              <a:rPr lang="en-IN" sz="1800" dirty="0" err="1" smtClean="0">
                <a:latin typeface="Times New Roman" pitchFamily="18" charset="0"/>
                <a:cs typeface="Times New Roman" pitchFamily="18" charset="0"/>
              </a:rPr>
              <a:t>Grance</a:t>
            </a:r>
            <a:r>
              <a:rPr lang="en-IN" sz="1800" dirty="0" smtClean="0">
                <a:latin typeface="Times New Roman" pitchFamily="18" charset="0"/>
                <a:cs typeface="Times New Roman" pitchFamily="18" charset="0"/>
              </a:rPr>
              <a:t>, T. The NIST Definition of Cloud Computing; NIST; 2009. Available online: https://www. nist.gov/sites/default/files/documents/</a:t>
            </a:r>
            <a:r>
              <a:rPr lang="en-IN" sz="1800" dirty="0" err="1" smtClean="0">
                <a:latin typeface="Times New Roman" pitchFamily="18" charset="0"/>
                <a:cs typeface="Times New Roman" pitchFamily="18" charset="0"/>
              </a:rPr>
              <a:t>itl</a:t>
            </a:r>
            <a:r>
              <a:rPr lang="en-IN" sz="1800" dirty="0" smtClean="0">
                <a:latin typeface="Times New Roman" pitchFamily="18" charset="0"/>
                <a:cs typeface="Times New Roman" pitchFamily="18" charset="0"/>
              </a:rPr>
              <a:t>/cloud/cloud-def-v15.pdf. (accessed on 15 October 2018).</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1536</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OSC An Online Self-Configuring Big Data Framework for Optimization of QoS (TC-2020-02-0128.R1)</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2021-06-29T12:55:25Z</dcterms:modified>
</cp:coreProperties>
</file>