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Unsupervised Domain Adaptation for Cloud Detection Based on Grouped Features Alignment and Entropy Minimization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Most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 (CNN)-based cloud detection methods are built upon the supervised learning framework that requires a large number of pixel-level labels. However, it is expensive and time-consuming to manually annotate </a:t>
            </a:r>
            <a:r>
              <a:rPr lang="en-IN" sz="2000" dirty="0" err="1" smtClean="0">
                <a:latin typeface="Times New Roman" pitchFamily="18" charset="0"/>
                <a:cs typeface="Times New Roman" pitchFamily="18" charset="0"/>
              </a:rPr>
              <a:t>pixelwise</a:t>
            </a:r>
            <a:r>
              <a:rPr lang="en-IN" sz="2000" dirty="0" smtClean="0">
                <a:latin typeface="Times New Roman" pitchFamily="18" charset="0"/>
                <a:cs typeface="Times New Roman" pitchFamily="18" charset="0"/>
              </a:rPr>
              <a:t> labels for massive remote sensing images. To reduce the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cost, we propose an unsupervised domain adaptation (UDA) approach to generalize the model trained on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images of source satellite to unlabeled images of the target satellite. To effectively address the domain shift problem on cross-satellite images, we develop a novel UDA method based on grouped features alignment (GFA) and entropy minimization (EM) to extract domain-invariant representations to improve the cloud detection accuracy of cross-satellite images. The proposed UDA method is evaluated on ``Landsat-8 → ZY-3'' and ``GF-1→ ZY-3'' domain adaptation tasks. Experimental results demonstrate the effectiveness of our method against existing state-of-the-art UDA approaches. The code of this paper has been made available online (https://github.com/nkszjx/grouped-features-alignment</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works for domain adaptation in semantic segmentation focus on RGB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Therefore, when applying existing models on data with a different distribution than the training data, i.e., from a different domain, the performance is considerably degraded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Coping </a:t>
            </a:r>
            <a:r>
              <a:rPr lang="en-IN" sz="2000" dirty="0" smtClean="0">
                <a:latin typeface="Times New Roman" pitchFamily="18" charset="0"/>
                <a:cs typeface="Times New Roman" pitchFamily="18" charset="0"/>
              </a:rPr>
              <a:t>with these issues would enable the use of large existing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LiDAR</a:t>
            </a:r>
            <a:r>
              <a:rPr lang="en-IN" sz="2000" dirty="0" smtClean="0">
                <a:latin typeface="Times New Roman" pitchFamily="18" charset="0"/>
                <a:cs typeface="Times New Roman" pitchFamily="18" charset="0"/>
              </a:rPr>
              <a:t> datasets for more realistic use-cases in robotic applications, reducing the need for data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SqueezeSegV2 </a:t>
            </a: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the adaptation on existing adaptation works like correlation alignment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work investigates different UDA strategies (both existing and novel) to improve UDA for the particular case of </a:t>
            </a:r>
            <a:r>
              <a:rPr lang="en-IN" sz="2000" dirty="0" err="1" smtClean="0">
                <a:latin typeface="Times New Roman" pitchFamily="18" charset="0"/>
                <a:cs typeface="Times New Roman" pitchFamily="18" charset="0"/>
              </a:rPr>
              <a:t>LiDAR</a:t>
            </a:r>
            <a:r>
              <a:rPr lang="en-IN" sz="2000" dirty="0" smtClean="0">
                <a:latin typeface="Times New Roman" pitchFamily="18" charset="0"/>
                <a:cs typeface="Times New Roman" pitchFamily="18" charset="0"/>
              </a:rPr>
              <a:t> semantic segmentation.</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first strategy addresses this problem by applying a set of simple steps to align the data distribution reducing the domain gap on the input space.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far as deep learning methods are concerned, there are two main types of approaches to tackle the 3D </a:t>
            </a:r>
            <a:r>
              <a:rPr lang="en-IN" sz="2000" dirty="0" err="1" smtClean="0">
                <a:latin typeface="Times New Roman" pitchFamily="18" charset="0"/>
                <a:cs typeface="Times New Roman" pitchFamily="18" charset="0"/>
              </a:rPr>
              <a:t>LiDAR</a:t>
            </a:r>
            <a:r>
              <a:rPr lang="en-IN" sz="2000" dirty="0" smtClean="0">
                <a:latin typeface="Times New Roman" pitchFamily="18" charset="0"/>
                <a:cs typeface="Times New Roman" pitchFamily="18" charset="0"/>
              </a:rPr>
              <a:t> semantic segmentation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Regarding segmentation on </a:t>
            </a:r>
            <a:r>
              <a:rPr lang="en-IN" sz="2000" dirty="0" err="1" smtClean="0">
                <a:latin typeface="Times New Roman" pitchFamily="18" charset="0"/>
                <a:cs typeface="Times New Roman" pitchFamily="18" charset="0"/>
              </a:rPr>
              <a:t>LiDAR</a:t>
            </a:r>
            <a:r>
              <a:rPr lang="en-IN" sz="2000" dirty="0" smtClean="0">
                <a:latin typeface="Times New Roman" pitchFamily="18" charset="0"/>
                <a:cs typeface="Times New Roman" pitchFamily="18" charset="0"/>
              </a:rPr>
              <a:t> data, very few works have studied the problem of domain adaptation.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Depending on the problem tackled and prior knowledge, we can hypothesize which of these differences can be neglected and assumed not to affect to the models we are learning.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They propose to apply the KL divergence between the output probabilities of both modalities as the main loss function. Besides, they also apply previously proposed methods like entropy </a:t>
            </a:r>
            <a:r>
              <a:rPr lang="en-IN" sz="2000" dirty="0" smtClean="0">
                <a:latin typeface="Times New Roman" pitchFamily="18" charset="0"/>
                <a:cs typeface="Times New Roman" pitchFamily="18" charset="0"/>
              </a:rPr>
              <a:t>minimization.</a:t>
            </a:r>
          </a:p>
          <a:p>
            <a:pPr algn="just">
              <a:lnSpc>
                <a:spcPct val="150000"/>
              </a:lnSpc>
            </a:pPr>
            <a:r>
              <a:rPr lang="en-IN" sz="2000" dirty="0" smtClean="0">
                <a:latin typeface="Times New Roman" pitchFamily="18" charset="0"/>
                <a:cs typeface="Times New Roman" pitchFamily="18" charset="0"/>
              </a:rPr>
              <a:t>The proposed approach achieves better results than the other baselines in the three different scenarios for unsupervised domain adaptation in </a:t>
            </a:r>
            <a:r>
              <a:rPr lang="en-IN" sz="2000" dirty="0" err="1" smtClean="0">
                <a:latin typeface="Times New Roman" pitchFamily="18" charset="0"/>
                <a:cs typeface="Times New Roman" pitchFamily="18" charset="0"/>
              </a:rPr>
              <a:t>LiDAR</a:t>
            </a:r>
            <a:r>
              <a:rPr lang="en-IN" sz="2000" dirty="0" smtClean="0">
                <a:latin typeface="Times New Roman" pitchFamily="18" charset="0"/>
                <a:cs typeface="Times New Roman" pitchFamily="18" charset="0"/>
              </a:rPr>
              <a:t> Semantic Segmentation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two proposed strategies can be applied in conjunction with current state-of-the-art approaches boosting their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Besides, we propose a learning-based approach that aligns the distribution of the semantic classes of the target domain to the source domain.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As evaluated on extensive domain adaptation tasks, our proposed method achieves </a:t>
            </a:r>
            <a:r>
              <a:rPr lang="en-IN" sz="2000" dirty="0" err="1" smtClean="0">
                <a:latin typeface="Times New Roman" pitchFamily="18" charset="0"/>
                <a:cs typeface="Times New Roman" pitchFamily="18" charset="0"/>
              </a:rPr>
              <a:t>stateof</a:t>
            </a:r>
            <a:r>
              <a:rPr lang="en-IN" sz="2000" dirty="0" smtClean="0">
                <a:latin typeface="Times New Roman" pitchFamily="18" charset="0"/>
                <a:cs typeface="Times New Roman" pitchFamily="18" charset="0"/>
              </a:rPr>
              <a:t>-the-art classification performance on both vanilla unsupervised domain adaptation and partial domain adaptation.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Domain adaptation attempts to boost the performance on a target domain by borrowing knowledge from a well established source domain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approaches are suitable for those scenarios where the source and target domains share the same support, thus they cannot achieve satisfactory performance in the wild scenarios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with these two novel methods, our method still achieves the best performance, demonstrating the advantage and necessity of considering the relation between the global and local distribution alignment.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828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Discriminative learning under covariate shift</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Bickel, M. Bruckner, and T. Scheffer.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derive a solutio n that is purely discriminative: neither training nor test distribution are modeled explicitly.</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Partial transfer learning with selective adversarial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Zhangjie Cao, Mingsheng Long, Jianmin Wang, and Michael I. Jordan.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introduces partial transfer learning, which relaxes the shared label space assumption to that the target label space is only a subspace of the source label space.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302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Partial adversarial domain adaptation</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Zhangjie Cao, Lijia Ma, Mingsheng Long, and Jianmin Wang.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Domain adversarial learning aligns the feature distributions across the source and target domains in a two-player minimax game.</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Robust transfer metric learning for image classification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Z. Ding and Y. Fu.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Conventional metric learning always assumes the training and test data are sampled from the same or similar distribution.</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981200" y="1524000"/>
            <a:ext cx="6096000" cy="4419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Aiming </a:t>
            </a:r>
            <a:r>
              <a:rPr lang="en-IN" dirty="0" smtClean="0">
                <a:latin typeface="Times New Roman" pitchFamily="18" charset="0"/>
                <a:cs typeface="Times New Roman" pitchFamily="18" charset="0"/>
              </a:rPr>
              <a:t>for better unsupervised domain adaption, we propose a novel method named GSDA aligning the distribution of two different domains globally and locally as well, with gradient synchronization between them. The hierarchical gradient synchronization module is established to ensure the consistency between global and local distribution alignment for better structure preservation. The extensive experiments verify the superiority of our method.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a:t>
            </a:r>
            <a:r>
              <a:rPr lang="en-IN" sz="1600" dirty="0" smtClean="0">
                <a:latin typeface="Times New Roman" pitchFamily="18" charset="0"/>
                <a:cs typeface="Times New Roman" pitchFamily="18" charset="0"/>
              </a:rPr>
              <a:t>] S. </a:t>
            </a:r>
            <a:r>
              <a:rPr lang="en-IN" sz="1600" dirty="0" smtClean="0">
                <a:latin typeface="Times New Roman" pitchFamily="18" charset="0"/>
                <a:cs typeface="Times New Roman" pitchFamily="18" charset="0"/>
              </a:rPr>
              <a:t>Bickel, M. Bruckner, and T. </a:t>
            </a:r>
            <a:r>
              <a:rPr lang="en-IN" sz="1600" dirty="0" err="1" smtClean="0">
                <a:latin typeface="Times New Roman" pitchFamily="18" charset="0"/>
                <a:cs typeface="Times New Roman" pitchFamily="18" charset="0"/>
              </a:rPr>
              <a:t>Scheffer</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Discriminative </a:t>
            </a:r>
            <a:r>
              <a:rPr lang="en-IN" sz="1600" dirty="0" smtClean="0">
                <a:latin typeface="Times New Roman" pitchFamily="18" charset="0"/>
                <a:cs typeface="Times New Roman" pitchFamily="18" charset="0"/>
              </a:rPr>
              <a:t>learning under covariate </a:t>
            </a:r>
            <a:r>
              <a:rPr lang="en-IN" sz="1600" dirty="0" smtClean="0">
                <a:latin typeface="Times New Roman" pitchFamily="18" charset="0"/>
                <a:cs typeface="Times New Roman" pitchFamily="18" charset="0"/>
              </a:rPr>
              <a:t>shift</a:t>
            </a:r>
            <a:r>
              <a:rPr lang="en-IN" sz="1600" dirty="0" smtClean="0">
                <a:latin typeface="Times New Roman" pitchFamily="18" charset="0"/>
                <a:cs typeface="Times New Roman" pitchFamily="18" charset="0"/>
              </a:rPr>
              <a:t>. Journal of Machine Learning Research (JMLR), 10(9):2137–2155,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Zhangjie</a:t>
            </a:r>
            <a:r>
              <a:rPr lang="en-IN" sz="1600" dirty="0" smtClean="0">
                <a:latin typeface="Times New Roman" pitchFamily="18" charset="0"/>
                <a:cs typeface="Times New Roman" pitchFamily="18" charset="0"/>
              </a:rPr>
              <a:t> Cao, </a:t>
            </a:r>
            <a:r>
              <a:rPr lang="en-IN" sz="1600" dirty="0" err="1" smtClean="0">
                <a:latin typeface="Times New Roman" pitchFamily="18" charset="0"/>
                <a:cs typeface="Times New Roman" pitchFamily="18" charset="0"/>
              </a:rPr>
              <a:t>Mingsheng</a:t>
            </a:r>
            <a:r>
              <a:rPr lang="en-IN" sz="1600" dirty="0" smtClean="0">
                <a:latin typeface="Times New Roman" pitchFamily="18" charset="0"/>
                <a:cs typeface="Times New Roman" pitchFamily="18" charset="0"/>
              </a:rPr>
              <a:t> Long, </a:t>
            </a:r>
            <a:r>
              <a:rPr lang="en-IN" sz="1600" dirty="0" err="1" smtClean="0">
                <a:latin typeface="Times New Roman" pitchFamily="18" charset="0"/>
                <a:cs typeface="Times New Roman" pitchFamily="18" charset="0"/>
              </a:rPr>
              <a:t>Jianmin</a:t>
            </a:r>
            <a:r>
              <a:rPr lang="en-IN" sz="1600" dirty="0" smtClean="0">
                <a:latin typeface="Times New Roman" pitchFamily="18" charset="0"/>
                <a:cs typeface="Times New Roman" pitchFamily="18" charset="0"/>
              </a:rPr>
              <a:t> Wang, and Michael I. Jordan. Partial transfer learning with selective adversarial networks. In IEEE/CVF Conference on Computer Vision and Pattern Recognition (CVPR),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Zhangjie</a:t>
            </a:r>
            <a:r>
              <a:rPr lang="en-IN" sz="1600" dirty="0" smtClean="0">
                <a:latin typeface="Times New Roman" pitchFamily="18" charset="0"/>
                <a:cs typeface="Times New Roman" pitchFamily="18" charset="0"/>
              </a:rPr>
              <a:t> Cao, </a:t>
            </a:r>
            <a:r>
              <a:rPr lang="en-IN" sz="1600" dirty="0" err="1" smtClean="0">
                <a:latin typeface="Times New Roman" pitchFamily="18" charset="0"/>
                <a:cs typeface="Times New Roman" pitchFamily="18" charset="0"/>
              </a:rPr>
              <a:t>Lijia</a:t>
            </a:r>
            <a:r>
              <a:rPr lang="en-IN" sz="1600" dirty="0" smtClean="0">
                <a:latin typeface="Times New Roman" pitchFamily="18" charset="0"/>
                <a:cs typeface="Times New Roman" pitchFamily="18" charset="0"/>
              </a:rPr>
              <a:t> Ma, </a:t>
            </a:r>
            <a:r>
              <a:rPr lang="en-IN" sz="1600" dirty="0" err="1" smtClean="0">
                <a:latin typeface="Times New Roman" pitchFamily="18" charset="0"/>
                <a:cs typeface="Times New Roman" pitchFamily="18" charset="0"/>
              </a:rPr>
              <a:t>Mingsheng</a:t>
            </a:r>
            <a:r>
              <a:rPr lang="en-IN" sz="1600" dirty="0" smtClean="0">
                <a:latin typeface="Times New Roman" pitchFamily="18" charset="0"/>
                <a:cs typeface="Times New Roman" pitchFamily="18" charset="0"/>
              </a:rPr>
              <a:t> Long, and </a:t>
            </a:r>
            <a:r>
              <a:rPr lang="en-IN" sz="1600" dirty="0" err="1" smtClean="0">
                <a:latin typeface="Times New Roman" pitchFamily="18" charset="0"/>
                <a:cs typeface="Times New Roman" pitchFamily="18" charset="0"/>
              </a:rPr>
              <a:t>Jianmin</a:t>
            </a:r>
            <a:r>
              <a:rPr lang="en-IN" sz="1600" dirty="0" smtClean="0">
                <a:latin typeface="Times New Roman" pitchFamily="18" charset="0"/>
                <a:cs typeface="Times New Roman" pitchFamily="18" charset="0"/>
              </a:rPr>
              <a:t> Wang. Partial adversarial domain adaptation. In European Conference on Computer Vision (ECCV),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Xinyang</a:t>
            </a:r>
            <a:r>
              <a:rPr lang="en-IN" sz="1600" dirty="0" smtClean="0">
                <a:latin typeface="Times New Roman" pitchFamily="18" charset="0"/>
                <a:cs typeface="Times New Roman" pitchFamily="18" charset="0"/>
              </a:rPr>
              <a:t> Chen, </a:t>
            </a:r>
            <a:r>
              <a:rPr lang="en-IN" sz="1600" dirty="0" err="1" smtClean="0">
                <a:latin typeface="Times New Roman" pitchFamily="18" charset="0"/>
                <a:cs typeface="Times New Roman" pitchFamily="18" charset="0"/>
              </a:rPr>
              <a:t>Sinan</a:t>
            </a:r>
            <a:r>
              <a:rPr lang="en-IN" sz="1600" dirty="0" smtClean="0">
                <a:latin typeface="Times New Roman" pitchFamily="18" charset="0"/>
                <a:cs typeface="Times New Roman" pitchFamily="18" charset="0"/>
              </a:rPr>
              <a:t> Wang, </a:t>
            </a:r>
            <a:r>
              <a:rPr lang="en-IN" sz="1600" dirty="0" err="1" smtClean="0">
                <a:latin typeface="Times New Roman" pitchFamily="18" charset="0"/>
                <a:cs typeface="Times New Roman" pitchFamily="18" charset="0"/>
              </a:rPr>
              <a:t>Mingsheng</a:t>
            </a:r>
            <a:r>
              <a:rPr lang="en-IN" sz="1600" dirty="0" smtClean="0">
                <a:latin typeface="Times New Roman" pitchFamily="18" charset="0"/>
                <a:cs typeface="Times New Roman" pitchFamily="18" charset="0"/>
              </a:rPr>
              <a:t> Long, and </a:t>
            </a:r>
            <a:r>
              <a:rPr lang="en-IN" sz="1600" dirty="0" err="1" smtClean="0">
                <a:latin typeface="Times New Roman" pitchFamily="18" charset="0"/>
                <a:cs typeface="Times New Roman" pitchFamily="18" charset="0"/>
              </a:rPr>
              <a:t>Jianmin</a:t>
            </a:r>
            <a:r>
              <a:rPr lang="en-IN" sz="1600" dirty="0" smtClean="0">
                <a:latin typeface="Times New Roman" pitchFamily="18" charset="0"/>
                <a:cs typeface="Times New Roman" pitchFamily="18" charset="0"/>
              </a:rPr>
              <a:t> Wang. Transferability vs. </a:t>
            </a:r>
            <a:r>
              <a:rPr lang="en-IN" sz="1600" dirty="0" err="1" smtClean="0">
                <a:latin typeface="Times New Roman" pitchFamily="18" charset="0"/>
                <a:cs typeface="Times New Roman" pitchFamily="18" charset="0"/>
              </a:rPr>
              <a:t>discriminability</a:t>
            </a:r>
            <a:r>
              <a:rPr lang="en-IN" sz="1600" dirty="0" smtClean="0">
                <a:latin typeface="Times New Roman" pitchFamily="18" charset="0"/>
                <a:cs typeface="Times New Roman" pitchFamily="18" charset="0"/>
              </a:rPr>
              <a:t>: Batch spectral penalization for adversarial domain adaptation. In International Conference on Machine Learning (ICML),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Z. Ding and Y. Fu. Robust transfer metric learning for image classification. IEEE Transactions on Image Processing (TIP), 26(2):660–670, 2016.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Zhengming</a:t>
            </a:r>
            <a:r>
              <a:rPr lang="en-IN" sz="1600" dirty="0" smtClean="0">
                <a:latin typeface="Times New Roman" pitchFamily="18" charset="0"/>
                <a:cs typeface="Times New Roman" pitchFamily="18" charset="0"/>
              </a:rPr>
              <a:t> Ding, </a:t>
            </a:r>
            <a:r>
              <a:rPr lang="en-IN" sz="1600" dirty="0" err="1" smtClean="0">
                <a:latin typeface="Times New Roman" pitchFamily="18" charset="0"/>
                <a:cs typeface="Times New Roman" pitchFamily="18" charset="0"/>
              </a:rPr>
              <a:t>Sheng</a:t>
            </a:r>
            <a:r>
              <a:rPr lang="en-IN" sz="1600" dirty="0" smtClean="0">
                <a:latin typeface="Times New Roman" pitchFamily="18" charset="0"/>
                <a:cs typeface="Times New Roman" pitchFamily="18" charset="0"/>
              </a:rPr>
              <a:t> Li, Ming </a:t>
            </a:r>
            <a:r>
              <a:rPr lang="en-IN" sz="1600" dirty="0" err="1" smtClean="0">
                <a:latin typeface="Times New Roman" pitchFamily="18" charset="0"/>
                <a:cs typeface="Times New Roman" pitchFamily="18" charset="0"/>
              </a:rPr>
              <a:t>Shao</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Yun</a:t>
            </a:r>
            <a:r>
              <a:rPr lang="en-IN" sz="1600" dirty="0" smtClean="0">
                <a:latin typeface="Times New Roman" pitchFamily="18" charset="0"/>
                <a:cs typeface="Times New Roman" pitchFamily="18" charset="0"/>
              </a:rPr>
              <a:t> Fu. Graph adaptive knowledge transfer for unsupervised domain adaptation. In European Conference on Computer Vision (ECCV),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M. </a:t>
            </a:r>
            <a:r>
              <a:rPr lang="en-IN" sz="1600" dirty="0" err="1" smtClean="0">
                <a:latin typeface="Times New Roman" pitchFamily="18" charset="0"/>
                <a:cs typeface="Times New Roman" pitchFamily="18" charset="0"/>
              </a:rPr>
              <a:t>Dudık</a:t>
            </a:r>
            <a:r>
              <a:rPr lang="en-IN" sz="1600" dirty="0" smtClean="0">
                <a:latin typeface="Times New Roman" pitchFamily="18" charset="0"/>
                <a:cs typeface="Times New Roman" pitchFamily="18" charset="0"/>
              </a:rPr>
              <a:t>, R. E. </a:t>
            </a:r>
            <a:r>
              <a:rPr lang="en-IN" sz="1600" dirty="0" err="1" smtClean="0">
                <a:latin typeface="Times New Roman" pitchFamily="18" charset="0"/>
                <a:cs typeface="Times New Roman" pitchFamily="18" charset="0"/>
              </a:rPr>
              <a:t>Schapire</a:t>
            </a:r>
            <a:r>
              <a:rPr lang="en-IN" sz="1600" dirty="0" smtClean="0">
                <a:latin typeface="Times New Roman" pitchFamily="18" charset="0"/>
                <a:cs typeface="Times New Roman" pitchFamily="18" charset="0"/>
              </a:rPr>
              <a:t>, and S. J. Phillips. Correcting sample selection bias in maximum entropy density estimation. In Neural Information Processing Systems (</a:t>
            </a:r>
            <a:r>
              <a:rPr lang="en-IN" sz="1600" dirty="0" err="1" smtClean="0">
                <a:latin typeface="Times New Roman" pitchFamily="18" charset="0"/>
                <a:cs typeface="Times New Roman" pitchFamily="18" charset="0"/>
              </a:rPr>
              <a:t>NeurIPS</a:t>
            </a:r>
            <a:r>
              <a:rPr lang="en-IN" sz="1600" dirty="0" smtClean="0">
                <a:latin typeface="Times New Roman" pitchFamily="18" charset="0"/>
                <a:cs typeface="Times New Roman" pitchFamily="18" charset="0"/>
              </a:rPr>
              <a:t>), 2005.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Geoffrey French, Michal </a:t>
            </a:r>
            <a:r>
              <a:rPr lang="en-IN" sz="1600" dirty="0" err="1" smtClean="0">
                <a:latin typeface="Times New Roman" pitchFamily="18" charset="0"/>
                <a:cs typeface="Times New Roman" pitchFamily="18" charset="0"/>
              </a:rPr>
              <a:t>Mackiewicz</a:t>
            </a:r>
            <a:r>
              <a:rPr lang="en-IN" sz="1600" dirty="0" smtClean="0">
                <a:latin typeface="Times New Roman" pitchFamily="18" charset="0"/>
                <a:cs typeface="Times New Roman" pitchFamily="18" charset="0"/>
              </a:rPr>
              <a:t>, and Mark Fisher. Self-</a:t>
            </a:r>
            <a:r>
              <a:rPr lang="en-IN" sz="1600" dirty="0" err="1" smtClean="0">
                <a:latin typeface="Times New Roman" pitchFamily="18" charset="0"/>
                <a:cs typeface="Times New Roman" pitchFamily="18" charset="0"/>
              </a:rPr>
              <a:t>ensembling</a:t>
            </a:r>
            <a:r>
              <a:rPr lang="en-IN" sz="1600" dirty="0" smtClean="0">
                <a:latin typeface="Times New Roman" pitchFamily="18" charset="0"/>
                <a:cs typeface="Times New Roman" pitchFamily="18" charset="0"/>
              </a:rPr>
              <a:t> for visual domain adaptation. In International Conference on Representation Learning (ICLR),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Y. </a:t>
            </a:r>
            <a:r>
              <a:rPr lang="en-IN" sz="1600" dirty="0" err="1" smtClean="0">
                <a:latin typeface="Times New Roman" pitchFamily="18" charset="0"/>
                <a:cs typeface="Times New Roman" pitchFamily="18" charset="0"/>
              </a:rPr>
              <a:t>Ganin</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Lempitsky</a:t>
            </a:r>
            <a:r>
              <a:rPr lang="en-IN" sz="1600" dirty="0" smtClean="0">
                <a:latin typeface="Times New Roman" pitchFamily="18" charset="0"/>
                <a:cs typeface="Times New Roman" pitchFamily="18" charset="0"/>
              </a:rPr>
              <a:t>. Unsupervised domain adaptation by </a:t>
            </a:r>
            <a:r>
              <a:rPr lang="en-IN" sz="1600" dirty="0" err="1" smtClean="0">
                <a:latin typeface="Times New Roman" pitchFamily="18" charset="0"/>
                <a:cs typeface="Times New Roman" pitchFamily="18" charset="0"/>
              </a:rPr>
              <a:t>backpropagation</a:t>
            </a:r>
            <a:r>
              <a:rPr lang="en-IN" sz="1600" dirty="0" smtClean="0">
                <a:latin typeface="Times New Roman" pitchFamily="18" charset="0"/>
                <a:cs typeface="Times New Roman" pitchFamily="18" charset="0"/>
              </a:rPr>
              <a:t>. In International Conference on Machine learning (ICML),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Y. </a:t>
            </a:r>
            <a:r>
              <a:rPr lang="en-IN" sz="1600" dirty="0" err="1" smtClean="0">
                <a:latin typeface="Times New Roman" pitchFamily="18" charset="0"/>
                <a:cs typeface="Times New Roman" pitchFamily="18" charset="0"/>
              </a:rPr>
              <a:t>Ganin</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Ustinova</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Ajakan</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Germain</a:t>
            </a:r>
            <a:r>
              <a:rPr lang="en-IN" sz="1600" dirty="0" smtClean="0">
                <a:latin typeface="Times New Roman" pitchFamily="18" charset="0"/>
                <a:cs typeface="Times New Roman" pitchFamily="18" charset="0"/>
              </a:rPr>
              <a:t>, and et al. Domain-adversarial training of neural networks. Journal of Machine Learning Research (JMLR), 17(1):2096–2030, 2016.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1226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Unsupervised Domain Adaptation for Cloud Detection Based on Grouped Features Alignment and Entropy Minimization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2021-06-29T10:02:27Z</dcterms:modified>
</cp:coreProperties>
</file>