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6/29/2021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6/29/2021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6/29/2021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6/29/2021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6/29/2021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6/29/2021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Resource Optimization and Delay Guarantee Virtual Network Function Placement for Mapping SFC Requests in Cloud Networks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Since </a:t>
            </a:r>
            <a:r>
              <a:rPr lang="en-IN" sz="2000" dirty="0" smtClean="0">
                <a:latin typeface="Times New Roman" pitchFamily="18" charset="0"/>
                <a:cs typeface="Times New Roman" pitchFamily="18" charset="0"/>
              </a:rPr>
              <a:t>the advent of network function virtualization (NFV), cloud service providers (CSPs) can implement traditional dedicated network devices as software and flexibly instantiate network functions (NFs) on common off-the-shelf servers. NFV technology enables CSPs to deploy their NFs to a cloud data </a:t>
            </a:r>
            <a:r>
              <a:rPr lang="en-IN" sz="2000" dirty="0" err="1" smtClean="0">
                <a:latin typeface="Times New Roman" pitchFamily="18" charset="0"/>
                <a:cs typeface="Times New Roman" pitchFamily="18" charset="0"/>
              </a:rPr>
              <a:t>center</a:t>
            </a:r>
            <a:r>
              <a:rPr lang="en-IN" sz="2000" dirty="0" smtClean="0">
                <a:latin typeface="Times New Roman" pitchFamily="18" charset="0"/>
                <a:cs typeface="Times New Roman" pitchFamily="18" charset="0"/>
              </a:rPr>
              <a:t> in the form of virtual network functions (VNFs) without costly capital expenditures and operating expenses. However, it is an essential but intractable issue for CSPs to devise a suitable VNF placement scheme to optimize network resource consumption and improve network performance. In this article, we focus on the VNF placement problem for mapping users’ service function chain requests (SFCRs) in cloud networks.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228600"/>
            <a:ext cx="7714488"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    To </a:t>
            </a:r>
            <a:r>
              <a:rPr lang="en-IN" sz="2000" dirty="0" smtClean="0">
                <a:latin typeface="Times New Roman" pitchFamily="18" charset="0"/>
                <a:cs typeface="Times New Roman" pitchFamily="18" charset="0"/>
              </a:rPr>
              <a:t>enhance network resource utilization, we consider the fundamental resource overheads and implementation method of VNFs. The VNF placement problem is formulated as an integer linear programming model with the aim of minimizing the total network resource consumption while guaranteeing the delay requirements of SFCRs. We devise a two-phase optimization solution (TPOS) to solve the problem. TPOS contains a mapping phase to map SFCRs on servers and an adjustment phase to optimize the placement of VNFs and VNF requests. Evaluation results demonstrate that TPOS can derive near-optimal server resource consumption and significantly enhance network resource utilization. TPOS can guarantee the delay requirements of SFCRs and outperform contrastive schemes in terms of activated servers, SFCR acceptance ratio, and average VNF utilization.</a:t>
            </a: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On the other hand, the optimized consolidation policies outlined in some existing </a:t>
            </a:r>
            <a:r>
              <a:rPr lang="en-IN" sz="2000" dirty="0" smtClean="0">
                <a:latin typeface="Times New Roman" pitchFamily="18" charset="0"/>
                <a:cs typeface="Times New Roman" pitchFamily="18" charset="0"/>
              </a:rPr>
              <a:t>studies </a:t>
            </a:r>
            <a:r>
              <a:rPr lang="en-IN" sz="2000" dirty="0" smtClean="0">
                <a:latin typeface="Times New Roman" pitchFamily="18" charset="0"/>
                <a:cs typeface="Times New Roman" pitchFamily="18" charset="0"/>
              </a:rPr>
              <a:t>are used to manage computing resources in the cloud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such environments, dedicated physical hardware and virtual network functions coexist, depending on the demand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developed a baseline model that represents existing approaches based on a Strict Resource Allocation approach (SRAM) which ignores the aforementioned dependency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proposed a </a:t>
            </a:r>
            <a:r>
              <a:rPr lang="en-IN" sz="2000" dirty="0" err="1" smtClean="0">
                <a:latin typeface="Times New Roman" pitchFamily="18" charset="0"/>
                <a:cs typeface="Times New Roman" pitchFamily="18" charset="0"/>
              </a:rPr>
              <a:t>MixedInteger</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Quadratically</a:t>
            </a:r>
            <a:r>
              <a:rPr lang="en-IN" sz="2000" dirty="0" smtClean="0">
                <a:latin typeface="Times New Roman" pitchFamily="18" charset="0"/>
                <a:cs typeface="Times New Roman" pitchFamily="18" charset="0"/>
              </a:rPr>
              <a:t> Constrained program (MIQCP) formulation called Flexible Resources Allocation Model (FRAM) that takes into account the Linear Dependency that exists between the amount of resources allocated to a VNF and its processing delay.</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6858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this paper, we study the VNF placement problem considering users’ SFC requests (</a:t>
            </a:r>
            <a:r>
              <a:rPr lang="en-IN" sz="2000" dirty="0" err="1" smtClean="0">
                <a:latin typeface="Times New Roman" pitchFamily="18" charset="0"/>
                <a:cs typeface="Times New Roman" pitchFamily="18" charset="0"/>
              </a:rPr>
              <a:t>SFCr</a:t>
            </a:r>
            <a:r>
              <a:rPr lang="en-IN" sz="2000" dirty="0" smtClean="0">
                <a:latin typeface="Times New Roman" pitchFamily="18" charset="0"/>
                <a:cs typeface="Times New Roman" pitchFamily="18" charset="0"/>
              </a:rPr>
              <a:t>) in NFV and EC enabled networks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VNF placement problem that considers SFCs, an SFC is inclined to be placed in one MDC, so that most of flows between the VNFs do not go through the network links when chaining the VNFs of the SFC, then the bandwidth consumptions are reduced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consider the instantiation method and chaining problem of VNFs, and reveal the need of </a:t>
            </a:r>
            <a:r>
              <a:rPr lang="en-IN" sz="2000" dirty="0" err="1" smtClean="0">
                <a:latin typeface="Times New Roman" pitchFamily="18" charset="0"/>
                <a:cs typeface="Times New Roman" pitchFamily="18" charset="0"/>
              </a:rPr>
              <a:t>tradeoff</a:t>
            </a:r>
            <a:r>
              <a:rPr lang="en-IN" sz="2000" dirty="0" smtClean="0">
                <a:latin typeface="Times New Roman" pitchFamily="18" charset="0"/>
                <a:cs typeface="Times New Roman" pitchFamily="18" charset="0"/>
              </a:rPr>
              <a:t> between node resource consumption and bandwidth consumption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make a complete formulation of the problem mathematically, which is </a:t>
            </a:r>
            <a:r>
              <a:rPr lang="en-IN" sz="2000" dirty="0" err="1" smtClean="0">
                <a:latin typeface="Times New Roman" pitchFamily="18" charset="0"/>
                <a:cs typeface="Times New Roman" pitchFamily="18" charset="0"/>
              </a:rPr>
              <a:t>modeled</a:t>
            </a:r>
            <a:r>
              <a:rPr lang="en-IN" sz="2000" dirty="0" smtClean="0">
                <a:latin typeface="Times New Roman" pitchFamily="18" charset="0"/>
                <a:cs typeface="Times New Roman" pitchFamily="18" charset="0"/>
              </a:rPr>
              <a:t> as an ILP, and propose an efficient polynomial time heuristic to solve it.</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858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5334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Many heuristic and </a:t>
            </a:r>
            <a:r>
              <a:rPr lang="en-IN" sz="2000" dirty="0" err="1" smtClean="0">
                <a:latin typeface="Times New Roman" pitchFamily="18" charset="0"/>
                <a:cs typeface="Times New Roman" pitchFamily="18" charset="0"/>
              </a:rPr>
              <a:t>metaheuristic</a:t>
            </a:r>
            <a:r>
              <a:rPr lang="en-IN" sz="2000" dirty="0" smtClean="0">
                <a:latin typeface="Times New Roman" pitchFamily="18" charset="0"/>
                <a:cs typeface="Times New Roman" pitchFamily="18" charset="0"/>
              </a:rPr>
              <a:t> algorithms have been proposed to reduce the computational complexity and NP-hardness of the VNF placement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study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proposed a resource allocation algorithm for VNFs based on genetic algorithms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genetic algorithm for the placement of VNF chains was proposed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to satisfy the SLA and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objectives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rapid and scalable polynomial algorithm was proposed to solve the designed ILP model. However, the proposed algorithm was designed for static traffic scenarios.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study in </a:t>
            </a:r>
            <a:r>
              <a:rPr lang="en-IN" sz="2000" dirty="0" smtClean="0">
                <a:latin typeface="Times New Roman" pitchFamily="18" charset="0"/>
                <a:cs typeface="Times New Roman" pitchFamily="18" charset="0"/>
              </a:rPr>
              <a:t>proposed </a:t>
            </a:r>
            <a:r>
              <a:rPr lang="en-IN" sz="2000" dirty="0" smtClean="0">
                <a:latin typeface="Times New Roman" pitchFamily="18" charset="0"/>
                <a:cs typeface="Times New Roman" pitchFamily="18" charset="0"/>
              </a:rPr>
              <a:t>a migration-based reliability method for the service chain to ensure network service continuity via a replication strategy. </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evaluate the performance of PG and make a thorough analysis to the VNF placement problem in NFV and EC enabled networks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relationship between the size of BRCs when instantiating an VNF and the resource demand by each </a:t>
            </a:r>
            <a:r>
              <a:rPr lang="en-IN" sz="2000" dirty="0" err="1" smtClean="0">
                <a:latin typeface="Times New Roman" pitchFamily="18" charset="0"/>
                <a:cs typeface="Times New Roman" pitchFamily="18" charset="0"/>
              </a:rPr>
              <a:t>VNFr</a:t>
            </a:r>
            <a:r>
              <a:rPr lang="en-IN" sz="2000" dirty="0" smtClean="0">
                <a:latin typeface="Times New Roman" pitchFamily="18" charset="0"/>
                <a:cs typeface="Times New Roman" pitchFamily="18" charset="0"/>
              </a:rPr>
              <a:t> may have influences on the performance of different solutions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each group of results, the final BRCs, bandwidth consumptions and number of activated MDCs are used to evaluate the performance of different solutions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Compared with the single-tenant architecture, in which each tenant gets his own instance of application, the multi-tenant architecture can lead to higher resource utilization, lower service price, and more efficient management for the cloud service </a:t>
            </a:r>
            <a:r>
              <a:rPr lang="en-IN" sz="2000" dirty="0" smtClean="0">
                <a:latin typeface="Times New Roman" pitchFamily="18" charset="0"/>
                <a:cs typeface="Times New Roman" pitchFamily="18" charset="0"/>
              </a:rPr>
              <a:t>providers.</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16650"/>
        </p:xfrm>
        <a:graphic>
          <a:graphicData uri="http://schemas.openxmlformats.org/drawingml/2006/table">
            <a:tbl>
              <a:tblPr firstRow="1" bandRow="1">
                <a:tableStyleId>{5C22544A-7EE6-4342-B048-85BDC9FD1C3A}</a:tableStyleId>
              </a:tblPr>
              <a:tblGrid>
                <a:gridCol w="2622550"/>
                <a:gridCol w="1263650"/>
                <a:gridCol w="3981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An analytical model to design and manage a green </a:t>
                      </a:r>
                      <a:r>
                        <a:rPr lang="en-US" sz="2000" dirty="0" err="1">
                          <a:latin typeface="Times New Roman"/>
                          <a:ea typeface="Calibri"/>
                          <a:cs typeface="Latha"/>
                        </a:rPr>
                        <a:t>sdn</a:t>
                      </a:r>
                      <a:r>
                        <a:rPr lang="en-US" sz="2000" dirty="0">
                          <a:latin typeface="Times New Roman"/>
                          <a:ea typeface="Calibri"/>
                          <a:cs typeface="Latha"/>
                        </a:rPr>
                        <a:t>/</a:t>
                      </a:r>
                      <a:r>
                        <a:rPr lang="en-US" sz="2000" dirty="0" err="1">
                          <a:latin typeface="Times New Roman"/>
                          <a:ea typeface="Calibri"/>
                          <a:cs typeface="Latha"/>
                        </a:rPr>
                        <a:t>nfv</a:t>
                      </a:r>
                      <a:r>
                        <a:rPr lang="en-US" sz="2000" dirty="0">
                          <a:latin typeface="Times New Roman"/>
                          <a:ea typeface="Calibri"/>
                          <a:cs typeface="Latha"/>
                        </a:rPr>
                        <a:t> </a:t>
                      </a:r>
                      <a:r>
                        <a:rPr lang="en-US" sz="2000" dirty="0" err="1">
                          <a:latin typeface="Times New Roman"/>
                          <a:ea typeface="Calibri"/>
                          <a:cs typeface="Latha"/>
                        </a:rPr>
                        <a:t>cpe</a:t>
                      </a:r>
                      <a:r>
                        <a:rPr lang="en-US" sz="2000" dirty="0">
                          <a:latin typeface="Times New Roman"/>
                          <a:ea typeface="Calibri"/>
                          <a:cs typeface="Latha"/>
                        </a:rPr>
                        <a:t> node</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G. Faraci, G. Schembra,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model is then applied to a case study to demonstrate how it can be used to optimize system performance and choose the most important parameters characterizing the design of a CPE node.</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The emergence of edge computing</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Satyanarayanan,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Industry investment and research interest in edge computing, in which computing and storage nodes are placed at the Internet's edge in close proximity to mobile devices or sensors, have grown dramatically in recent years.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1847850"/>
                <a:gridCol w="3295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Edge computing: vision and challenges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W. Shi, J. Cao, Q. Zhang, Y. Li, L. </a:t>
                      </a:r>
                      <a:r>
                        <a:rPr lang="en-US" sz="2000" dirty="0" err="1">
                          <a:latin typeface="Times New Roman"/>
                          <a:ea typeface="Calibri"/>
                          <a:cs typeface="Latha"/>
                        </a:rPr>
                        <a:t>Xu</a:t>
                      </a:r>
                      <a:r>
                        <a:rPr lang="en-US" sz="2000" dirty="0">
                          <a:latin typeface="Times New Roman"/>
                          <a:ea typeface="Calibri"/>
                          <a:cs typeface="Latha"/>
                        </a:rPr>
                        <a:t>, </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Edge computing has the potential to address the concerns of response time requirement, battery life constraint, bandwidth cost saving, as well as data safety and privacy.</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Mobile edge computing: a survey on architecture and computation offloading</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 Mach, Z. Becvar,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Technological evolution of mobile user equipment (TIEs), such as </a:t>
                      </a:r>
                      <a:r>
                        <a:rPr lang="en-US" sz="2000" dirty="0" err="1">
                          <a:solidFill>
                            <a:srgbClr val="333333"/>
                          </a:solidFill>
                          <a:latin typeface="Times New Roman"/>
                          <a:ea typeface="Calibri"/>
                          <a:cs typeface="Latha"/>
                        </a:rPr>
                        <a:t>smartphones</a:t>
                      </a:r>
                      <a:r>
                        <a:rPr lang="en-US" sz="2000" dirty="0">
                          <a:solidFill>
                            <a:srgbClr val="333333"/>
                          </a:solidFill>
                          <a:latin typeface="Times New Roman"/>
                          <a:ea typeface="Calibri"/>
                          <a:cs typeface="Latha"/>
                        </a:rPr>
                        <a:t> or laptops, goes hand-in-hand with evolution of new mobile applications.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3.png"/>
          <p:cNvPicPr>
            <a:picLocks noGrp="1" noChangeAspect="1" noChangeArrowheads="1"/>
          </p:cNvPicPr>
          <p:nvPr>
            <p:ph idx="1"/>
          </p:nvPr>
        </p:nvPicPr>
        <p:blipFill>
          <a:blip r:embed="rId2"/>
          <a:srcRect/>
          <a:stretch>
            <a:fillRect/>
          </a:stretch>
        </p:blipFill>
        <p:spPr bwMode="auto">
          <a:xfrm>
            <a:off x="1828800" y="1371600"/>
            <a:ext cx="6477000" cy="4800599"/>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buNone/>
            </a:pPr>
            <a:r>
              <a:rPr lang="en-IN" dirty="0" smtClean="0">
                <a:latin typeface="Times New Roman" pitchFamily="18" charset="0"/>
                <a:cs typeface="Times New Roman" pitchFamily="18" charset="0"/>
              </a:rPr>
              <a:t>    In </a:t>
            </a:r>
            <a:r>
              <a:rPr lang="en-IN" dirty="0" smtClean="0">
                <a:latin typeface="Times New Roman" pitchFamily="18" charset="0"/>
                <a:cs typeface="Times New Roman" pitchFamily="18" charset="0"/>
              </a:rPr>
              <a:t>this paper, we study the VNF placement and resource optimization problem in NFV and EC enabled networks with a set of known </a:t>
            </a:r>
            <a:r>
              <a:rPr lang="en-IN" dirty="0" err="1" smtClean="0">
                <a:latin typeface="Times New Roman" pitchFamily="18" charset="0"/>
                <a:cs typeface="Times New Roman" pitchFamily="18" charset="0"/>
              </a:rPr>
              <a:t>SFCrs</a:t>
            </a:r>
            <a:r>
              <a:rPr lang="en-IN" dirty="0" smtClean="0">
                <a:latin typeface="Times New Roman" pitchFamily="18" charset="0"/>
                <a:cs typeface="Times New Roman" pitchFamily="18" charset="0"/>
              </a:rPr>
              <a:t>. The </a:t>
            </a:r>
            <a:r>
              <a:rPr lang="en-IN" dirty="0" err="1" smtClean="0">
                <a:latin typeface="Times New Roman" pitchFamily="18" charset="0"/>
                <a:cs typeface="Times New Roman" pitchFamily="18" charset="0"/>
              </a:rPr>
              <a:t>SFCrs</a:t>
            </a:r>
            <a:r>
              <a:rPr lang="en-IN" dirty="0" smtClean="0">
                <a:latin typeface="Times New Roman" pitchFamily="18" charset="0"/>
                <a:cs typeface="Times New Roman" pitchFamily="18" charset="0"/>
              </a:rPr>
              <a:t> are hierarchical and geo-distributed owing to the characteristics of EC. Besides, the latency constraints are heterogeneous and more stricter. Moreover, the instantiation method of VNFs is considered, which is that the VNFs are instantiated utilizing the multi-tenancy principle in this paper. And then the confliction between the node resource consumption and bandwidth consumption is clarified. Mathematically, the VNF placement problem is formulated as an ILP model with the aim of minimizing the total resource consumption in substrate network. The ILP is </a:t>
            </a:r>
            <a:r>
              <a:rPr lang="en-IN" dirty="0" err="1" smtClean="0">
                <a:latin typeface="Times New Roman" pitchFamily="18" charset="0"/>
                <a:cs typeface="Times New Roman" pitchFamily="18" charset="0"/>
              </a:rPr>
              <a:t>NPhard</a:t>
            </a:r>
            <a:r>
              <a:rPr lang="en-IN" dirty="0" smtClean="0">
                <a:latin typeface="Times New Roman" pitchFamily="18" charset="0"/>
                <a:cs typeface="Times New Roman" pitchFamily="18" charset="0"/>
              </a:rPr>
              <a:t>, apart from calculating the optimal results by </a:t>
            </a:r>
            <a:r>
              <a:rPr lang="en-IN" dirty="0" err="1" smtClean="0">
                <a:latin typeface="Times New Roman" pitchFamily="18" charset="0"/>
                <a:cs typeface="Times New Roman" pitchFamily="18" charset="0"/>
              </a:rPr>
              <a:t>Gurobi</a:t>
            </a:r>
            <a:r>
              <a:rPr lang="en-IN" dirty="0" smtClean="0">
                <a:latin typeface="Times New Roman" pitchFamily="18" charset="0"/>
                <a:cs typeface="Times New Roman" pitchFamily="18" charset="0"/>
              </a:rPr>
              <a:t> when the problem scale is small, a heuristic solution PG is proposed to solve the problem in polynomial time. In the last of the paper, an evaluation to the heuristic is made in detail, and the simulation results show that the resource cost derived by PG is near to the optimal results when the problem scale is small and it outperforms the contrastive schemes very much when the problem scale is </a:t>
            </a:r>
            <a:r>
              <a:rPr lang="en-IN" dirty="0" smtClean="0">
                <a:latin typeface="Times New Roman" pitchFamily="18" charset="0"/>
                <a:cs typeface="Times New Roman" pitchFamily="18" charset="0"/>
              </a:rPr>
              <a:t>large .</a:t>
            </a:r>
            <a:endParaRPr lang="en-US"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M. </a:t>
            </a:r>
            <a:r>
              <a:rPr lang="en-IN" sz="1600" dirty="0" err="1" smtClean="0">
                <a:latin typeface="Times New Roman" pitchFamily="18" charset="0"/>
                <a:cs typeface="Times New Roman" pitchFamily="18" charset="0"/>
              </a:rPr>
              <a:t>Chiosi</a:t>
            </a:r>
            <a:r>
              <a:rPr lang="en-IN" sz="1600" dirty="0" smtClean="0">
                <a:latin typeface="Times New Roman" pitchFamily="18" charset="0"/>
                <a:cs typeface="Times New Roman" pitchFamily="18" charset="0"/>
              </a:rPr>
              <a:t>, D. Clarke, P. Willis, A. Reid, J. </a:t>
            </a:r>
            <a:r>
              <a:rPr lang="en-IN" sz="1600" dirty="0" err="1" smtClean="0">
                <a:latin typeface="Times New Roman" pitchFamily="18" charset="0"/>
                <a:cs typeface="Times New Roman" pitchFamily="18" charset="0"/>
              </a:rPr>
              <a:t>Feger</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Bugenhagen</a:t>
            </a:r>
            <a:r>
              <a:rPr lang="en-IN" sz="1600" dirty="0" smtClean="0">
                <a:latin typeface="Times New Roman" pitchFamily="18" charset="0"/>
                <a:cs typeface="Times New Roman" pitchFamily="18" charset="0"/>
              </a:rPr>
              <a:t>, W. Khan, M. </a:t>
            </a:r>
            <a:r>
              <a:rPr lang="en-IN" sz="1600" dirty="0" err="1" smtClean="0">
                <a:latin typeface="Times New Roman" pitchFamily="18" charset="0"/>
                <a:cs typeface="Times New Roman" pitchFamily="18" charset="0"/>
              </a:rPr>
              <a:t>Fargano</a:t>
            </a:r>
            <a:r>
              <a:rPr lang="en-IN" sz="1600" dirty="0" smtClean="0">
                <a:latin typeface="Times New Roman" pitchFamily="18" charset="0"/>
                <a:cs typeface="Times New Roman" pitchFamily="18" charset="0"/>
              </a:rPr>
              <a:t>, C. Cui, H. Deng, et al., Network functions virtualisation: an introduction, benefits, enablers, challenges and call for action, in: SDN and </a:t>
            </a:r>
            <a:r>
              <a:rPr lang="en-IN" sz="1600" dirty="0" err="1" smtClean="0">
                <a:latin typeface="Times New Roman" pitchFamily="18" charset="0"/>
                <a:cs typeface="Times New Roman" pitchFamily="18" charset="0"/>
              </a:rPr>
              <a:t>OpenFlow</a:t>
            </a:r>
            <a:r>
              <a:rPr lang="en-IN" sz="1600" dirty="0" smtClean="0">
                <a:latin typeface="Times New Roman" pitchFamily="18" charset="0"/>
                <a:cs typeface="Times New Roman" pitchFamily="18" charset="0"/>
              </a:rPr>
              <a:t> World Congress, 2012, pp. 22–24.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ETSI White Paper No. 23, Cloud RAN and MEC: A Perfect Pairing, European Telecommunications Standards Institute, 2018, [Online]. Available: http://www. etsi.org/images/files/</a:t>
            </a:r>
            <a:r>
              <a:rPr lang="en-IN" sz="1600" dirty="0" err="1" smtClean="0">
                <a:latin typeface="Times New Roman" pitchFamily="18" charset="0"/>
                <a:cs typeface="Times New Roman" pitchFamily="18" charset="0"/>
              </a:rPr>
              <a:t>ETSIWhitePapers</a:t>
            </a:r>
            <a:r>
              <a:rPr lang="en-IN" sz="1600" dirty="0" smtClean="0">
                <a:latin typeface="Times New Roman" pitchFamily="18" charset="0"/>
                <a:cs typeface="Times New Roman" pitchFamily="18" charset="0"/>
              </a:rPr>
              <a:t>/etsi_wp23_MEC_and_CRAN_ed1_FINAL. </a:t>
            </a:r>
            <a:r>
              <a:rPr lang="en-IN" sz="1600" dirty="0" err="1" smtClean="0">
                <a:latin typeface="Times New Roman" pitchFamily="18" charset="0"/>
                <a:cs typeface="Times New Roman" pitchFamily="18" charset="0"/>
              </a:rPr>
              <a:t>pdf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G. </a:t>
            </a:r>
            <a:r>
              <a:rPr lang="en-IN" sz="1600" dirty="0" err="1" smtClean="0">
                <a:latin typeface="Times New Roman" pitchFamily="18" charset="0"/>
                <a:cs typeface="Times New Roman" pitchFamily="18" charset="0"/>
              </a:rPr>
              <a:t>Faraci</a:t>
            </a:r>
            <a:r>
              <a:rPr lang="en-IN" sz="1600" dirty="0" smtClean="0">
                <a:latin typeface="Times New Roman" pitchFamily="18" charset="0"/>
                <a:cs typeface="Times New Roman" pitchFamily="18" charset="0"/>
              </a:rPr>
              <a:t>, G. </a:t>
            </a:r>
            <a:r>
              <a:rPr lang="en-IN" sz="1600" dirty="0" err="1" smtClean="0">
                <a:latin typeface="Times New Roman" pitchFamily="18" charset="0"/>
                <a:cs typeface="Times New Roman" pitchFamily="18" charset="0"/>
              </a:rPr>
              <a:t>Schembra</a:t>
            </a:r>
            <a:r>
              <a:rPr lang="en-IN" sz="1600" dirty="0" smtClean="0">
                <a:latin typeface="Times New Roman" pitchFamily="18" charset="0"/>
                <a:cs typeface="Times New Roman" pitchFamily="18" charset="0"/>
              </a:rPr>
              <a:t>, An analytical model to design and manage a green </a:t>
            </a:r>
            <a:r>
              <a:rPr lang="en-IN" sz="1600" dirty="0" err="1" smtClean="0">
                <a:latin typeface="Times New Roman" pitchFamily="18" charset="0"/>
                <a:cs typeface="Times New Roman" pitchFamily="18" charset="0"/>
              </a:rPr>
              <a:t>sdn</a:t>
            </a:r>
            <a:r>
              <a:rPr lang="en-IN" sz="1600" dirty="0" smtClean="0">
                <a:latin typeface="Times New Roman" pitchFamily="18" charset="0"/>
                <a:cs typeface="Times New Roman" pitchFamily="18" charset="0"/>
              </a:rPr>
              <a:t>/</a:t>
            </a:r>
            <a:r>
              <a:rPr lang="en-IN" sz="1600" dirty="0" err="1" smtClean="0">
                <a:latin typeface="Times New Roman" pitchFamily="18" charset="0"/>
                <a:cs typeface="Times New Roman" pitchFamily="18" charset="0"/>
              </a:rPr>
              <a:t>nfv</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cpe</a:t>
            </a:r>
            <a:r>
              <a:rPr lang="en-IN" sz="1600" dirty="0" smtClean="0">
                <a:latin typeface="Times New Roman" pitchFamily="18" charset="0"/>
                <a:cs typeface="Times New Roman" pitchFamily="18" charset="0"/>
              </a:rPr>
              <a:t> node, IEEE Trans. </a:t>
            </a:r>
            <a:r>
              <a:rPr lang="en-IN" sz="1600" dirty="0" err="1" smtClean="0">
                <a:latin typeface="Times New Roman" pitchFamily="18" charset="0"/>
                <a:cs typeface="Times New Roman" pitchFamily="18" charset="0"/>
              </a:rPr>
              <a:t>Netw</a:t>
            </a:r>
            <a:r>
              <a:rPr lang="en-IN" sz="1600" dirty="0" smtClean="0">
                <a:latin typeface="Times New Roman" pitchFamily="18" charset="0"/>
                <a:cs typeface="Times New Roman" pitchFamily="18" charset="0"/>
              </a:rPr>
              <a:t>. Serv. Manage. 12 (3) (2015) 435–450, doi:10.1109/TNSM.2015.2454293.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J. </a:t>
            </a:r>
            <a:r>
              <a:rPr lang="en-IN" sz="1600" dirty="0" err="1" smtClean="0">
                <a:latin typeface="Times New Roman" pitchFamily="18" charset="0"/>
                <a:cs typeface="Times New Roman" pitchFamily="18" charset="0"/>
              </a:rPr>
              <a:t>Halpern</a:t>
            </a:r>
            <a:r>
              <a:rPr lang="en-IN" sz="1600" dirty="0" smtClean="0">
                <a:latin typeface="Times New Roman" pitchFamily="18" charset="0"/>
                <a:cs typeface="Times New Roman" pitchFamily="18" charset="0"/>
              </a:rPr>
              <a:t>, C. </a:t>
            </a:r>
            <a:r>
              <a:rPr lang="en-IN" sz="1600" dirty="0" err="1" smtClean="0">
                <a:latin typeface="Times New Roman" pitchFamily="18" charset="0"/>
                <a:cs typeface="Times New Roman" pitchFamily="18" charset="0"/>
              </a:rPr>
              <a:t>Pignataro</a:t>
            </a:r>
            <a:r>
              <a:rPr lang="en-IN" sz="1600" dirty="0" smtClean="0">
                <a:latin typeface="Times New Roman" pitchFamily="18" charset="0"/>
                <a:cs typeface="Times New Roman" pitchFamily="18" charset="0"/>
              </a:rPr>
              <a:t>, Service Function Chaining (SFC) architecture, Technical Report, 2015, doi:10.17487/RFC7665.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M. </a:t>
            </a:r>
            <a:r>
              <a:rPr lang="en-IN" sz="1600" dirty="0" err="1" smtClean="0">
                <a:latin typeface="Times New Roman" pitchFamily="18" charset="0"/>
                <a:cs typeface="Times New Roman" pitchFamily="18" charset="0"/>
              </a:rPr>
              <a:t>Satyanarayanan</a:t>
            </a:r>
            <a:r>
              <a:rPr lang="en-IN" sz="1600" dirty="0" smtClean="0">
                <a:latin typeface="Times New Roman" pitchFamily="18" charset="0"/>
                <a:cs typeface="Times New Roman" pitchFamily="18" charset="0"/>
              </a:rPr>
              <a:t>, The emergence of edge computing, Computer 50 (1) (2017) 30–39, </a:t>
            </a:r>
            <a:r>
              <a:rPr lang="en-IN" sz="1600" dirty="0" smtClean="0">
                <a:latin typeface="Times New Roman" pitchFamily="18" charset="0"/>
                <a:cs typeface="Times New Roman" pitchFamily="18" charset="0"/>
              </a:rPr>
              <a:t>doi:10.1109/MC.2017.9.</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W. Shi, J. Cao, Q. Zhang, Y. Li, L. </a:t>
            </a:r>
            <a:r>
              <a:rPr lang="en-IN" sz="1600" dirty="0" err="1" smtClean="0">
                <a:latin typeface="Times New Roman" pitchFamily="18" charset="0"/>
                <a:cs typeface="Times New Roman" pitchFamily="18" charset="0"/>
              </a:rPr>
              <a:t>Xu</a:t>
            </a:r>
            <a:r>
              <a:rPr lang="en-IN" sz="1600" dirty="0" smtClean="0">
                <a:latin typeface="Times New Roman" pitchFamily="18" charset="0"/>
                <a:cs typeface="Times New Roman" pitchFamily="18" charset="0"/>
              </a:rPr>
              <a:t>, Edge computing: vision and challenges, IEEE Internet Thing. J. 3 (5) (2016) 637–646, doi:10.1109/JIOT.2016.2579198.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P. Mach, Z. </a:t>
            </a:r>
            <a:r>
              <a:rPr lang="en-IN" sz="1600" dirty="0" err="1" smtClean="0">
                <a:latin typeface="Times New Roman" pitchFamily="18" charset="0"/>
                <a:cs typeface="Times New Roman" pitchFamily="18" charset="0"/>
              </a:rPr>
              <a:t>Becvar</a:t>
            </a:r>
            <a:r>
              <a:rPr lang="en-IN" sz="1600" dirty="0" smtClean="0">
                <a:latin typeface="Times New Roman" pitchFamily="18" charset="0"/>
                <a:cs typeface="Times New Roman" pitchFamily="18" charset="0"/>
              </a:rPr>
              <a:t>, Mobile edge computing: a survey on architecture and computation offloading, IEEE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Surv</a:t>
            </a:r>
            <a:r>
              <a:rPr lang="en-IN" sz="1600" dirty="0" smtClean="0">
                <a:latin typeface="Times New Roman" pitchFamily="18" charset="0"/>
                <a:cs typeface="Times New Roman" pitchFamily="18" charset="0"/>
              </a:rPr>
              <a:t>. Tutor. 19 (3) (2017) 1628–1656, doi:10.1109/COMST.2017.2682318.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F. </a:t>
            </a:r>
            <a:r>
              <a:rPr lang="en-IN" sz="1600" dirty="0" err="1" smtClean="0">
                <a:latin typeface="Times New Roman" pitchFamily="18" charset="0"/>
                <a:cs typeface="Times New Roman" pitchFamily="18" charset="0"/>
              </a:rPr>
              <a:t>Bonomi</a:t>
            </a:r>
            <a:r>
              <a:rPr lang="en-IN" sz="1600" dirty="0" smtClean="0">
                <a:latin typeface="Times New Roman" pitchFamily="18" charset="0"/>
                <a:cs typeface="Times New Roman" pitchFamily="18" charset="0"/>
              </a:rPr>
              <a:t>, R. </a:t>
            </a:r>
            <a:r>
              <a:rPr lang="en-IN" sz="1600" dirty="0" err="1" smtClean="0">
                <a:latin typeface="Times New Roman" pitchFamily="18" charset="0"/>
                <a:cs typeface="Times New Roman" pitchFamily="18" charset="0"/>
              </a:rPr>
              <a:t>Milito</a:t>
            </a:r>
            <a:r>
              <a:rPr lang="en-IN" sz="1600" dirty="0" smtClean="0">
                <a:latin typeface="Times New Roman" pitchFamily="18" charset="0"/>
                <a:cs typeface="Times New Roman" pitchFamily="18" charset="0"/>
              </a:rPr>
              <a:t>, P. </a:t>
            </a:r>
            <a:r>
              <a:rPr lang="en-IN" sz="1600" dirty="0" err="1" smtClean="0">
                <a:latin typeface="Times New Roman" pitchFamily="18" charset="0"/>
                <a:cs typeface="Times New Roman" pitchFamily="18" charset="0"/>
              </a:rPr>
              <a:t>Natarajan</a:t>
            </a:r>
            <a:r>
              <a:rPr lang="en-IN" sz="1600" dirty="0" smtClean="0">
                <a:latin typeface="Times New Roman" pitchFamily="18" charset="0"/>
                <a:cs typeface="Times New Roman" pitchFamily="18" charset="0"/>
              </a:rPr>
              <a:t>, J. Zhu, Fog computing: a platform for internet of things and analytics, in: Big Data and Internet of Things: A Roadmap for Smart Environments, Springer, 2014, pp. 169–186, doi:10.1007/ 978-3-319-05029-4_7.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F. </a:t>
            </a:r>
            <a:r>
              <a:rPr lang="en-IN" sz="1600" dirty="0" err="1" smtClean="0">
                <a:latin typeface="Times New Roman" pitchFamily="18" charset="0"/>
                <a:cs typeface="Times New Roman" pitchFamily="18" charset="0"/>
              </a:rPr>
              <a:t>Bonomi</a:t>
            </a:r>
            <a:r>
              <a:rPr lang="en-IN" sz="1600" dirty="0" smtClean="0">
                <a:latin typeface="Times New Roman" pitchFamily="18" charset="0"/>
                <a:cs typeface="Times New Roman" pitchFamily="18" charset="0"/>
              </a:rPr>
              <a:t>, R. </a:t>
            </a:r>
            <a:r>
              <a:rPr lang="en-IN" sz="1600" dirty="0" err="1" smtClean="0">
                <a:latin typeface="Times New Roman" pitchFamily="18" charset="0"/>
                <a:cs typeface="Times New Roman" pitchFamily="18" charset="0"/>
              </a:rPr>
              <a:t>Milito</a:t>
            </a:r>
            <a:r>
              <a:rPr lang="en-IN" sz="1600" dirty="0" smtClean="0">
                <a:latin typeface="Times New Roman" pitchFamily="18" charset="0"/>
                <a:cs typeface="Times New Roman" pitchFamily="18" charset="0"/>
              </a:rPr>
              <a:t>, J. Zhu, S. </a:t>
            </a:r>
            <a:r>
              <a:rPr lang="en-IN" sz="1600" dirty="0" err="1" smtClean="0">
                <a:latin typeface="Times New Roman" pitchFamily="18" charset="0"/>
                <a:cs typeface="Times New Roman" pitchFamily="18" charset="0"/>
              </a:rPr>
              <a:t>Addepalli</a:t>
            </a:r>
            <a:r>
              <a:rPr lang="en-IN" sz="1600" dirty="0" smtClean="0">
                <a:latin typeface="Times New Roman" pitchFamily="18" charset="0"/>
                <a:cs typeface="Times New Roman" pitchFamily="18" charset="0"/>
              </a:rPr>
              <a:t>, Fog computing and its role in the internet of things, in: Proceedings of the First Edition of the MCC Workshop on Mobile Cloud Computing, ACM, 2012, pp. 13–16, doi:10.1145/2342509.2342513.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M. </a:t>
            </a:r>
            <a:r>
              <a:rPr lang="en-IN" sz="1600" dirty="0" err="1" smtClean="0">
                <a:latin typeface="Times New Roman" pitchFamily="18" charset="0"/>
                <a:cs typeface="Times New Roman" pitchFamily="18" charset="0"/>
              </a:rPr>
              <a:t>Satyanarayanan</a:t>
            </a:r>
            <a:r>
              <a:rPr lang="en-IN" sz="1600" dirty="0" smtClean="0">
                <a:latin typeface="Times New Roman" pitchFamily="18" charset="0"/>
                <a:cs typeface="Times New Roman" pitchFamily="18" charset="0"/>
              </a:rPr>
              <a:t>, P. </a:t>
            </a:r>
            <a:r>
              <a:rPr lang="en-IN" sz="1600" dirty="0" err="1" smtClean="0">
                <a:latin typeface="Times New Roman" pitchFamily="18" charset="0"/>
                <a:cs typeface="Times New Roman" pitchFamily="18" charset="0"/>
              </a:rPr>
              <a:t>Bahl</a:t>
            </a:r>
            <a:r>
              <a:rPr lang="en-IN" sz="1600" dirty="0" smtClean="0">
                <a:latin typeface="Times New Roman" pitchFamily="18" charset="0"/>
                <a:cs typeface="Times New Roman" pitchFamily="18" charset="0"/>
              </a:rPr>
              <a:t>, R. Caceres, N. Davies, The case for </a:t>
            </a:r>
            <a:r>
              <a:rPr lang="en-IN" sz="1600" dirty="0" err="1" smtClean="0">
                <a:latin typeface="Times New Roman" pitchFamily="18" charset="0"/>
                <a:cs typeface="Times New Roman" pitchFamily="18" charset="0"/>
              </a:rPr>
              <a:t>vm</a:t>
            </a:r>
            <a:r>
              <a:rPr lang="en-IN" sz="1600" dirty="0" smtClean="0">
                <a:latin typeface="Times New Roman" pitchFamily="18" charset="0"/>
                <a:cs typeface="Times New Roman" pitchFamily="18" charset="0"/>
              </a:rPr>
              <a:t>-based cloudlets in mobile computing, IEEE </a:t>
            </a:r>
            <a:r>
              <a:rPr lang="en-IN" sz="1600" dirty="0" err="1" smtClean="0">
                <a:latin typeface="Times New Roman" pitchFamily="18" charset="0"/>
                <a:cs typeface="Times New Roman" pitchFamily="18" charset="0"/>
              </a:rPr>
              <a:t>Pervas</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8 (4) (2009), doi:10.1109/ MPRV.2009.82.</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1264</TotalTime>
  <Words>1632</Words>
  <Application>Microsoft Office PowerPoint</Application>
  <PresentationFormat>On-screen Show (4:3)</PresentationFormat>
  <Paragraphs>70</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Resource Optimization and Delay Guarantee Virtual Network Function Placement for Mapping SFC Requests in Cloud Networks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2021-06-29T11:58:11Z</dcterms:modified>
</cp:coreProperties>
</file>