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ProSAS</a:t>
            </a:r>
            <a:r>
              <a:rPr lang="en-IN" b="1" dirty="0" smtClean="0">
                <a:latin typeface="Times New Roman" pitchFamily="18" charset="0"/>
                <a:cs typeface="Times New Roman" pitchFamily="18" charset="0"/>
              </a:rPr>
              <a:t> Proactive Security Auditing System for Clouds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multi-tenancy in a cloud along with its dynamic and self-service nature could cause severe security concerns. To mitigate such concerns and ensure the accountability and transparency of the cloud providers towards their tenants, security auditing is a promising solution. However, the existing security auditing solutions for clouds suffer from several limitations. First, the traditional auditing approach, which is retroactive in nature, can only detect violations after the fact and hence, often becomes ineffective while dealing with the dynamic nature of a cloud. Second, the existing runtime approaches can cause significant delay in the response time while dealing with the sheer size of a cloud. Finally, the current proactive approaches typically rely on prior knowledge about future changes in a cloud and also require significant manual efforts, and thus become less practical for a dynamic environment like cloud. To address those limitations, we present a novel proactive security auditing system, namely, </a:t>
            </a:r>
            <a:r>
              <a:rPr lang="en-IN" sz="2000" dirty="0" err="1" smtClean="0">
                <a:latin typeface="Times New Roman" pitchFamily="18" charset="0"/>
                <a:cs typeface="Times New Roman" pitchFamily="18" charset="0"/>
              </a:rPr>
              <a:t>ProSAS</a:t>
            </a:r>
            <a:r>
              <a:rPr lang="en-IN" sz="2000" dirty="0" smtClean="0">
                <a:latin typeface="Times New Roman" pitchFamily="18" charset="0"/>
                <a:cs typeface="Times New Roman" pitchFamily="18" charset="0"/>
              </a:rPr>
              <a:t>, which can prevent violations to security policies at runtime with a practical response time, and yet does not require prior knowledge about future changes. </a:t>
            </a:r>
            <a:r>
              <a:rPr lang="en-IN" sz="2000" dirty="0" err="1" smtClean="0">
                <a:latin typeface="Times New Roman" pitchFamily="18" charset="0"/>
                <a:cs typeface="Times New Roman" pitchFamily="18" charset="0"/>
              </a:rPr>
              <a:t>ProSAS</a:t>
            </a:r>
            <a:r>
              <a:rPr lang="en-IN" sz="2000" dirty="0" smtClean="0">
                <a:latin typeface="Times New Roman" pitchFamily="18" charset="0"/>
                <a:cs typeface="Times New Roman" pitchFamily="18" charset="0"/>
              </a:rPr>
              <a:t> is integrated into </a:t>
            </a:r>
            <a:r>
              <a:rPr lang="en-IN" sz="2000" dirty="0" err="1" smtClean="0">
                <a:latin typeface="Times New Roman" pitchFamily="18" charset="0"/>
                <a:cs typeface="Times New Roman" pitchFamily="18" charset="0"/>
              </a:rPr>
              <a:t>OpenStack</a:t>
            </a:r>
            <a:r>
              <a:rPr lang="en-IN" sz="2000" dirty="0" smtClean="0">
                <a:latin typeface="Times New Roman" pitchFamily="18" charset="0"/>
                <a:cs typeface="Times New Roman" pitchFamily="18" charset="0"/>
              </a:rPr>
              <a:t>, a popular cloud platform. Our experiment results using both synthetic and real data demonstrate its efficiency and accuracy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t>
            </a:r>
            <a:r>
              <a:rPr lang="en-IN" sz="2000" dirty="0" err="1" smtClean="0">
                <a:latin typeface="Times New Roman" pitchFamily="18" charset="0"/>
                <a:cs typeface="Times New Roman" pitchFamily="18" charset="0"/>
              </a:rPr>
              <a:t>interceptand</a:t>
            </a:r>
            <a:r>
              <a:rPr lang="en-IN" sz="2000" dirty="0" smtClean="0">
                <a:latin typeface="Times New Roman" pitchFamily="18" charset="0"/>
                <a:cs typeface="Times New Roman" pitchFamily="18" charset="0"/>
              </a:rPr>
              <a:t>-check </a:t>
            </a:r>
            <a:r>
              <a:rPr lang="en-IN" sz="2000" dirty="0" smtClean="0">
                <a:latin typeface="Times New Roman" pitchFamily="18" charset="0"/>
                <a:cs typeface="Times New Roman" pitchFamily="18" charset="0"/>
              </a:rPr>
              <a:t>approaches perform </a:t>
            </a:r>
            <a:r>
              <a:rPr lang="en-IN" sz="2000" dirty="0" smtClean="0">
                <a:latin typeface="Times New Roman" pitchFamily="18" charset="0"/>
                <a:cs typeface="Times New Roman" pitchFamily="18" charset="0"/>
              </a:rPr>
              <a:t>major verification tasks while holding the event instances blocked, and usually cause significant delay to a user request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existing dependency models are typically static in nature in the sense that the captured dependencies do not reflect runtime patterns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critical limitation is that existing dependency models are deterministic in the sense that every event can only lead to a unique subsequent event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log files generated by the existing cloud platforms are not suitable to be directly fed into the learning engine, as user events are generally mixed up with many other system-initiated events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form of auditing is more traditional, however, the fundamental problem with this approach is that it cannot prevent any irreversible damages, e.g.,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 and leaking sensitive information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works in </a:t>
            </a:r>
            <a:r>
              <a:rPr lang="en-IN" sz="2000" dirty="0" smtClean="0">
                <a:latin typeface="Times New Roman" pitchFamily="18" charset="0"/>
                <a:cs typeface="Times New Roman" pitchFamily="18" charset="0"/>
              </a:rPr>
              <a:t>have </a:t>
            </a:r>
            <a:r>
              <a:rPr lang="en-IN" sz="2000" dirty="0" smtClean="0">
                <a:latin typeface="Times New Roman" pitchFamily="18" charset="0"/>
                <a:cs typeface="Times New Roman" pitchFamily="18" charset="0"/>
              </a:rPr>
              <a:t>the same general objective, which is cloud auditing, as ours, but they use empirical techniques to perform auditing whereas we use formal techniques to model and solve the auditing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a back-end verification mechanism, we formalize verification data and properties as Constraint Satisfaction Problem (CSP) and use a constraint solver, namely, </a:t>
            </a:r>
            <a:r>
              <a:rPr lang="en-IN" sz="2000" dirty="0" smtClean="0">
                <a:latin typeface="Times New Roman" pitchFamily="18" charset="0"/>
                <a:cs typeface="Times New Roman" pitchFamily="18" charset="0"/>
              </a:rPr>
              <a:t>Sugar, </a:t>
            </a:r>
            <a:r>
              <a:rPr lang="en-IN" sz="2000" dirty="0" smtClean="0">
                <a:latin typeface="Times New Roman" pitchFamily="18" charset="0"/>
                <a:cs typeface="Times New Roman" pitchFamily="18" charset="0"/>
              </a:rPr>
              <a:t>to validate the compliance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this end, tracing back log entries to identify the root cause of a problem and subsequent actions, respectively, are natural solutions which motivate the processing of logs.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7620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proposed </a:t>
            </a:r>
            <a:r>
              <a:rPr lang="en-IN" sz="2000" dirty="0" err="1" smtClean="0">
                <a:latin typeface="Times New Roman" pitchFamily="18" charset="0"/>
                <a:cs typeface="Times New Roman" pitchFamily="18" charset="0"/>
              </a:rPr>
              <a:t>LeaPS</a:t>
            </a:r>
            <a:r>
              <a:rPr lang="en-IN" sz="2000" dirty="0" smtClean="0">
                <a:latin typeface="Times New Roman" pitchFamily="18" charset="0"/>
                <a:cs typeface="Times New Roman" pitchFamily="18" charset="0"/>
              </a:rPr>
              <a:t>, a fully automated system leveraging the </a:t>
            </a:r>
            <a:r>
              <a:rPr lang="en-IN" sz="2000" dirty="0" err="1" smtClean="0">
                <a:latin typeface="Times New Roman" pitchFamily="18" charset="0"/>
                <a:cs typeface="Times New Roman" pitchFamily="18" charset="0"/>
              </a:rPr>
              <a:t>learningbased</a:t>
            </a:r>
            <a:r>
              <a:rPr lang="en-IN" sz="2000" dirty="0" smtClean="0">
                <a:latin typeface="Times New Roman" pitchFamily="18" charset="0"/>
                <a:cs typeface="Times New Roman" pitchFamily="18" charset="0"/>
              </a:rPr>
              <a:t> techniques to accelerate the performance of a proactive auditing approach.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describe our implementation of the proposed system based on </a:t>
            </a:r>
            <a:r>
              <a:rPr lang="en-IN" sz="2000" dirty="0" err="1" smtClean="0">
                <a:latin typeface="Times New Roman" pitchFamily="18" charset="0"/>
                <a:cs typeface="Times New Roman" pitchFamily="18" charset="0"/>
              </a:rPr>
              <a:t>OpenStack</a:t>
            </a:r>
            <a:r>
              <a:rPr lang="en-IN" sz="2000" dirty="0" smtClean="0">
                <a:latin typeface="Times New Roman" pitchFamily="18" charset="0"/>
                <a:cs typeface="Times New Roman" pitchFamily="18" charset="0"/>
              </a:rPr>
              <a:t>, and demonstrate how the system may be easily ported to other cloud platforms (e.g., Amazon EC2 and Google GCP). </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a proactive auditing approach, which starts the auditing ahead of critical events, has recently been proposed as a promising solution for delivering practical response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demonstrated by our implementation and experimental results, the proposed system, </a:t>
            </a:r>
            <a:r>
              <a:rPr lang="en-IN" sz="2000" dirty="0" err="1" smtClean="0">
                <a:latin typeface="Times New Roman" pitchFamily="18" charset="0"/>
                <a:cs typeface="Times New Roman" pitchFamily="18" charset="0"/>
              </a:rPr>
              <a:t>LeaPS</a:t>
            </a:r>
            <a:r>
              <a:rPr lang="en-IN" sz="2000" dirty="0" smtClean="0">
                <a:latin typeface="Times New Roman" pitchFamily="18" charset="0"/>
                <a:cs typeface="Times New Roman" pitchFamily="18" charset="0"/>
              </a:rPr>
              <a:t>, provides an automated, efficient, and scalable solution for different cloud platforms to increase their transparency and accountability to tenants</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main contributions of this thesis work are towards security, efficiency and practicality improvements in cloud security </a:t>
            </a:r>
            <a:r>
              <a:rPr lang="en-IN" sz="2000" dirty="0" smtClean="0">
                <a:latin typeface="Times New Roman" pitchFamily="18" charset="0"/>
                <a:cs typeface="Times New Roman" pitchFamily="18" charset="0"/>
              </a:rPr>
              <a:t>auditing.</a:t>
            </a:r>
          </a:p>
          <a:p>
            <a:pPr algn="just">
              <a:lnSpc>
                <a:spcPct val="150000"/>
              </a:lnSpc>
            </a:pPr>
            <a:r>
              <a:rPr lang="en-IN" sz="2000" dirty="0" err="1" smtClean="0">
                <a:latin typeface="Times New Roman" pitchFamily="18" charset="0"/>
                <a:cs typeface="Times New Roman" pitchFamily="18" charset="0"/>
              </a:rPr>
              <a:t>LeaPS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leverages learning techniques in a different manner so that the false positive/negative rates cannot affect the security of our system directly, and rather affects the performance of our system</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leveraging such big data analytics and memory-efficient methods may enhance the performance of our log processing</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Also, to demonstrate the applicability, scalability and efficiency of our proposed system, we integrate it to </a:t>
            </a:r>
            <a:r>
              <a:rPr lang="en-IN" sz="2000" dirty="0" err="1" smtClean="0">
                <a:latin typeface="Times New Roman" pitchFamily="18" charset="0"/>
                <a:cs typeface="Times New Roman" pitchFamily="18" charset="0"/>
              </a:rPr>
              <a:t>OpenStack</a:t>
            </a:r>
            <a:r>
              <a:rPr lang="en-IN" sz="2000" dirty="0" smtClean="0">
                <a:latin typeface="Times New Roman" pitchFamily="18" charset="0"/>
                <a:cs typeface="Times New Roman" pitchFamily="18" charset="0"/>
              </a:rPr>
              <a:t>, a major cloud platform, and evaluate it using both synthetic and real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integrate our proposed system into </a:t>
            </a:r>
            <a:r>
              <a:rPr lang="en-IN" sz="2000" dirty="0" err="1" smtClean="0">
                <a:latin typeface="Times New Roman" pitchFamily="18" charset="0"/>
                <a:cs typeface="Times New Roman" pitchFamily="18" charset="0"/>
              </a:rPr>
              <a:t>OpenStack</a:t>
            </a:r>
            <a:r>
              <a:rPr lang="en-IN" sz="2000" dirty="0" smtClean="0">
                <a:latin typeface="Times New Roman" pitchFamily="18" charset="0"/>
                <a:cs typeface="Times New Roman" pitchFamily="18" charset="0"/>
              </a:rPr>
              <a:t> [89], one of the major cloud management platforms, and conduct experiments to measure the efficiency, scalability and applicability of this system. </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overview of issues and recent developments in cloud computing and storage security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Aguiar, Y. Zhang, and M. Blanton.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Security and privacy concerns, however, are among the top impediments standing in the way of wider adoption of cloud technologies.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Representing and reasoning about web access control policies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G.-J. Ahn, H. Hu, J. Lee, and Y. Meng.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advent of emerging technologies such as Web services, service-oriented architecture, and cloud computing has enabled us to perform business services more efficiently and effectively.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cross tenant access control (CTAC) model for cloud computing: Formal specification and verification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 Alam, S. U. Malik, A. Akhunzada, K.-K. R. Choo, S. Tabbasum, and M. Alam.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Sharing of resources on the cloud can be achieved on a large scale since it is cost effective and location independent.</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Sophisticated access control via SMT and logical frameworks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Arkoudas, R. Chadha, and J. Chiang.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reduce both request evaluation and policy analysis to SMT solving, and provide experimental results demonstrating the practicality of these reductions.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828800" y="1371600"/>
            <a:ext cx="64770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ever-changing and self-service nature of clouds brings the necessity to audit the cloud at runtime to ensure continuous security compliance, which is essential for cloud provider’s accountability and transparency towards their tenants. To this end, there exist two types of cloud-specific security auditing approaches: intercept-and-check and proactive. However, existing works under these approaches either fail to provide a practical response time due to the sheer scale of the cloud, or require a future change plan in advance which may be impractical in most cloud environments. In this thesis, we addressed these major limitations of the existing runtime auditing solutions and proposed a proactive security auditing system for clouds. To this end, we first proposed a runtime security auditing system for the user level of the cloud; which verifies different authentication and authorization mechanisms (e.g., RBAC, ABAC and SSO) incrementally. Second, to reduce the response time of runtime auditing, this thesis delivered a proactive security auditing system; which offers a novel proactive auditing approach, where we leverage the dependency relationships among cloud events to incrementally pre-compute the major auditing efforts. As a result, the runtime effort in our proactive approach remains lightweight and results in a practical response time (e.g., 8.5 milliseconds for 100,000 virtual ports). Third, to extend the coverage of our auditing system and improve its practicality, we leveraged learning techniques to design and implement an automated approach to process raw cloud logs and utilize them to capture various dependency relationships.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E. </a:t>
            </a:r>
            <a:r>
              <a:rPr lang="en-IN" sz="1800" dirty="0" err="1" smtClean="0">
                <a:latin typeface="Times New Roman" pitchFamily="18" charset="0"/>
                <a:cs typeface="Times New Roman" pitchFamily="18" charset="0"/>
              </a:rPr>
              <a:t>Aguiar</a:t>
            </a:r>
            <a:r>
              <a:rPr lang="en-IN" sz="1800" dirty="0" smtClean="0">
                <a:latin typeface="Times New Roman" pitchFamily="18" charset="0"/>
                <a:cs typeface="Times New Roman" pitchFamily="18" charset="0"/>
              </a:rPr>
              <a:t>, Y. Zhang, and M. Blanton. An overview of issues and recent developments in cloud computing and storage security. In High Performance Cloud Auditing and Applications. Springer,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G.-J. </a:t>
            </a:r>
            <a:r>
              <a:rPr lang="en-IN" sz="1800" dirty="0" err="1" smtClean="0">
                <a:latin typeface="Times New Roman" pitchFamily="18" charset="0"/>
                <a:cs typeface="Times New Roman" pitchFamily="18" charset="0"/>
              </a:rPr>
              <a:t>Ahn</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J. Lee, and Y. </a:t>
            </a:r>
            <a:r>
              <a:rPr lang="en-IN" sz="1800" dirty="0" err="1" smtClean="0">
                <a:latin typeface="Times New Roman" pitchFamily="18" charset="0"/>
                <a:cs typeface="Times New Roman" pitchFamily="18" charset="0"/>
              </a:rPr>
              <a:t>Meng</a:t>
            </a:r>
            <a:r>
              <a:rPr lang="en-IN" sz="1800" dirty="0" smtClean="0">
                <a:latin typeface="Times New Roman" pitchFamily="18" charset="0"/>
                <a:cs typeface="Times New Roman" pitchFamily="18" charset="0"/>
              </a:rPr>
              <a:t>. Representing and reasoning about web access control policies. In COMPSAC, 2010.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Q. </a:t>
            </a:r>
            <a:r>
              <a:rPr lang="en-IN" sz="1800" dirty="0" err="1" smtClean="0">
                <a:latin typeface="Times New Roman" pitchFamily="18" charset="0"/>
                <a:cs typeface="Times New Roman" pitchFamily="18" charset="0"/>
              </a:rPr>
              <a:t>Alam</a:t>
            </a:r>
            <a:r>
              <a:rPr lang="en-IN" sz="1800" dirty="0" smtClean="0">
                <a:latin typeface="Times New Roman" pitchFamily="18" charset="0"/>
                <a:cs typeface="Times New Roman" pitchFamily="18" charset="0"/>
              </a:rPr>
              <a:t>, S. U. </a:t>
            </a:r>
            <a:r>
              <a:rPr lang="en-IN" sz="1800" dirty="0" err="1" smtClean="0">
                <a:latin typeface="Times New Roman" pitchFamily="18" charset="0"/>
                <a:cs typeface="Times New Roman" pitchFamily="18" charset="0"/>
              </a:rPr>
              <a:t>Malik</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Akhunzada</a:t>
            </a:r>
            <a:r>
              <a:rPr lang="en-IN" sz="1800" dirty="0" smtClean="0">
                <a:latin typeface="Times New Roman" pitchFamily="18" charset="0"/>
                <a:cs typeface="Times New Roman" pitchFamily="18" charset="0"/>
              </a:rPr>
              <a:t>, K.-K. R. </a:t>
            </a:r>
            <a:r>
              <a:rPr lang="en-IN" sz="1800" dirty="0" err="1" smtClean="0">
                <a:latin typeface="Times New Roman" pitchFamily="18" charset="0"/>
                <a:cs typeface="Times New Roman" pitchFamily="18" charset="0"/>
              </a:rPr>
              <a:t>Choo</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Tabbasum</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Alam</a:t>
            </a:r>
            <a:r>
              <a:rPr lang="en-IN" sz="1800" dirty="0" smtClean="0">
                <a:latin typeface="Times New Roman" pitchFamily="18" charset="0"/>
                <a:cs typeface="Times New Roman" pitchFamily="18" charset="0"/>
              </a:rPr>
              <a:t>. A cross tenant access control (CTAC) model for cloud computing: Formal specification and verification. IEEE TIFS, 2016.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Amazon. Amazon </a:t>
            </a:r>
            <a:r>
              <a:rPr lang="en-IN" sz="1800" dirty="0" err="1" smtClean="0">
                <a:latin typeface="Times New Roman" pitchFamily="18" charset="0"/>
                <a:cs typeface="Times New Roman" pitchFamily="18" charset="0"/>
              </a:rPr>
              <a:t>CloudWatch</a:t>
            </a:r>
            <a:r>
              <a:rPr lang="en-IN" sz="1800" dirty="0" smtClean="0">
                <a:latin typeface="Times New Roman" pitchFamily="18" charset="0"/>
                <a:cs typeface="Times New Roman" pitchFamily="18" charset="0"/>
              </a:rPr>
              <a:t>. Available at: https://aws.amazon.com/ </a:t>
            </a:r>
            <a:r>
              <a:rPr lang="en-IN" sz="1800" dirty="0" err="1" smtClean="0">
                <a:latin typeface="Times New Roman" pitchFamily="18" charset="0"/>
                <a:cs typeface="Times New Roman" pitchFamily="18" charset="0"/>
              </a:rPr>
              <a:t>cloudwatch</a:t>
            </a:r>
            <a:r>
              <a:rPr lang="en-IN" sz="1800" dirty="0" smtClean="0">
                <a:latin typeface="Times New Roman" pitchFamily="18" charset="0"/>
                <a:cs typeface="Times New Roman" pitchFamily="18" charset="0"/>
              </a:rPr>
              <a:t>/, last accessed on: February 15,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Amazon. Amazon virtual private cloud. Available at: https://aws.amazon.com/ </a:t>
            </a:r>
            <a:r>
              <a:rPr lang="en-IN" sz="1800" dirty="0" err="1" smtClean="0">
                <a:latin typeface="Times New Roman" pitchFamily="18" charset="0"/>
                <a:cs typeface="Times New Roman" pitchFamily="18" charset="0"/>
              </a:rPr>
              <a:t>vpc</a:t>
            </a:r>
            <a:r>
              <a:rPr lang="en-IN" sz="1800" dirty="0" smtClean="0">
                <a:latin typeface="Times New Roman" pitchFamily="18" charset="0"/>
                <a:cs typeface="Times New Roman" pitchFamily="18" charset="0"/>
              </a:rPr>
              <a:t>.</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Amazon Web Services. Security at scale: Logging in AWS. Technical report, Amazon, 2013.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K. </a:t>
            </a:r>
            <a:r>
              <a:rPr lang="en-IN" sz="2000" dirty="0" err="1" smtClean="0">
                <a:latin typeface="Times New Roman" pitchFamily="18" charset="0"/>
                <a:cs typeface="Times New Roman" pitchFamily="18" charset="0"/>
              </a:rPr>
              <a:t>Arkoudas</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Chadha</a:t>
            </a:r>
            <a:r>
              <a:rPr lang="en-IN" sz="2000" dirty="0" smtClean="0">
                <a:latin typeface="Times New Roman" pitchFamily="18" charset="0"/>
                <a:cs typeface="Times New Roman" pitchFamily="18" charset="0"/>
              </a:rPr>
              <a:t>, and J. Chiang. Sophisticated access control via SMT and logical frameworks. ACM TISSEC, 2014.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 Armando, R. Carbone, L. </a:t>
            </a:r>
            <a:r>
              <a:rPr lang="en-IN" sz="2000" dirty="0" err="1" smtClean="0">
                <a:latin typeface="Times New Roman" pitchFamily="18" charset="0"/>
                <a:cs typeface="Times New Roman" pitchFamily="18" charset="0"/>
              </a:rPr>
              <a:t>Compagna</a:t>
            </a:r>
            <a:r>
              <a:rPr lang="en-IN" sz="2000" dirty="0" smtClean="0">
                <a:latin typeface="Times New Roman" pitchFamily="18" charset="0"/>
                <a:cs typeface="Times New Roman" pitchFamily="18" charset="0"/>
              </a:rPr>
              <a:t>, J. Cuellar, and L. </a:t>
            </a:r>
            <a:r>
              <a:rPr lang="en-IN" sz="2000" dirty="0" err="1" smtClean="0">
                <a:latin typeface="Times New Roman" pitchFamily="18" charset="0"/>
                <a:cs typeface="Times New Roman" pitchFamily="18" charset="0"/>
              </a:rPr>
              <a:t>Tobarra</a:t>
            </a:r>
            <a:r>
              <a:rPr lang="en-IN" sz="2000" dirty="0" smtClean="0">
                <a:latin typeface="Times New Roman" pitchFamily="18" charset="0"/>
                <a:cs typeface="Times New Roman" pitchFamily="18" charset="0"/>
              </a:rPr>
              <a:t>. Formal analysis of SAML 2.0 web browser single sign-on: breaking the SAML-based single sign-on for Google apps. In ACM FMSE, 2008.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BayesFusion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GeNIe</a:t>
            </a:r>
            <a:r>
              <a:rPr lang="en-IN" sz="2000" dirty="0" smtClean="0">
                <a:latin typeface="Times New Roman" pitchFamily="18" charset="0"/>
                <a:cs typeface="Times New Roman" pitchFamily="18" charset="0"/>
              </a:rPr>
              <a:t> and SMILE. Available at: https://www.bayesfusion. com, last accessed on: February 14, 2018.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M. </a:t>
            </a:r>
            <a:r>
              <a:rPr lang="en-IN" sz="2000" dirty="0" err="1" smtClean="0">
                <a:latin typeface="Times New Roman" pitchFamily="18" charset="0"/>
                <a:cs typeface="Times New Roman" pitchFamily="18" charset="0"/>
              </a:rPr>
              <a:t>Bellare</a:t>
            </a:r>
            <a:r>
              <a:rPr lang="en-IN" sz="2000" dirty="0" smtClean="0">
                <a:latin typeface="Times New Roman" pitchFamily="18" charset="0"/>
                <a:cs typeface="Times New Roman" pitchFamily="18" charset="0"/>
              </a:rPr>
              <a:t> and B. Yee. Forward integrity for secure audit logs. Technical report, </a:t>
            </a:r>
            <a:r>
              <a:rPr lang="en-IN" sz="2000" dirty="0" err="1" smtClean="0">
                <a:latin typeface="Times New Roman" pitchFamily="18" charset="0"/>
                <a:cs typeface="Times New Roman" pitchFamily="18" charset="0"/>
              </a:rPr>
              <a:t>Citeseer</a:t>
            </a:r>
            <a:r>
              <a:rPr lang="en-IN" sz="2000" dirty="0" smtClean="0">
                <a:latin typeface="Times New Roman" pitchFamily="18" charset="0"/>
                <a:cs typeface="Times New Roman" pitchFamily="18" charset="0"/>
              </a:rPr>
              <a:t>, 1997.</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1606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ProSAS Proactive Security Auditing System for Clouds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2021-06-29T08:06:27Z</dcterms:modified>
</cp:coreProperties>
</file>