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Budget-aware Video </a:t>
            </a:r>
            <a:r>
              <a:rPr lang="en-IN" b="1" dirty="0" err="1" smtClean="0">
                <a:latin typeface="Times New Roman" pitchFamily="18" charset="0"/>
                <a:cs typeface="Times New Roman" pitchFamily="18" charset="0"/>
              </a:rPr>
              <a:t>Crowdsourcing</a:t>
            </a:r>
            <a:r>
              <a:rPr lang="en-IN" b="1" dirty="0" smtClean="0">
                <a:latin typeface="Times New Roman" pitchFamily="18" charset="0"/>
                <a:cs typeface="Times New Roman" pitchFamily="18" charset="0"/>
              </a:rPr>
              <a:t> at the Cloud-enhanced Mobile Edge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convenient Internet access and ubiquitous high-quality sensors in end-user devices, a growing number of content consumers are engaging in the content creation process. Meanwhile, mobile edge computing (MEC) can provision distributed computing resources for local data processing. The MEC-enhanced video </a:t>
            </a:r>
            <a:r>
              <a:rPr lang="en-IN" sz="2000" dirty="0" err="1" smtClean="0">
                <a:latin typeface="Times New Roman" pitchFamily="18" charset="0"/>
                <a:cs typeface="Times New Roman" pitchFamily="18" charset="0"/>
              </a:rPr>
              <a:t>crowdsourcing</a:t>
            </a:r>
            <a:r>
              <a:rPr lang="en-IN" sz="2000" dirty="0" smtClean="0">
                <a:latin typeface="Times New Roman" pitchFamily="18" charset="0"/>
                <a:cs typeface="Times New Roman" pitchFamily="18" charset="0"/>
              </a:rPr>
              <a:t> application will gather user-generated video contents and collectively distribute them to the viewers of interest. To empower the </a:t>
            </a:r>
            <a:r>
              <a:rPr lang="en-IN" sz="2000" dirty="0" err="1" smtClean="0">
                <a:latin typeface="Times New Roman" pitchFamily="18" charset="0"/>
                <a:cs typeface="Times New Roman" pitchFamily="18" charset="0"/>
              </a:rPr>
              <a:t>crowdsourced</a:t>
            </a:r>
            <a:r>
              <a:rPr lang="en-IN" sz="2000" dirty="0" smtClean="0">
                <a:latin typeface="Times New Roman" pitchFamily="18" charset="0"/>
                <a:cs typeface="Times New Roman" pitchFamily="18" charset="0"/>
              </a:rPr>
              <a:t> video streaming at the edge, we investigate how to efficiently transmit data from content generators to the viewers.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particular, for a group of collaborative mobile users willing to share their data with the viewers, the content generation and delivery scheme is designed by considering the cost incurred by the </a:t>
            </a:r>
            <a:r>
              <a:rPr lang="en-IN" sz="2000" dirty="0" err="1" smtClean="0">
                <a:latin typeface="Times New Roman" pitchFamily="18" charset="0"/>
                <a:cs typeface="Times New Roman" pitchFamily="18" charset="0"/>
              </a:rPr>
              <a:t>crowdsourcing</a:t>
            </a:r>
            <a:r>
              <a:rPr lang="en-IN" sz="2000" dirty="0" smtClean="0">
                <a:latin typeface="Times New Roman" pitchFamily="18" charset="0"/>
                <a:cs typeface="Times New Roman" pitchFamily="18" charset="0"/>
              </a:rPr>
              <a:t> application. By leveraging the cloud resources available at the wireless base stations, the uploading or downloading server site is chosen for each user. To minimize the system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i.e., the overall data transmission time among the generators and viewers, the user association scheme is also designed to efficiently utilize the diverse wireless radio resources. As compared with traditional centralized/distributed content delivery schemes, the proposed algorithm can improve the cost-effectiveness of distributed radio/cloud resources deployed at the mobile </a:t>
            </a:r>
            <a:r>
              <a:rPr lang="en-IN" sz="2000" dirty="0" smtClean="0">
                <a:latin typeface="Times New Roman" pitchFamily="18" charset="0"/>
                <a:cs typeface="Times New Roman" pitchFamily="18" charset="0"/>
              </a:rPr>
              <a:t>edge.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survey the existing research on caching for </a:t>
            </a:r>
            <a:r>
              <a:rPr lang="en-IN" sz="2000" dirty="0" err="1" smtClean="0">
                <a:latin typeface="Times New Roman" pitchFamily="18" charset="0"/>
                <a:cs typeface="Times New Roman" pitchFamily="18" charset="0"/>
              </a:rPr>
              <a:t>IoV</a:t>
            </a:r>
            <a:r>
              <a:rPr lang="en-IN" sz="2000" dirty="0" smtClean="0">
                <a:latin typeface="Times New Roman" pitchFamily="18" charset="0"/>
                <a:cs typeface="Times New Roman" pitchFamily="18" charset="0"/>
              </a:rPr>
              <a:t> with vehicles taking different roles, i.e., Vehicle as a Client and Vehicle as a Server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analyzing existing traffic models, it was shown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that Vehicular Cloud computing is technologically feasible in dynamic scenarios, e.g., highways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works rely on traffic surveillance cameras, which are not available on many roads, or GPS-based speed estimation, which only provides coarse estimates.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Other existing studies on cloud-based SLAM for mobile robots, including </a:t>
            </a:r>
            <a:r>
              <a:rPr lang="en-IN" sz="2000" dirty="0" err="1" smtClean="0">
                <a:latin typeface="Times New Roman" pitchFamily="18" charset="0"/>
                <a:cs typeface="Times New Roman" pitchFamily="18" charset="0"/>
              </a:rPr>
              <a:t>DAvinCi</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t>
            </a:r>
            <a:r>
              <a:rPr lang="en-IN" sz="2000" dirty="0" err="1" smtClean="0">
                <a:latin typeface="Times New Roman" pitchFamily="18" charset="0"/>
                <a:cs typeface="Times New Roman" pitchFamily="18" charset="0"/>
              </a:rPr>
              <a:t>Rapyuta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also provide valuable lessons for developing edge-assisted SLAM for intelligent </a:t>
            </a:r>
            <a:r>
              <a:rPr lang="en-IN" sz="2000" dirty="0" err="1" smtClean="0">
                <a:latin typeface="Times New Roman" pitchFamily="18" charset="0"/>
                <a:cs typeface="Times New Roman" pitchFamily="18" charset="0"/>
              </a:rPr>
              <a:t>IoV</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studies on decentralized SLAM are mainly for mobile robotics.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Edge-clouds can be helpful in two major problem classes: when there is no connection at all to a major infrastructure (usually the Internet) and when the current infrastructure is not enough to support all the traffic generated by the hosting of a large event.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we are talking about a network formed by mobile devices which have limited radio interfaces and power supply that communicate among each other via radio signals this problem becomes an important issue to tackle</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Crowdsourcing</a:t>
            </a:r>
            <a:r>
              <a:rPr lang="en-IN" sz="2000" dirty="0" smtClean="0">
                <a:latin typeface="Times New Roman" pitchFamily="18" charset="0"/>
                <a:cs typeface="Times New Roman" pitchFamily="18" charset="0"/>
              </a:rPr>
              <a:t> is a distributed problem solving model in which a call to an undefined number of people is made in order to engage that same people in the process of solving a complex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Even though </a:t>
            </a:r>
            <a:r>
              <a:rPr lang="en-IN" sz="2000" dirty="0" err="1" smtClean="0">
                <a:latin typeface="Times New Roman" pitchFamily="18" charset="0"/>
                <a:cs typeface="Times New Roman" pitchFamily="18" charset="0"/>
              </a:rPr>
              <a:t>crowdsourcing</a:t>
            </a:r>
            <a:r>
              <a:rPr lang="en-IN" sz="2000" dirty="0" smtClean="0">
                <a:latin typeface="Times New Roman" pitchFamily="18" charset="0"/>
                <a:cs typeface="Times New Roman" pitchFamily="18" charset="0"/>
              </a:rPr>
              <a:t> is not fully adapted yet to the mobile phone workforce the widespread use of </a:t>
            </a:r>
            <a:r>
              <a:rPr lang="en-IN" sz="2000" dirty="0" err="1" smtClean="0">
                <a:latin typeface="Times New Roman" pitchFamily="18" charset="0"/>
                <a:cs typeface="Times New Roman" pitchFamily="18" charset="0"/>
              </a:rPr>
              <a:t>smartphones</a:t>
            </a:r>
            <a:r>
              <a:rPr lang="en-IN" sz="2000" dirty="0" smtClean="0">
                <a:latin typeface="Times New Roman" pitchFamily="18" charset="0"/>
                <a:cs typeface="Times New Roman" pitchFamily="18" charset="0"/>
              </a:rPr>
              <a:t> will reveal the full potential of this new problem solving approach.</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extend the capabilities of VANET, the Internet of Vehicles (</a:t>
            </a:r>
            <a:r>
              <a:rPr lang="en-IN" sz="2000" dirty="0" err="1" smtClean="0">
                <a:latin typeface="Times New Roman" pitchFamily="18" charset="0"/>
                <a:cs typeface="Times New Roman" pitchFamily="18" charset="0"/>
              </a:rPr>
              <a:t>IoV</a:t>
            </a:r>
            <a:r>
              <a:rPr lang="en-IN" sz="2000" dirty="0" smtClean="0">
                <a:latin typeface="Times New Roman" pitchFamily="18" charset="0"/>
                <a:cs typeface="Times New Roman" pitchFamily="18" charset="0"/>
              </a:rPr>
              <a:t>) has been proposed to form a global network of vehicles, evoking collaborations between heterogeneous communication systems to provide reliable Internet </a:t>
            </a:r>
            <a:r>
              <a:rPr lang="en-IN" sz="2000" dirty="0" smtClean="0">
                <a:latin typeface="Times New Roman" pitchFamily="18" charset="0"/>
                <a:cs typeface="Times New Roman" pitchFamily="18" charset="0"/>
              </a:rPr>
              <a:t>services.</a:t>
            </a:r>
          </a:p>
          <a:p>
            <a:pPr algn="just">
              <a:lnSpc>
                <a:spcPct val="150000"/>
              </a:lnSpc>
            </a:pPr>
            <a:r>
              <a:rPr lang="en-IN" sz="2000" dirty="0" smtClean="0">
                <a:latin typeface="Times New Roman" pitchFamily="18" charset="0"/>
                <a:cs typeface="Times New Roman" pitchFamily="18" charset="0"/>
              </a:rPr>
              <a:t>While Cloud-based SLAM algorithms have been proposed to alleviate the computation burden of vehicles, the propagation latency will not meet the real-time execution requirement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Focusing on temporal information services in </a:t>
            </a:r>
            <a:r>
              <a:rPr lang="en-IN" sz="2000" dirty="0" err="1" smtClean="0">
                <a:latin typeface="Times New Roman" pitchFamily="18" charset="0"/>
                <a:cs typeface="Times New Roman" pitchFamily="18" charset="0"/>
              </a:rPr>
              <a:t>IoV</a:t>
            </a:r>
            <a:r>
              <a:rPr lang="en-IN" sz="2000" dirty="0" smtClean="0">
                <a:latin typeface="Times New Roman" pitchFamily="18" charset="0"/>
                <a:cs typeface="Times New Roman" pitchFamily="18" charset="0"/>
              </a:rPr>
              <a:t>, a distributed edge caching mechanism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based on the cooperation of RSUs and vehicles, in order to optimize both the temporal data and real-time requests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edge caching according to the content size was proposed.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They compare the performance of </a:t>
            </a:r>
            <a:r>
              <a:rPr lang="en-IN" sz="2000" dirty="0" err="1" smtClean="0">
                <a:latin typeface="Times New Roman" pitchFamily="18" charset="0"/>
                <a:cs typeface="Times New Roman" pitchFamily="18" charset="0"/>
              </a:rPr>
              <a:t>FemtoCloud</a:t>
            </a:r>
            <a:r>
              <a:rPr lang="en-IN" sz="2000" dirty="0" smtClean="0">
                <a:latin typeface="Times New Roman" pitchFamily="18" charset="0"/>
                <a:cs typeface="Times New Roman" pitchFamily="18" charset="0"/>
              </a:rPr>
              <a:t> to an oracle which assumes accurate knowledge of all connectivity and execution time for every task on every device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authors implemented three applications using the Honeybee framework to evaluate the performance and feasibility.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Furthermore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smartphones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multisensing</a:t>
            </a:r>
            <a:r>
              <a:rPr lang="en-IN" sz="2000" dirty="0" smtClean="0">
                <a:latin typeface="Times New Roman" pitchFamily="18" charset="0"/>
                <a:cs typeface="Times New Roman" pitchFamily="18" charset="0"/>
              </a:rPr>
              <a:t> capabilities as movement, </a:t>
            </a:r>
            <a:r>
              <a:rPr lang="en-IN" sz="2000" dirty="0" err="1" smtClean="0">
                <a:latin typeface="Times New Roman" pitchFamily="18" charset="0"/>
                <a:cs typeface="Times New Roman" pitchFamily="18" charset="0"/>
              </a:rPr>
              <a:t>geolocation</a:t>
            </a:r>
            <a:r>
              <a:rPr lang="en-IN" sz="2000" dirty="0" smtClean="0">
                <a:latin typeface="Times New Roman" pitchFamily="18" charset="0"/>
                <a:cs typeface="Times New Roman" pitchFamily="18" charset="0"/>
              </a:rPr>
              <a:t>, light, audio and visual sensors offer a variety of efficient new ways to collect data, enabling new </a:t>
            </a:r>
            <a:r>
              <a:rPr lang="en-IN" sz="2000" dirty="0" err="1" smtClean="0">
                <a:latin typeface="Times New Roman" pitchFamily="18" charset="0"/>
                <a:cs typeface="Times New Roman" pitchFamily="18" charset="0"/>
              </a:rPr>
              <a:t>crowdsourcing</a:t>
            </a:r>
            <a:r>
              <a:rPr lang="en-IN" sz="2000" dirty="0" smtClean="0">
                <a:latin typeface="Times New Roman" pitchFamily="18" charset="0"/>
                <a:cs typeface="Times New Roman" pitchFamily="18" charset="0"/>
              </a:rPr>
              <a:t>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proved that the mechanism is computationally efficient, meaning that the winners and the payments can be computed in polynomial time (linear) which makes it scalable.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Towards a middleware for mobile edge-cloud applications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a. Rodrigues, E. R. B. Marques, L. M. B. Lopes, and F. Silva,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Their ubiquity fostered research on mobile edge-clouds, formed by sets of such devices in close proximity, with the goal of mastering their global computational and storage resources.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Benefits of the big. little architecture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H.-D. Cho, P. D. P. Engineer, K. Chung, and T. Kim,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demand for performance from portable computing devices, such as tablet computers and </a:t>
                      </a:r>
                      <a:r>
                        <a:rPr lang="en-US" sz="2000" dirty="0" err="1">
                          <a:latin typeface="Times New Roman"/>
                          <a:ea typeface="Calibri"/>
                          <a:cs typeface="Latha"/>
                        </a:rPr>
                        <a:t>smartphones</a:t>
                      </a:r>
                      <a:r>
                        <a:rPr lang="en-US" sz="2000" dirty="0">
                          <a:latin typeface="Times New Roman"/>
                          <a:ea typeface="Calibri"/>
                          <a:cs typeface="Latha"/>
                        </a:rPr>
                        <a:t>, has been steadily rising.</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524001" y="1371600"/>
            <a:ext cx="7162800" cy="4952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During </a:t>
            </a:r>
            <a:r>
              <a:rPr lang="en-IN" dirty="0" smtClean="0">
                <a:latin typeface="Times New Roman" pitchFamily="18" charset="0"/>
                <a:cs typeface="Times New Roman" pitchFamily="18" charset="0"/>
              </a:rPr>
              <a:t>this project we built all the things that we proposed ourselves to do in the beginning. We built an Android application that makes use of the Hyrax middleware and allows users to download and share video replays. We created a database capable of dealing with multiple Events at the same time and allow differed events to be subscribed in the Android application. An administrator interface was built as well for the UGR to allow the administrators to supervise replays, modify and set the event’s settings and add new replays to an open event. Last, the possibility for different groups to share contents among themselves was also implemented which allows devices from different edge-clouds connected to the same access point to share content without the need of Internet access. Based on the results gathered in our experiments with the network setups we set we can assume that the content sharing speeds among devices either in the same edge-cloud or between different edge-cloud is enough to make this system viable. We could easily see that the Group Owner is being a bottleneck when transferring the replays directly from the server to a peer connected to the Group Owner.</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a. </a:t>
            </a:r>
            <a:r>
              <a:rPr lang="en-IN" sz="1600" dirty="0" err="1" smtClean="0">
                <a:latin typeface="Times New Roman" pitchFamily="18" charset="0"/>
                <a:cs typeface="Times New Roman" pitchFamily="18" charset="0"/>
              </a:rPr>
              <a:t>Rodrigues</a:t>
            </a:r>
            <a:r>
              <a:rPr lang="en-IN" sz="1600" dirty="0" smtClean="0">
                <a:latin typeface="Times New Roman" pitchFamily="18" charset="0"/>
                <a:cs typeface="Times New Roman" pitchFamily="18" charset="0"/>
              </a:rPr>
              <a:t>, E. R. B. Marques, L. M. B. Lopes, and F. Silva, “Towards a middleware for mobile edge-cloud applications,” in Proceedings of the 2Nd Workshop on Middleware for Edge Clouds &amp; Cloudlets, ser. MECC ’17. New York, NY, USA: ACM, 2017, pp. 1:1–1:6.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“global mobile statistics 2016, q2 report,” http://mobiforge.com/, online; accessed 04 January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“Cisco Visual Networking Index: Global Mobile Data Traffic,” http://www.cisco.com/c/en/us/solutions/collateral/service-provider/visualnetworking-index-vni/mobile-white-paper-c11-520862.html, online; accessed 04 January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H.-D. Cho, P. D. P. Engineer, K. Chung, and T. Kim, “Benefits of the big. little architecture,” </a:t>
            </a:r>
            <a:r>
              <a:rPr lang="en-IN" sz="1600" dirty="0" err="1" smtClean="0">
                <a:latin typeface="Times New Roman" pitchFamily="18" charset="0"/>
                <a:cs typeface="Times New Roman" pitchFamily="18" charset="0"/>
              </a:rPr>
              <a:t>EETimes</a:t>
            </a:r>
            <a:r>
              <a:rPr lang="en-IN" sz="1600" dirty="0" smtClean="0">
                <a:latin typeface="Times New Roman" pitchFamily="18" charset="0"/>
                <a:cs typeface="Times New Roman" pitchFamily="18" charset="0"/>
              </a:rPr>
              <a:t>, Feb,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“VLC, a free and open source cross-platform multimedia player,” https://play.google.com/store/apps/details?id=org.videolan.vlc, online; accessed 0 January 2017.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“GPS run tracker that combines traditional fitness with mobile applications and social networking,” https://www.runtastic.com/, online; accessed 05 January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“Glucose Buddy - Diabetes Logbook Manager w/syncing, Blood Pressure, Weight Tracking,” http://www.glucosebuddy.com/glucose buddy app, online; accessed 05 January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t>
            </a:r>
            <a:r>
              <a:rPr lang="en-IN" sz="1700" dirty="0" err="1" smtClean="0">
                <a:latin typeface="Times New Roman" pitchFamily="18" charset="0"/>
                <a:cs typeface="Times New Roman" pitchFamily="18" charset="0"/>
              </a:rPr>
              <a:t>iCare</a:t>
            </a:r>
            <a:r>
              <a:rPr lang="en-IN" sz="1700" dirty="0" smtClean="0">
                <a:latin typeface="Times New Roman" pitchFamily="18" charset="0"/>
                <a:cs typeface="Times New Roman" pitchFamily="18" charset="0"/>
              </a:rPr>
              <a:t> Blood Pressure Monitor,” http://www.icarefit.com/product pc.htm, online; accessed 05 January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 U. </a:t>
            </a:r>
            <a:r>
              <a:rPr lang="en-IN" sz="1700" dirty="0" err="1" smtClean="0">
                <a:latin typeface="Times New Roman" pitchFamily="18" charset="0"/>
                <a:cs typeface="Times New Roman" pitchFamily="18" charset="0"/>
              </a:rPr>
              <a:t>Drolia</a:t>
            </a:r>
            <a:r>
              <a:rPr lang="en-IN" sz="1700" dirty="0" smtClean="0">
                <a:latin typeface="Times New Roman" pitchFamily="18" charset="0"/>
                <a:cs typeface="Times New Roman" pitchFamily="18" charset="0"/>
              </a:rPr>
              <a:t>, R. Martins, J. Tan, A. </a:t>
            </a:r>
            <a:r>
              <a:rPr lang="en-IN" sz="1700" dirty="0" err="1" smtClean="0">
                <a:latin typeface="Times New Roman" pitchFamily="18" charset="0"/>
                <a:cs typeface="Times New Roman" pitchFamily="18" charset="0"/>
              </a:rPr>
              <a:t>Chheda</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Sanghavi</a:t>
            </a:r>
            <a:r>
              <a:rPr lang="en-IN" sz="1700" dirty="0" smtClean="0">
                <a:latin typeface="Times New Roman" pitchFamily="18" charset="0"/>
                <a:cs typeface="Times New Roman" pitchFamily="18" charset="0"/>
              </a:rPr>
              <a:t>, R. Gandhi, and P. </a:t>
            </a:r>
            <a:r>
              <a:rPr lang="en-IN" sz="1700" dirty="0" err="1" smtClean="0">
                <a:latin typeface="Times New Roman" pitchFamily="18" charset="0"/>
                <a:cs typeface="Times New Roman" pitchFamily="18" charset="0"/>
              </a:rPr>
              <a:t>Narasimhan</a:t>
            </a:r>
            <a:r>
              <a:rPr lang="en-IN" sz="1700" dirty="0" smtClean="0">
                <a:latin typeface="Times New Roman" pitchFamily="18" charset="0"/>
                <a:cs typeface="Times New Roman" pitchFamily="18" charset="0"/>
              </a:rPr>
              <a:t>, “The case for mobile edge-clouds,” 2013 IEEE 10th International Conference on Ubiquitous Intelligence and Computing and 2013 IEEE 10th International Conference on Autonomic and Trusted Computing, 2013.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a:t>
            </a:r>
            <a:r>
              <a:rPr lang="en-IN" sz="1700" dirty="0" err="1" smtClean="0">
                <a:latin typeface="Times New Roman" pitchFamily="18" charset="0"/>
                <a:cs typeface="Times New Roman" pitchFamily="18" charset="0"/>
              </a:rPr>
              <a:t>Alljoyn</a:t>
            </a:r>
            <a:r>
              <a:rPr lang="en-IN" sz="1700" dirty="0" smtClean="0">
                <a:latin typeface="Times New Roman" pitchFamily="18" charset="0"/>
                <a:cs typeface="Times New Roman" pitchFamily="18" charset="0"/>
              </a:rPr>
              <a:t> Framework,” https://allseenalliance.org/framework, online; accessed 05 January 2017.</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1411</Words>
  <Application>Microsoft Office PowerPoint</Application>
  <PresentationFormat>On-screen Show (4:3)</PresentationFormat>
  <Paragraphs>61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Budget-aware Video Crowdsourcing at the Cloud-enhanced Mobile Edge</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2021-06-29T09:12:15Z</dcterms:modified>
</cp:coreProperties>
</file>