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SG-GAN Adversarial Self-Attention GCN for Point Cloud Topological Parts Generation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Point </a:t>
            </a:r>
            <a:r>
              <a:rPr lang="en-IN" sz="2000" dirty="0" smtClean="0">
                <a:latin typeface="Times New Roman" pitchFamily="18" charset="0"/>
                <a:cs typeface="Times New Roman" pitchFamily="18" charset="0"/>
              </a:rPr>
              <a:t>clouds are fundamental in the representation of 3D objects. However, they can also be highly unstructured and irregular. This makes it difficult to directly extend 2D generative models to three-dimensional space. In this paper, we cast the problem of point cloud generation as a topological representation learning problem. To infer the representative information of 3D shapes in the latent space, we propose a hierarchical mixture model that integrates self-attention with an inference tree structure for constructing a point cloud generator. Based on this, we design a novel Generative Adversarial Network (GAN) architecture that is capable to generate realistic point clouds in an unsupervised manner.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proposed adversarial framework (SG-GAN) relies on self-attention mechanism and Graph Convolution Network (GCN) to hierarchically infer the latent topology of 3D shapes. Embedding and transferring the global topology information in a tree framework allows our model to capture and enhance the structural connectivity. Furthermore, the proposed architecture endows our model with partially generating 3D structures. Finally, we propose two gradient penalty methods to stabilize the training of SG-GAN and overcome the possible mode collapse of GAN networks. To demonstrate the performance of our model, we present both quantitative and qualitative evaluations and show that SG-GAN is more efficient in training and it exceeds the state-of-the-art in 3D point cloud generation</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286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152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evaluate </a:t>
            </a:r>
            <a:r>
              <a:rPr lang="en-IN" sz="2000" dirty="0" err="1" smtClean="0">
                <a:latin typeface="Times New Roman" pitchFamily="18" charset="0"/>
                <a:cs typeface="Times New Roman" pitchFamily="18" charset="0"/>
              </a:rPr>
              <a:t>ParaNet</a:t>
            </a:r>
            <a:r>
              <a:rPr lang="en-IN" sz="2000" dirty="0" smtClean="0">
                <a:latin typeface="Times New Roman" pitchFamily="18" charset="0"/>
                <a:cs typeface="Times New Roman" pitchFamily="18" charset="0"/>
              </a:rPr>
              <a:t> over shape classification and point cloud </a:t>
            </a:r>
            <a:r>
              <a:rPr lang="en-IN" sz="2000" dirty="0" err="1" smtClean="0">
                <a:latin typeface="Times New Roman" pitchFamily="18" charset="0"/>
                <a:cs typeface="Times New Roman" pitchFamily="18" charset="0"/>
              </a:rPr>
              <a:t>upsampling</a:t>
            </a:r>
            <a:r>
              <a:rPr lang="en-IN" sz="2000" dirty="0" smtClean="0">
                <a:latin typeface="Times New Roman" pitchFamily="18" charset="0"/>
                <a:cs typeface="Times New Roman" pitchFamily="18" charset="0"/>
              </a:rPr>
              <a:t>, in which our solutions perform </a:t>
            </a:r>
            <a:r>
              <a:rPr lang="en-IN" sz="2000" dirty="0" err="1" smtClean="0">
                <a:latin typeface="Times New Roman" pitchFamily="18" charset="0"/>
                <a:cs typeface="Times New Roman" pitchFamily="18" charset="0"/>
              </a:rPr>
              <a:t>favorably</a:t>
            </a:r>
            <a:r>
              <a:rPr lang="en-IN" sz="2000" dirty="0" smtClean="0">
                <a:latin typeface="Times New Roman" pitchFamily="18" charset="0"/>
                <a:cs typeface="Times New Roman" pitchFamily="18" charset="0"/>
              </a:rPr>
              <a:t> against the existing state-of-the-art </a:t>
            </a:r>
            <a:r>
              <a:rPr lang="en-IN" sz="2000" dirty="0" smtClean="0">
                <a:latin typeface="Times New Roman" pitchFamily="18" charset="0"/>
                <a:cs typeface="Times New Roman" pitchFamily="18" charset="0"/>
              </a:rPr>
              <a:t>methods</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most of the existing techniques formulate parameterization as an optimization problem, aiming at finding a balance between distortion and parameterization </a:t>
            </a:r>
            <a:r>
              <a:rPr lang="en-IN" sz="2000" dirty="0" smtClean="0">
                <a:latin typeface="Times New Roman" pitchFamily="18" charset="0"/>
                <a:cs typeface="Times New Roman" pitchFamily="18" charset="0"/>
              </a:rPr>
              <a:t>quality.</a:t>
            </a:r>
          </a:p>
          <a:p>
            <a:pPr algn="just">
              <a:lnSpc>
                <a:spcPct val="150000"/>
              </a:lnSpc>
            </a:pPr>
            <a:r>
              <a:rPr lang="en-IN" sz="2000" dirty="0" smtClean="0">
                <a:latin typeface="Times New Roman" pitchFamily="18" charset="0"/>
                <a:cs typeface="Times New Roman" pitchFamily="18" charset="0"/>
              </a:rPr>
              <a:t>In general, existing studies devote to tailoring convolution-like operators and </a:t>
            </a:r>
            <a:r>
              <a:rPr lang="en-IN" sz="2000" dirty="0" err="1" smtClean="0">
                <a:latin typeface="Times New Roman" pitchFamily="18" charset="0"/>
                <a:cs typeface="Times New Roman" pitchFamily="18" charset="0"/>
              </a:rPr>
              <a:t>CNNlike</a:t>
            </a:r>
            <a:r>
              <a:rPr lang="en-IN" sz="2000" dirty="0" smtClean="0">
                <a:latin typeface="Times New Roman" pitchFamily="18" charset="0"/>
                <a:cs typeface="Times New Roman" pitchFamily="18" charset="0"/>
              </a:rPr>
              <a:t> architectures for point cloud feature extraction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Empirically, we observe performance decrease when the SAM or the CAM modules are removed from the full pipeline, which implies that our method enables direct adaptation of existing visual techniques that have been proven to be effective in image domain applications.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propose using TTUR specifically to compensate for the problem of slow learning in a regularized discriminator, making it possible to use fewer discriminator steps per generator </a:t>
            </a:r>
            <a:r>
              <a:rPr lang="en-IN" sz="2000" dirty="0" smtClean="0">
                <a:latin typeface="Times New Roman" pitchFamily="18" charset="0"/>
                <a:cs typeface="Times New Roman" pitchFamily="18" charset="0"/>
              </a:rPr>
              <a:t>step.</a:t>
            </a:r>
          </a:p>
          <a:p>
            <a:pPr algn="just">
              <a:lnSpc>
                <a:spcPct val="150000"/>
              </a:lnSpc>
            </a:pPr>
            <a:r>
              <a:rPr lang="en-IN" sz="2000" dirty="0" smtClean="0">
                <a:latin typeface="Times New Roman" pitchFamily="18" charset="0"/>
                <a:cs typeface="Times New Roman" pitchFamily="18" charset="0"/>
              </a:rPr>
              <a:t>Using these filters, they significantly accelerated the spectral decomposition process, which was one of the main computational bottlenecks in traditional graph convolution problems with large datasets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Because the aforementioned GCNs were originally designed for classification problems, the connectivity of graphs was assumed to be given as prior knowledge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this setting is not appropriate for problems of dynamic model generation. </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a:t>
            </a:r>
            <a:r>
              <a:rPr lang="en-IN" sz="2000" dirty="0" err="1" smtClean="0">
                <a:latin typeface="Times New Roman" pitchFamily="18" charset="0"/>
                <a:cs typeface="Times New Roman" pitchFamily="18" charset="0"/>
              </a:rPr>
              <a:t>TreeGCN</a:t>
            </a:r>
            <a:r>
              <a:rPr lang="en-IN" sz="2000" dirty="0" smtClean="0">
                <a:latin typeface="Times New Roman" pitchFamily="18" charset="0"/>
                <a:cs typeface="Times New Roman" pitchFamily="18" charset="0"/>
              </a:rPr>
              <a:t> preserves the ancestor information of each point and utilizes this information to extract new points via graph convolutions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performance of traditional GCNs can be improved significantly by adopting the proposed tree structures for graph convolutions.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Based </a:t>
            </a:r>
            <a:r>
              <a:rPr lang="en-IN" sz="2000" dirty="0" smtClean="0">
                <a:latin typeface="Times New Roman" pitchFamily="18" charset="0"/>
                <a:cs typeface="Times New Roman" pitchFamily="18" charset="0"/>
              </a:rPr>
              <a:t>on the proposed tree structures, tree-GAN can generate parts of objects by selecting particular </a:t>
            </a:r>
            <a:r>
              <a:rPr lang="en-IN" sz="2000" dirty="0" smtClean="0">
                <a:latin typeface="Times New Roman" pitchFamily="18" charset="0"/>
                <a:cs typeface="Times New Roman" pitchFamily="18" charset="0"/>
              </a:rPr>
              <a:t>ancestors.</a:t>
            </a:r>
          </a:p>
          <a:p>
            <a:pPr algn="just">
              <a:lnSpc>
                <a:spcPct val="150000"/>
              </a:lnSpc>
            </a:pPr>
            <a:r>
              <a:rPr lang="en-IN" sz="2000" dirty="0" smtClean="0">
                <a:latin typeface="Times New Roman" pitchFamily="18" charset="0"/>
                <a:cs typeface="Times New Roman" pitchFamily="18" charset="0"/>
              </a:rPr>
              <a:t>In contrast, the proposed tree-GAN can not only deal with unordered points, but also extract semantic parts of objects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a:t>
            </a:r>
            <a:r>
              <a:rPr lang="en-IN" sz="2000" dirty="0" err="1" smtClean="0">
                <a:latin typeface="Times New Roman" pitchFamily="18" charset="0"/>
                <a:cs typeface="Times New Roman" pitchFamily="18" charset="0"/>
              </a:rPr>
              <a:t>TreeGCN</a:t>
            </a:r>
            <a:r>
              <a:rPr lang="en-IN" sz="2000" dirty="0" smtClean="0">
                <a:latin typeface="Times New Roman" pitchFamily="18" charset="0"/>
                <a:cs typeface="Times New Roman" pitchFamily="18" charset="0"/>
              </a:rPr>
              <a:t> introduces a tree structure for hierarchical GCNs by passing information from ancestors to descendants of vertices.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addition to self-attention, we also incorporate recent insights relating network conditioning to GAN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argue that the generator can also benefit from spectral normalization, based on recent evidence that the conditioning of the generator is an important causal factor in GANs’ </a:t>
            </a:r>
            <a:r>
              <a:rPr lang="en-IN" sz="2000" dirty="0" smtClean="0">
                <a:latin typeface="Times New Roman" pitchFamily="18" charset="0"/>
                <a:cs typeface="Times New Roman" pitchFamily="18" charset="0"/>
              </a:rPr>
              <a:t>performance.</a:t>
            </a:r>
          </a:p>
          <a:p>
            <a:pPr algn="just">
              <a:lnSpc>
                <a:spcPct val="150000"/>
              </a:lnSpc>
            </a:pPr>
            <a:r>
              <a:rPr lang="en-IN" sz="2000" dirty="0" smtClean="0">
                <a:latin typeface="Times New Roman" pitchFamily="18" charset="0"/>
                <a:cs typeface="Times New Roman" pitchFamily="18" charset="0"/>
              </a:rPr>
              <a:t>This comparison demonstrates that the performance improvement given by using SAGAN is not simply due to an increase in model depth and capacity.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Increasing the size of the convolution kernels can increase the representational capacity of the network but doing so also loses the computational and statistical efficiency obtained by using local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structure.</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Discriminator rejection sampling</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Azadi, S., Olsson, C., Darrell, T., Goodfellow, I., and Odena, 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propose a rejection sampling scheme using the discriminator of a GAN to approximately correct errors in the GAN generator distribution. </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Neural machine translation by jointly learning to align and translate</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Bahdanau, D., Cho, K., and Bengio, Y.</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With this new approach, we achieve a translation performance comparable to the existing state-of-the-art phrase-based system on the task of English-to-French translation. </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3022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Large scale </a:t>
                      </a:r>
                      <a:r>
                        <a:rPr lang="en-US" sz="2000" dirty="0" err="1">
                          <a:latin typeface="Times New Roman"/>
                          <a:ea typeface="Calibri"/>
                          <a:cs typeface="Latha"/>
                        </a:rPr>
                        <a:t>gan</a:t>
                      </a:r>
                      <a:r>
                        <a:rPr lang="en-US" sz="2000" dirty="0">
                          <a:latin typeface="Times New Roman"/>
                          <a:ea typeface="Calibri"/>
                          <a:cs typeface="Latha"/>
                        </a:rPr>
                        <a:t> training for high fidelity natural image synthesis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Brock, A., Donahue, J., and Simonyan, K.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 Our modifications lead to models which set the new state of the art in class-conditional image synthesis.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Mode regularized generative adversarial networks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Che, T., Li, Y., Jacob, A. P., Bengio, Y., and Li, W.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introduce several ways of regularizing the objective, which can dramatically stabilize the training of GAN models.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jpg"/>
          <p:cNvPicPr>
            <a:picLocks noGrp="1" noChangeAspect="1" noChangeArrowheads="1"/>
          </p:cNvPicPr>
          <p:nvPr>
            <p:ph idx="1"/>
          </p:nvPr>
        </p:nvPicPr>
        <p:blipFill>
          <a:blip r:embed="rId2"/>
          <a:srcRect/>
          <a:stretch>
            <a:fillRect/>
          </a:stretch>
        </p:blipFill>
        <p:spPr bwMode="auto">
          <a:xfrm>
            <a:off x="1447800" y="1219200"/>
            <a:ext cx="6858000" cy="49530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Autofit/>
          </a:bodyPr>
          <a:lstStyle/>
          <a:p>
            <a:pPr algn="just">
              <a:lnSpc>
                <a:spcPct val="17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proposed Self-Attention Generative Adversarial Networks (SAGANs), which incorporate a </a:t>
            </a:r>
            <a:r>
              <a:rPr lang="en-IN" sz="2000" dirty="0" err="1" smtClean="0">
                <a:latin typeface="Times New Roman" pitchFamily="18" charset="0"/>
                <a:cs typeface="Times New Roman" pitchFamily="18" charset="0"/>
              </a:rPr>
              <a:t>selfattention</a:t>
            </a:r>
            <a:r>
              <a:rPr lang="en-IN" sz="2000" dirty="0" smtClean="0">
                <a:latin typeface="Times New Roman" pitchFamily="18" charset="0"/>
                <a:cs typeface="Times New Roman" pitchFamily="18" charset="0"/>
              </a:rPr>
              <a:t> mechanism into the GAN framework. The </a:t>
            </a:r>
            <a:r>
              <a:rPr lang="en-IN" sz="2000" dirty="0" err="1" smtClean="0">
                <a:latin typeface="Times New Roman" pitchFamily="18" charset="0"/>
                <a:cs typeface="Times New Roman" pitchFamily="18" charset="0"/>
              </a:rPr>
              <a:t>selfattention</a:t>
            </a:r>
            <a:r>
              <a:rPr lang="en-IN" sz="2000" dirty="0" smtClean="0">
                <a:latin typeface="Times New Roman" pitchFamily="18" charset="0"/>
                <a:cs typeface="Times New Roman" pitchFamily="18" charset="0"/>
              </a:rPr>
              <a:t> module is effective in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long-range dependencies. In addition, we show that spectral normalization applied to the generator stabilizes GAN training and that TTUR speeds up training of regularized discriminators. SAGAN achieves the state-of-the-art performance on class-conditional image generation on </a:t>
            </a:r>
            <a:r>
              <a:rPr lang="en-IN" sz="2000" dirty="0" err="1" smtClean="0">
                <a:latin typeface="Times New Roman" pitchFamily="18" charset="0"/>
                <a:cs typeface="Times New Roman" pitchFamily="18" charset="0"/>
              </a:rPr>
              <a:t>ImageNet</a:t>
            </a:r>
            <a:r>
              <a:rPr lang="en-IN" sz="2000" dirty="0" smtClean="0">
                <a:latin typeface="Times New Roman" pitchFamily="18" charset="0"/>
                <a:cs typeface="Times New Roman" pitchFamily="18" charset="0"/>
              </a:rPr>
              <a:t>.</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60000"/>
              </a:lnSpc>
            </a:pPr>
            <a:r>
              <a:rPr lang="en-IN" sz="2000" dirty="0" err="1" smtClean="0">
                <a:latin typeface="Times New Roman" pitchFamily="18" charset="0"/>
                <a:cs typeface="Times New Roman" pitchFamily="18" charset="0"/>
              </a:rPr>
              <a:t>Arjovsky</a:t>
            </a:r>
            <a:r>
              <a:rPr lang="en-IN" sz="2000" dirty="0" smtClean="0">
                <a:latin typeface="Times New Roman" pitchFamily="18" charset="0"/>
                <a:cs typeface="Times New Roman" pitchFamily="18" charset="0"/>
              </a:rPr>
              <a:t>, M., </a:t>
            </a:r>
            <a:r>
              <a:rPr lang="en-IN" sz="2000" dirty="0" err="1" smtClean="0">
                <a:latin typeface="Times New Roman" pitchFamily="18" charset="0"/>
                <a:cs typeface="Times New Roman" pitchFamily="18" charset="0"/>
              </a:rPr>
              <a:t>Chintala</a:t>
            </a:r>
            <a:r>
              <a:rPr lang="en-IN" sz="2000" dirty="0" smtClean="0">
                <a:latin typeface="Times New Roman" pitchFamily="18" charset="0"/>
                <a:cs typeface="Times New Roman" pitchFamily="18" charset="0"/>
              </a:rPr>
              <a:t>, S., and </a:t>
            </a:r>
            <a:r>
              <a:rPr lang="en-IN" sz="2000" dirty="0" err="1" smtClean="0">
                <a:latin typeface="Times New Roman" pitchFamily="18" charset="0"/>
                <a:cs typeface="Times New Roman" pitchFamily="18" charset="0"/>
              </a:rPr>
              <a:t>Bottou</a:t>
            </a:r>
            <a:r>
              <a:rPr lang="en-IN" sz="2000" dirty="0" smtClean="0">
                <a:latin typeface="Times New Roman" pitchFamily="18" charset="0"/>
                <a:cs typeface="Times New Roman" pitchFamily="18" charset="0"/>
              </a:rPr>
              <a:t>, L. Wasserstein GAN. arXiv:1701.07875, 2017. </a:t>
            </a:r>
            <a:endParaRPr lang="en-IN" sz="2000" dirty="0" smtClean="0">
              <a:latin typeface="Times New Roman" pitchFamily="18" charset="0"/>
              <a:cs typeface="Times New Roman" pitchFamily="18" charset="0"/>
            </a:endParaRPr>
          </a:p>
          <a:p>
            <a:pPr algn="just">
              <a:lnSpc>
                <a:spcPct val="160000"/>
              </a:lnSpc>
            </a:pPr>
            <a:r>
              <a:rPr lang="en-IN" sz="2000" dirty="0" err="1" smtClean="0">
                <a:latin typeface="Times New Roman" pitchFamily="18" charset="0"/>
                <a:cs typeface="Times New Roman" pitchFamily="18" charset="0"/>
              </a:rPr>
              <a:t>Azadi</a:t>
            </a:r>
            <a:r>
              <a:rPr lang="en-IN" sz="2000" dirty="0" smtClean="0">
                <a:latin typeface="Times New Roman" pitchFamily="18" charset="0"/>
                <a:cs typeface="Times New Roman" pitchFamily="18" charset="0"/>
              </a:rPr>
              <a:t>, S., Olsson, C., Darrell, T., </a:t>
            </a:r>
            <a:r>
              <a:rPr lang="en-IN" sz="2000" dirty="0" err="1" smtClean="0">
                <a:latin typeface="Times New Roman" pitchFamily="18" charset="0"/>
                <a:cs typeface="Times New Roman" pitchFamily="18" charset="0"/>
              </a:rPr>
              <a:t>Goodfellow</a:t>
            </a:r>
            <a:r>
              <a:rPr lang="en-IN" sz="2000" dirty="0" smtClean="0">
                <a:latin typeface="Times New Roman" pitchFamily="18" charset="0"/>
                <a:cs typeface="Times New Roman" pitchFamily="18" charset="0"/>
              </a:rPr>
              <a:t>, I., and </a:t>
            </a:r>
            <a:r>
              <a:rPr lang="en-IN" sz="2000" dirty="0" err="1" smtClean="0">
                <a:latin typeface="Times New Roman" pitchFamily="18" charset="0"/>
                <a:cs typeface="Times New Roman" pitchFamily="18" charset="0"/>
              </a:rPr>
              <a:t>Odena</a:t>
            </a:r>
            <a:r>
              <a:rPr lang="en-IN" sz="2000" dirty="0" smtClean="0">
                <a:latin typeface="Times New Roman" pitchFamily="18" charset="0"/>
                <a:cs typeface="Times New Roman" pitchFamily="18" charset="0"/>
              </a:rPr>
              <a:t>, A. Discriminator rejection sampling. </a:t>
            </a:r>
            <a:r>
              <a:rPr lang="en-IN" sz="2000" dirty="0" err="1" smtClean="0">
                <a:latin typeface="Times New Roman" pitchFamily="18" charset="0"/>
                <a:cs typeface="Times New Roman" pitchFamily="18" charset="0"/>
              </a:rPr>
              <a:t>arXiv</a:t>
            </a:r>
            <a:r>
              <a:rPr lang="en-IN" sz="2000" dirty="0" smtClean="0">
                <a:latin typeface="Times New Roman" pitchFamily="18" charset="0"/>
                <a:cs typeface="Times New Roman" pitchFamily="18" charset="0"/>
              </a:rPr>
              <a:t> preprint arXiv:1810.06758, </a:t>
            </a:r>
            <a:r>
              <a:rPr lang="en-IN" sz="2000" dirty="0" smtClean="0">
                <a:latin typeface="Times New Roman" pitchFamily="18" charset="0"/>
                <a:cs typeface="Times New Roman" pitchFamily="18" charset="0"/>
              </a:rPr>
              <a:t>2018.</a:t>
            </a:r>
          </a:p>
          <a:p>
            <a:pPr algn="just">
              <a:lnSpc>
                <a:spcPct val="160000"/>
              </a:lnSpc>
            </a:pPr>
            <a:r>
              <a:rPr lang="en-IN" sz="2000" dirty="0" err="1" smtClean="0">
                <a:latin typeface="Times New Roman" pitchFamily="18" charset="0"/>
                <a:cs typeface="Times New Roman" pitchFamily="18" charset="0"/>
              </a:rPr>
              <a:t>Bahdanau</a:t>
            </a:r>
            <a:r>
              <a:rPr lang="en-IN" sz="2000" dirty="0" smtClean="0">
                <a:latin typeface="Times New Roman" pitchFamily="18" charset="0"/>
                <a:cs typeface="Times New Roman" pitchFamily="18" charset="0"/>
              </a:rPr>
              <a:t>, D., Cho, K., and </a:t>
            </a:r>
            <a:r>
              <a:rPr lang="en-IN" sz="2000" dirty="0" err="1" smtClean="0">
                <a:latin typeface="Times New Roman" pitchFamily="18" charset="0"/>
                <a:cs typeface="Times New Roman" pitchFamily="18" charset="0"/>
              </a:rPr>
              <a:t>Bengio</a:t>
            </a:r>
            <a:r>
              <a:rPr lang="en-IN" sz="2000" dirty="0" smtClean="0">
                <a:latin typeface="Times New Roman" pitchFamily="18" charset="0"/>
                <a:cs typeface="Times New Roman" pitchFamily="18" charset="0"/>
              </a:rPr>
              <a:t>, Y. Neural machine translation by jointly learning to align and translate. arXiv:1409.0473, 2014.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Brock</a:t>
            </a:r>
            <a:r>
              <a:rPr lang="en-IN" sz="2000" dirty="0" smtClean="0">
                <a:latin typeface="Times New Roman" pitchFamily="18" charset="0"/>
                <a:cs typeface="Times New Roman" pitchFamily="18" charset="0"/>
              </a:rPr>
              <a:t>, A., Donahue, J., and </a:t>
            </a:r>
            <a:r>
              <a:rPr lang="en-IN" sz="2000" dirty="0" err="1" smtClean="0">
                <a:latin typeface="Times New Roman" pitchFamily="18" charset="0"/>
                <a:cs typeface="Times New Roman" pitchFamily="18" charset="0"/>
              </a:rPr>
              <a:t>Simonyan</a:t>
            </a:r>
            <a:r>
              <a:rPr lang="en-IN" sz="2000" dirty="0" smtClean="0">
                <a:latin typeface="Times New Roman" pitchFamily="18" charset="0"/>
                <a:cs typeface="Times New Roman" pitchFamily="18" charset="0"/>
              </a:rPr>
              <a:t>, K. Large scale </a:t>
            </a:r>
            <a:r>
              <a:rPr lang="en-IN" sz="2000" dirty="0" err="1" smtClean="0">
                <a:latin typeface="Times New Roman" pitchFamily="18" charset="0"/>
                <a:cs typeface="Times New Roman" pitchFamily="18" charset="0"/>
              </a:rPr>
              <a:t>gan</a:t>
            </a:r>
            <a:r>
              <a:rPr lang="en-IN" sz="2000" dirty="0" smtClean="0">
                <a:latin typeface="Times New Roman" pitchFamily="18" charset="0"/>
                <a:cs typeface="Times New Roman" pitchFamily="18" charset="0"/>
              </a:rPr>
              <a:t> training for high fidelity natural image synthesis. </a:t>
            </a:r>
            <a:r>
              <a:rPr lang="en-IN" sz="2000" dirty="0" err="1" smtClean="0">
                <a:latin typeface="Times New Roman" pitchFamily="18" charset="0"/>
                <a:cs typeface="Times New Roman" pitchFamily="18" charset="0"/>
              </a:rPr>
              <a:t>arXiv</a:t>
            </a:r>
            <a:r>
              <a:rPr lang="en-IN" sz="2000" dirty="0" smtClean="0">
                <a:latin typeface="Times New Roman" pitchFamily="18" charset="0"/>
                <a:cs typeface="Times New Roman" pitchFamily="18" charset="0"/>
              </a:rPr>
              <a:t> preprint arXiv:1809.11096, 2018. </a:t>
            </a:r>
            <a:endParaRPr lang="en-IN" sz="2000" dirty="0" smtClean="0">
              <a:latin typeface="Times New Roman" pitchFamily="18" charset="0"/>
              <a:cs typeface="Times New Roman" pitchFamily="18" charset="0"/>
            </a:endParaRPr>
          </a:p>
          <a:p>
            <a:pPr algn="just">
              <a:lnSpc>
                <a:spcPct val="160000"/>
              </a:lnSpc>
            </a:pPr>
            <a:r>
              <a:rPr lang="en-IN" sz="2000" dirty="0" err="1" smtClean="0">
                <a:latin typeface="Times New Roman" pitchFamily="18" charset="0"/>
                <a:cs typeface="Times New Roman" pitchFamily="18" charset="0"/>
              </a:rPr>
              <a:t>Che</a:t>
            </a:r>
            <a:r>
              <a:rPr lang="en-IN" sz="2000" dirty="0" smtClean="0">
                <a:latin typeface="Times New Roman" pitchFamily="18" charset="0"/>
                <a:cs typeface="Times New Roman" pitchFamily="18" charset="0"/>
              </a:rPr>
              <a:t>, T., Li, Y., Jacob, A. P., </a:t>
            </a:r>
            <a:r>
              <a:rPr lang="en-IN" sz="2000" dirty="0" err="1" smtClean="0">
                <a:latin typeface="Times New Roman" pitchFamily="18" charset="0"/>
                <a:cs typeface="Times New Roman" pitchFamily="18" charset="0"/>
              </a:rPr>
              <a:t>Bengio</a:t>
            </a:r>
            <a:r>
              <a:rPr lang="en-IN" sz="2000" dirty="0" smtClean="0">
                <a:latin typeface="Times New Roman" pitchFamily="18" charset="0"/>
                <a:cs typeface="Times New Roman" pitchFamily="18" charset="0"/>
              </a:rPr>
              <a:t>, Y., and Li, W. Mode regularized generative adversarial networks. In ICLR, 2017. </a:t>
            </a:r>
            <a:endParaRPr lang="en-US" sz="20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Chen, X., </a:t>
            </a:r>
            <a:r>
              <a:rPr lang="en-IN" sz="2000" dirty="0" err="1" smtClean="0">
                <a:latin typeface="Times New Roman" pitchFamily="18" charset="0"/>
                <a:cs typeface="Times New Roman" pitchFamily="18" charset="0"/>
              </a:rPr>
              <a:t>Mishra</a:t>
            </a:r>
            <a:r>
              <a:rPr lang="en-IN" sz="2000" dirty="0" smtClean="0">
                <a:latin typeface="Times New Roman" pitchFamily="18" charset="0"/>
                <a:cs typeface="Times New Roman" pitchFamily="18" charset="0"/>
              </a:rPr>
              <a:t>, N., </a:t>
            </a:r>
            <a:r>
              <a:rPr lang="en-IN" sz="2000" dirty="0" err="1" smtClean="0">
                <a:latin typeface="Times New Roman" pitchFamily="18" charset="0"/>
                <a:cs typeface="Times New Roman" pitchFamily="18" charset="0"/>
              </a:rPr>
              <a:t>Rohaninejad</a:t>
            </a:r>
            <a:r>
              <a:rPr lang="en-IN" sz="2000" dirty="0" smtClean="0">
                <a:latin typeface="Times New Roman" pitchFamily="18" charset="0"/>
                <a:cs typeface="Times New Roman" pitchFamily="18" charset="0"/>
              </a:rPr>
              <a:t>, M., and </a:t>
            </a:r>
            <a:r>
              <a:rPr lang="en-IN" sz="2000" dirty="0" err="1" smtClean="0">
                <a:latin typeface="Times New Roman" pitchFamily="18" charset="0"/>
                <a:cs typeface="Times New Roman" pitchFamily="18" charset="0"/>
              </a:rPr>
              <a:t>Abbeel</a:t>
            </a:r>
            <a:r>
              <a:rPr lang="en-IN" sz="2000" dirty="0" smtClean="0">
                <a:latin typeface="Times New Roman" pitchFamily="18" charset="0"/>
                <a:cs typeface="Times New Roman" pitchFamily="18" charset="0"/>
              </a:rPr>
              <a:t>, P. </a:t>
            </a:r>
            <a:r>
              <a:rPr lang="en-IN" sz="2000" dirty="0" err="1" smtClean="0">
                <a:latin typeface="Times New Roman" pitchFamily="18" charset="0"/>
                <a:cs typeface="Times New Roman" pitchFamily="18" charset="0"/>
              </a:rPr>
              <a:t>Pixelsnail</a:t>
            </a:r>
            <a:r>
              <a:rPr lang="en-IN" sz="2000" dirty="0" smtClean="0">
                <a:latin typeface="Times New Roman" pitchFamily="18" charset="0"/>
                <a:cs typeface="Times New Roman" pitchFamily="18" charset="0"/>
              </a:rPr>
              <a:t>: An improved autoregressive generative model. In ICML, 2018.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Cheng</a:t>
            </a:r>
            <a:r>
              <a:rPr lang="en-IN" sz="2000" dirty="0" smtClean="0">
                <a:latin typeface="Times New Roman" pitchFamily="18" charset="0"/>
                <a:cs typeface="Times New Roman" pitchFamily="18" charset="0"/>
              </a:rPr>
              <a:t>, J., Dong, L., and </a:t>
            </a:r>
            <a:r>
              <a:rPr lang="en-IN" sz="2000" dirty="0" err="1" smtClean="0">
                <a:latin typeface="Times New Roman" pitchFamily="18" charset="0"/>
                <a:cs typeface="Times New Roman" pitchFamily="18" charset="0"/>
              </a:rPr>
              <a:t>Lapata</a:t>
            </a:r>
            <a:r>
              <a:rPr lang="en-IN" sz="2000" dirty="0" smtClean="0">
                <a:latin typeface="Times New Roman" pitchFamily="18" charset="0"/>
                <a:cs typeface="Times New Roman" pitchFamily="18" charset="0"/>
              </a:rPr>
              <a:t>, M. Long short-term memory-networks for machine reading. In EMNLP, 2016. </a:t>
            </a:r>
            <a:endParaRPr lang="en-IN" sz="2000" dirty="0" smtClean="0">
              <a:latin typeface="Times New Roman" pitchFamily="18" charset="0"/>
              <a:cs typeface="Times New Roman" pitchFamily="18" charset="0"/>
            </a:endParaRPr>
          </a:p>
          <a:p>
            <a:pPr algn="just">
              <a:lnSpc>
                <a:spcPct val="170000"/>
              </a:lnSpc>
            </a:pPr>
            <a:r>
              <a:rPr lang="en-IN" sz="2000" dirty="0" err="1" smtClean="0">
                <a:latin typeface="Times New Roman" pitchFamily="18" charset="0"/>
                <a:cs typeface="Times New Roman" pitchFamily="18" charset="0"/>
              </a:rPr>
              <a:t>Goodfellow</a:t>
            </a:r>
            <a:r>
              <a:rPr lang="en-IN" sz="2000" dirty="0" smtClean="0">
                <a:latin typeface="Times New Roman" pitchFamily="18" charset="0"/>
                <a:cs typeface="Times New Roman" pitchFamily="18" charset="0"/>
              </a:rPr>
              <a:t>, I. J., </a:t>
            </a:r>
            <a:r>
              <a:rPr lang="en-IN" sz="2000" dirty="0" err="1" smtClean="0">
                <a:latin typeface="Times New Roman" pitchFamily="18" charset="0"/>
                <a:cs typeface="Times New Roman" pitchFamily="18" charset="0"/>
              </a:rPr>
              <a:t>Pouget-Abadie</a:t>
            </a:r>
            <a:r>
              <a:rPr lang="en-IN" sz="2000" dirty="0" smtClean="0">
                <a:latin typeface="Times New Roman" pitchFamily="18" charset="0"/>
                <a:cs typeface="Times New Roman" pitchFamily="18" charset="0"/>
              </a:rPr>
              <a:t>, J., </a:t>
            </a:r>
            <a:r>
              <a:rPr lang="en-IN" sz="2000" dirty="0" err="1" smtClean="0">
                <a:latin typeface="Times New Roman" pitchFamily="18" charset="0"/>
                <a:cs typeface="Times New Roman" pitchFamily="18" charset="0"/>
              </a:rPr>
              <a:t>Mirza</a:t>
            </a:r>
            <a:r>
              <a:rPr lang="en-IN" sz="2000" dirty="0" smtClean="0">
                <a:latin typeface="Times New Roman" pitchFamily="18" charset="0"/>
                <a:cs typeface="Times New Roman" pitchFamily="18" charset="0"/>
              </a:rPr>
              <a:t>, M., </a:t>
            </a:r>
            <a:r>
              <a:rPr lang="en-IN" sz="2000" dirty="0" err="1" smtClean="0">
                <a:latin typeface="Times New Roman" pitchFamily="18" charset="0"/>
                <a:cs typeface="Times New Roman" pitchFamily="18" charset="0"/>
              </a:rPr>
              <a:t>Xu</a:t>
            </a:r>
            <a:r>
              <a:rPr lang="en-IN" sz="2000" dirty="0" smtClean="0">
                <a:latin typeface="Times New Roman" pitchFamily="18" charset="0"/>
                <a:cs typeface="Times New Roman" pitchFamily="18" charset="0"/>
              </a:rPr>
              <a:t>, B., </a:t>
            </a:r>
            <a:r>
              <a:rPr lang="en-IN" sz="2000" dirty="0" err="1" smtClean="0">
                <a:latin typeface="Times New Roman" pitchFamily="18" charset="0"/>
                <a:cs typeface="Times New Roman" pitchFamily="18" charset="0"/>
              </a:rPr>
              <a:t>Warde</a:t>
            </a:r>
            <a:r>
              <a:rPr lang="en-IN" sz="2000" dirty="0" smtClean="0">
                <a:latin typeface="Times New Roman" pitchFamily="18" charset="0"/>
                <a:cs typeface="Times New Roman" pitchFamily="18" charset="0"/>
              </a:rPr>
              <a:t>-Farley, D., </a:t>
            </a:r>
            <a:r>
              <a:rPr lang="en-IN" sz="2000" dirty="0" err="1" smtClean="0">
                <a:latin typeface="Times New Roman" pitchFamily="18" charset="0"/>
                <a:cs typeface="Times New Roman" pitchFamily="18" charset="0"/>
              </a:rPr>
              <a:t>Ozair</a:t>
            </a:r>
            <a:r>
              <a:rPr lang="en-IN" sz="2000" dirty="0" smtClean="0">
                <a:latin typeface="Times New Roman" pitchFamily="18" charset="0"/>
                <a:cs typeface="Times New Roman" pitchFamily="18" charset="0"/>
              </a:rPr>
              <a:t>, S., </a:t>
            </a:r>
            <a:r>
              <a:rPr lang="en-IN" sz="2000" dirty="0" err="1" smtClean="0">
                <a:latin typeface="Times New Roman" pitchFamily="18" charset="0"/>
                <a:cs typeface="Times New Roman" pitchFamily="18" charset="0"/>
              </a:rPr>
              <a:t>Courville</a:t>
            </a:r>
            <a:r>
              <a:rPr lang="en-IN" sz="2000" dirty="0" smtClean="0">
                <a:latin typeface="Times New Roman" pitchFamily="18" charset="0"/>
                <a:cs typeface="Times New Roman" pitchFamily="18" charset="0"/>
              </a:rPr>
              <a:t>, A. C., and </a:t>
            </a:r>
            <a:r>
              <a:rPr lang="en-IN" sz="2000" dirty="0" err="1" smtClean="0">
                <a:latin typeface="Times New Roman" pitchFamily="18" charset="0"/>
                <a:cs typeface="Times New Roman" pitchFamily="18" charset="0"/>
              </a:rPr>
              <a:t>Bengio</a:t>
            </a:r>
            <a:r>
              <a:rPr lang="en-IN" sz="2000" dirty="0" smtClean="0">
                <a:latin typeface="Times New Roman" pitchFamily="18" charset="0"/>
                <a:cs typeface="Times New Roman" pitchFamily="18" charset="0"/>
              </a:rPr>
              <a:t>, Y. Generative adversarial nets. In NIPS, 2014. </a:t>
            </a:r>
            <a:endParaRPr lang="en-IN" sz="2000" dirty="0" smtClean="0">
              <a:latin typeface="Times New Roman" pitchFamily="18" charset="0"/>
              <a:cs typeface="Times New Roman" pitchFamily="18" charset="0"/>
            </a:endParaRPr>
          </a:p>
          <a:p>
            <a:pPr algn="just">
              <a:lnSpc>
                <a:spcPct val="170000"/>
              </a:lnSpc>
            </a:pPr>
            <a:r>
              <a:rPr lang="en-IN" sz="2000" dirty="0" err="1" smtClean="0">
                <a:latin typeface="Times New Roman" pitchFamily="18" charset="0"/>
                <a:cs typeface="Times New Roman" pitchFamily="18" charset="0"/>
              </a:rPr>
              <a:t>Gregor</a:t>
            </a:r>
            <a:r>
              <a:rPr lang="en-IN" sz="2000" dirty="0" smtClean="0">
                <a:latin typeface="Times New Roman" pitchFamily="18" charset="0"/>
                <a:cs typeface="Times New Roman" pitchFamily="18" charset="0"/>
              </a:rPr>
              <a:t>, K., </a:t>
            </a:r>
            <a:r>
              <a:rPr lang="en-IN" sz="2000" dirty="0" err="1" smtClean="0">
                <a:latin typeface="Times New Roman" pitchFamily="18" charset="0"/>
                <a:cs typeface="Times New Roman" pitchFamily="18" charset="0"/>
              </a:rPr>
              <a:t>Danihelka</a:t>
            </a:r>
            <a:r>
              <a:rPr lang="en-IN" sz="2000" dirty="0" smtClean="0">
                <a:latin typeface="Times New Roman" pitchFamily="18" charset="0"/>
                <a:cs typeface="Times New Roman" pitchFamily="18" charset="0"/>
              </a:rPr>
              <a:t>, I., Graves, A., </a:t>
            </a:r>
            <a:r>
              <a:rPr lang="en-IN" sz="2000" dirty="0" err="1" smtClean="0">
                <a:latin typeface="Times New Roman" pitchFamily="18" charset="0"/>
                <a:cs typeface="Times New Roman" pitchFamily="18" charset="0"/>
              </a:rPr>
              <a:t>Rezende</a:t>
            </a:r>
            <a:r>
              <a:rPr lang="en-IN" sz="2000" dirty="0" smtClean="0">
                <a:latin typeface="Times New Roman" pitchFamily="18" charset="0"/>
                <a:cs typeface="Times New Roman" pitchFamily="18" charset="0"/>
              </a:rPr>
              <a:t>, D. J., and </a:t>
            </a:r>
            <a:r>
              <a:rPr lang="en-IN" sz="2000" dirty="0" err="1" smtClean="0">
                <a:latin typeface="Times New Roman" pitchFamily="18" charset="0"/>
                <a:cs typeface="Times New Roman" pitchFamily="18" charset="0"/>
              </a:rPr>
              <a:t>Wierstra</a:t>
            </a:r>
            <a:r>
              <a:rPr lang="en-IN" sz="2000" dirty="0" smtClean="0">
                <a:latin typeface="Times New Roman" pitchFamily="18" charset="0"/>
                <a:cs typeface="Times New Roman" pitchFamily="18" charset="0"/>
              </a:rPr>
              <a:t>, D. DRAW: A recurrent neural network for image generation. In ICML, 2015. </a:t>
            </a:r>
            <a:endParaRPr lang="en-IN" sz="2000" dirty="0" smtClean="0">
              <a:latin typeface="Times New Roman" pitchFamily="18" charset="0"/>
              <a:cs typeface="Times New Roman" pitchFamily="18" charset="0"/>
            </a:endParaRPr>
          </a:p>
          <a:p>
            <a:pPr algn="just">
              <a:lnSpc>
                <a:spcPct val="170000"/>
              </a:lnSpc>
            </a:pPr>
            <a:r>
              <a:rPr lang="en-IN" sz="2000" dirty="0" err="1" smtClean="0">
                <a:latin typeface="Times New Roman" pitchFamily="18" charset="0"/>
                <a:cs typeface="Times New Roman" pitchFamily="18" charset="0"/>
              </a:rPr>
              <a:t>Gulrajani</a:t>
            </a:r>
            <a:r>
              <a:rPr lang="en-IN" sz="2000" dirty="0" smtClean="0">
                <a:latin typeface="Times New Roman" pitchFamily="18" charset="0"/>
                <a:cs typeface="Times New Roman" pitchFamily="18" charset="0"/>
              </a:rPr>
              <a:t>, I., Ahmed, F., </a:t>
            </a:r>
            <a:r>
              <a:rPr lang="en-IN" sz="2000" dirty="0" err="1" smtClean="0">
                <a:latin typeface="Times New Roman" pitchFamily="18" charset="0"/>
                <a:cs typeface="Times New Roman" pitchFamily="18" charset="0"/>
              </a:rPr>
              <a:t>Arjovsky</a:t>
            </a:r>
            <a:r>
              <a:rPr lang="en-IN" sz="2000" dirty="0" smtClean="0">
                <a:latin typeface="Times New Roman" pitchFamily="18" charset="0"/>
                <a:cs typeface="Times New Roman" pitchFamily="18" charset="0"/>
              </a:rPr>
              <a:t>, M., </a:t>
            </a:r>
            <a:r>
              <a:rPr lang="en-IN" sz="2000" dirty="0" err="1" smtClean="0">
                <a:latin typeface="Times New Roman" pitchFamily="18" charset="0"/>
                <a:cs typeface="Times New Roman" pitchFamily="18" charset="0"/>
              </a:rPr>
              <a:t>Dumoulin</a:t>
            </a:r>
            <a:r>
              <a:rPr lang="en-IN" sz="2000" dirty="0" smtClean="0">
                <a:latin typeface="Times New Roman" pitchFamily="18" charset="0"/>
                <a:cs typeface="Times New Roman" pitchFamily="18" charset="0"/>
              </a:rPr>
              <a:t>, V., and </a:t>
            </a:r>
            <a:r>
              <a:rPr lang="en-IN" sz="2000" dirty="0" err="1" smtClean="0">
                <a:latin typeface="Times New Roman" pitchFamily="18" charset="0"/>
                <a:cs typeface="Times New Roman" pitchFamily="18" charset="0"/>
              </a:rPr>
              <a:t>Courville</a:t>
            </a:r>
            <a:r>
              <a:rPr lang="en-IN" sz="2000" dirty="0" smtClean="0">
                <a:latin typeface="Times New Roman" pitchFamily="18" charset="0"/>
                <a:cs typeface="Times New Roman" pitchFamily="18" charset="0"/>
              </a:rPr>
              <a:t>, A. C. Improved training of </a:t>
            </a:r>
            <a:r>
              <a:rPr lang="en-IN" sz="2000" dirty="0" err="1" smtClean="0">
                <a:latin typeface="Times New Roman" pitchFamily="18" charset="0"/>
                <a:cs typeface="Times New Roman" pitchFamily="18" charset="0"/>
              </a:rPr>
              <a:t>wasserstein</a:t>
            </a:r>
            <a:r>
              <a:rPr lang="en-IN" sz="2000" dirty="0" smtClean="0">
                <a:latin typeface="Times New Roman" pitchFamily="18" charset="0"/>
                <a:cs typeface="Times New Roman" pitchFamily="18" charset="0"/>
              </a:rPr>
              <a:t> GANs. In NIPS, 2017. </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1256</TotalTime>
  <Words>1255</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SG-GAN Adversarial Self-Attention GCN for Point Cloud Topological Parts Generation</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2021-06-28T11:00:00Z</dcterms:modified>
</cp:coreProperties>
</file>