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Resource-aware Collaborative Allocation for CPU-FPGA Cloud Environments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Cloud </a:t>
            </a:r>
            <a:r>
              <a:rPr lang="en-IN" sz="2000" dirty="0" smtClean="0">
                <a:latin typeface="Times New Roman" pitchFamily="18" charset="0"/>
                <a:cs typeface="Times New Roman" pitchFamily="18" charset="0"/>
              </a:rPr>
              <a:t>Warehouses have been exploiting CPU-FPGA environments to accelerate multi-tenant applications to achieve scalability and maximize resource utilization. In this scenario, kernels are sent to CPU and FPGA concurrently, considering available resources and workload characteristics, which are highly variant. Therefore, we propose a multi-objective optimization strategy to improve resource provisioning in CPU-FPGA environments. It is based on the Genetic Multidimensional Knapsack solution and can be tuned to minimize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or energy. Our strategy provides similar results as the optimal Exhaustive Search, but with feasible execution time, while presenting 77% energy savings with 39% lower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than the commonly-used First-Fit strategy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various case studies have been presented comparing GPU vs. FPGA implementations.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seems to be no “one fits all” solution, but the benefits and drawbacks are manifold: GPUs benefit from higher clock frequencies than FPGAs, due to their custom layout.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other hand, programming GPUs efficiently can be as tedious as hardware development in VHDL and their massive power consumption prevent them from being used on mobile robots.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FPGAs </a:t>
            </a:r>
            <a:r>
              <a:rPr lang="en-IN" sz="2000" dirty="0" smtClean="0">
                <a:latin typeface="Times New Roman" pitchFamily="18" charset="0"/>
                <a:cs typeface="Times New Roman" pitchFamily="18" charset="0"/>
              </a:rPr>
              <a:t>offer a higher degree of freedom in optimizing memory architectures, data types and pipeline structures at lower power consumption.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Domain-specific High-Level Synthesis (HLS) provides programming abstractions to ease the problem specification and thus productivity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solution to the modulo scheduling problem can be found using only the non-parametric constraints.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major problem still facing medical images is the poor Signal-to-Noise Ratio (SNR) due to limited </a:t>
            </a:r>
            <a:r>
              <a:rPr lang="en-IN" sz="2000" dirty="0" smtClean="0">
                <a:latin typeface="Times New Roman" pitchFamily="18" charset="0"/>
                <a:cs typeface="Times New Roman" pitchFamily="18" charset="0"/>
              </a:rPr>
              <a:t>dosage and </a:t>
            </a:r>
            <a:r>
              <a:rPr lang="en-IN" sz="2000" dirty="0" smtClean="0">
                <a:latin typeface="Times New Roman" pitchFamily="18" charset="0"/>
                <a:cs typeface="Times New Roman" pitchFamily="18" charset="0"/>
              </a:rPr>
              <a:t>exposure for health </a:t>
            </a:r>
            <a:r>
              <a:rPr lang="en-IN" sz="2000" dirty="0" smtClean="0">
                <a:latin typeface="Times New Roman" pitchFamily="18" charset="0"/>
                <a:cs typeface="Times New Roman" pitchFamily="18" charset="0"/>
              </a:rPr>
              <a:t>reasons.</a:t>
            </a:r>
          </a:p>
          <a:p>
            <a:pPr algn="just">
              <a:lnSpc>
                <a:spcPct val="150000"/>
              </a:lnSpc>
            </a:pPr>
            <a:r>
              <a:rPr lang="en-IN" sz="2000" dirty="0" smtClean="0">
                <a:latin typeface="Times New Roman" pitchFamily="18" charset="0"/>
                <a:cs typeface="Times New Roman" pitchFamily="18" charset="0"/>
              </a:rPr>
              <a:t>Solving above-mentioned scientific problems requires the expertise of different specialists, including domain experts (i.e., natural scientists), mathematicians, software as well as hardware engineers.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evaluate the impact of pruning on the accuracy of detected corners, we use the metrics named precision and recall as proposed </a:t>
            </a:r>
            <a:r>
              <a:rPr lang="en-IN" sz="2000" dirty="0" smtClean="0">
                <a:latin typeface="Times New Roman" pitchFamily="18" charset="0"/>
                <a:cs typeface="Times New Roman" pitchFamily="18" charset="0"/>
              </a:rPr>
              <a:t>in</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value of recall measures the number of correct matches out of the total number of possible matches, and the value of precision measures the number of correct matches out of all matches returned by the algorithm.</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computation of the nearest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for the purpose of feature matching is the most time-consuming part of the complete recognition and localization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algorithm performs a heuristic search and only visits a fixed number of leaves resulting in an actual nearest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or a data point close to it</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captures domain knowledge in a compact and intuitive language and employs source-to-source translation combined with various optimizations to achieve an excellent productivity paired with performance portability.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reduce the foreseen performance/productivity gap of upcoming </a:t>
            </a:r>
            <a:r>
              <a:rPr lang="en-IN" sz="2000" dirty="0" err="1" smtClean="0">
                <a:latin typeface="Times New Roman" pitchFamily="18" charset="0"/>
                <a:cs typeface="Times New Roman" pitchFamily="18" charset="0"/>
              </a:rPr>
              <a:t>exascale</a:t>
            </a:r>
            <a:r>
              <a:rPr lang="en-IN" sz="2000" dirty="0" smtClean="0">
                <a:latin typeface="Times New Roman" pitchFamily="18" charset="0"/>
                <a:cs typeface="Times New Roman" pitchFamily="18" charset="0"/>
              </a:rPr>
              <a:t> platforms, a unique, tool-assisted co-design approach specific for the domain of </a:t>
            </a:r>
            <a:r>
              <a:rPr lang="en-IN" sz="2000" dirty="0" err="1" smtClean="0">
                <a:latin typeface="Times New Roman" pitchFamily="18" charset="0"/>
                <a:cs typeface="Times New Roman" pitchFamily="18" charset="0"/>
              </a:rPr>
              <a:t>multigrid</a:t>
            </a:r>
            <a:r>
              <a:rPr lang="en-IN" sz="2000" dirty="0" smtClean="0">
                <a:latin typeface="Times New Roman" pitchFamily="18" charset="0"/>
                <a:cs typeface="Times New Roman" pitchFamily="18" charset="0"/>
              </a:rPr>
              <a:t> methods based on stencil computations is developed within </a:t>
            </a:r>
            <a:r>
              <a:rPr lang="en-IN" sz="2000" dirty="0" err="1" smtClean="0">
                <a:latin typeface="Times New Roman" pitchFamily="18" charset="0"/>
                <a:cs typeface="Times New Roman" pitchFamily="18" charset="0"/>
              </a:rPr>
              <a:t>ExaStencils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Whereas, GPUs are high-performance devices, which are well suited for 3D imaging when floating-point calculations are needed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techniques lead to significant advantages with respect to productivity, portability, and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ACTORS: A Model of Concurrent Computation in Distributed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Gul Abdulnabi Agha.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examine issues in the design of parallel systems and show why the actor model is suitable for exploiting large-scale parallelism.</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Making FPGAs accessible with </a:t>
                      </a:r>
                      <a:r>
                        <a:rPr lang="en-US" sz="2000" dirty="0" err="1">
                          <a:latin typeface="Times New Roman"/>
                          <a:ea typeface="Calibri"/>
                          <a:cs typeface="Latha"/>
                        </a:rPr>
                        <a:t>LabVIEW</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Hugo A. Andrade, Stephan Ahrends, and Simon Hogg.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These </a:t>
                      </a:r>
                      <a:r>
                        <a:rPr lang="en-US" sz="2000" dirty="0" err="1">
                          <a:latin typeface="Times New Roman"/>
                          <a:ea typeface="Calibri"/>
                          <a:cs typeface="Latha"/>
                        </a:rPr>
                        <a:t>heterogenous</a:t>
                      </a:r>
                      <a:r>
                        <a:rPr lang="en-US" sz="2000" dirty="0">
                          <a:latin typeface="Times New Roman"/>
                          <a:ea typeface="Calibri"/>
                          <a:cs typeface="Latha"/>
                        </a:rPr>
                        <a:t> targets range from personal computers running desktop operating systems, to embedded real-time processors, to micro-controllers and FPGAs.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3D seismic imaging through reverse-time migration on homogeneous and heterogeneous multi-core processors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Mauricio Araya-Polo, Félix Rubio, Raúl de la Cruz, Mauricio Hanzich, José María Cela, and Daniele Paolo Scarpazza.</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Reverse-Time Migration (RTM) is a state-of-the-art technique in seismic acoustic imaging, because of the quality and integrity of the images it provides.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evolution of dataflow architectures: From static dataflow to P-RISC</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Arvind and Stephen Brobst.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tools should use the utmost experience of the programmers and the flexibility of FPGA (Field Programmable Gate Array).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905000" y="1676400"/>
            <a:ext cx="6553200"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cumulative </a:t>
            </a:r>
            <a:r>
              <a:rPr lang="en-IN" sz="2000" dirty="0" err="1" smtClean="0">
                <a:latin typeface="Times New Roman" pitchFamily="18" charset="0"/>
                <a:cs typeface="Times New Roman" pitchFamily="18" charset="0"/>
              </a:rPr>
              <a:t>habilitation</a:t>
            </a:r>
            <a:r>
              <a:rPr lang="en-IN" sz="2000" dirty="0" smtClean="0">
                <a:latin typeface="Times New Roman" pitchFamily="18" charset="0"/>
                <a:cs typeface="Times New Roman" pitchFamily="18" charset="0"/>
              </a:rPr>
              <a:t> treatise compiles my research activities on how to tackle the design and programming complexity challenge of heterogeneous parallel systems. The presented design, simulation, parallelization, and compilation techniques pursue two strategies, namely resource-aware computing and domain-specific computing, which seem to be fundamentally different at first sight. Resource-aware computing provides a full control loop from hardware status information to the program level and back, whereas domain-specific computing drastically separates the concerns of algorithm development from parallelization and low-level implementation details. However, the two approaches have also commonalities: Both approaches scale very well for heterogeneous </a:t>
            </a:r>
            <a:r>
              <a:rPr lang="en-IN" sz="2000" dirty="0" err="1" smtClean="0">
                <a:latin typeface="Times New Roman" pitchFamily="18" charset="0"/>
                <a:cs typeface="Times New Roman" pitchFamily="18" charset="0"/>
              </a:rPr>
              <a:t>manycore</a:t>
            </a:r>
            <a:r>
              <a:rPr lang="en-IN" sz="2000" dirty="0" smtClean="0">
                <a:latin typeface="Times New Roman" pitchFamily="18" charset="0"/>
                <a:cs typeface="Times New Roman" pitchFamily="18" charset="0"/>
              </a:rPr>
              <a:t> systems and achieve high performance; in the case of invasive computing, through the implementation of program variants and symbolic mappings that can adapt to a certain number of resources at runtime. This adaptability gives programs the possibility to react flexibly to changes in the execution environment, such as the number of available resources, failures, power, or temperature. In the case of domain-specific computing, both domain knowledge and hardware knowledge are exploited to generate highly optimized implementations.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a:t>
            </a:r>
            <a:r>
              <a:rPr lang="en-IN" sz="1400" dirty="0" err="1" smtClean="0">
                <a:latin typeface="Times New Roman" pitchFamily="18" charset="0"/>
                <a:cs typeface="Times New Roman" pitchFamily="18" charset="0"/>
              </a:rPr>
              <a:t>Gul</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Abdulnabi</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Agha</a:t>
            </a:r>
            <a:r>
              <a:rPr lang="en-IN" sz="1400" dirty="0" smtClean="0">
                <a:latin typeface="Times New Roman" pitchFamily="18" charset="0"/>
                <a:cs typeface="Times New Roman" pitchFamily="18" charset="0"/>
              </a:rPr>
              <a:t>. ACTORS: A Model of Concurrent Computation in Distributed Systems. Tech. rep. AITR-844. MIT Artificial Intelligence Laboratory, June 1, 1985. HDL: 1721.1/6952.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2] Alfred V. </a:t>
            </a:r>
            <a:r>
              <a:rPr lang="en-IN" sz="1400" dirty="0" err="1" smtClean="0">
                <a:latin typeface="Times New Roman" pitchFamily="18" charset="0"/>
                <a:cs typeface="Times New Roman" pitchFamily="18" charset="0"/>
              </a:rPr>
              <a:t>Aho</a:t>
            </a:r>
            <a:r>
              <a:rPr lang="en-IN" sz="1400" dirty="0" smtClean="0">
                <a:latin typeface="Times New Roman" pitchFamily="18" charset="0"/>
                <a:cs typeface="Times New Roman" pitchFamily="18" charset="0"/>
              </a:rPr>
              <a:t>, Monica S. Lam, Ravi </a:t>
            </a:r>
            <a:r>
              <a:rPr lang="en-IN" sz="1400" dirty="0" err="1" smtClean="0">
                <a:latin typeface="Times New Roman" pitchFamily="18" charset="0"/>
                <a:cs typeface="Times New Roman" pitchFamily="18" charset="0"/>
              </a:rPr>
              <a:t>Sethi</a:t>
            </a:r>
            <a:r>
              <a:rPr lang="en-IN" sz="1400" dirty="0" smtClean="0">
                <a:latin typeface="Times New Roman" pitchFamily="18" charset="0"/>
                <a:cs typeface="Times New Roman" pitchFamily="18" charset="0"/>
              </a:rPr>
              <a:t>, and Jeffrey D. </a:t>
            </a:r>
            <a:r>
              <a:rPr lang="en-IN" sz="1400" dirty="0" err="1" smtClean="0">
                <a:latin typeface="Times New Roman" pitchFamily="18" charset="0"/>
                <a:cs typeface="Times New Roman" pitchFamily="18" charset="0"/>
              </a:rPr>
              <a:t>Ullman</a:t>
            </a:r>
            <a:r>
              <a:rPr lang="en-IN" sz="1400" dirty="0" smtClean="0">
                <a:latin typeface="Times New Roman" pitchFamily="18" charset="0"/>
                <a:cs typeface="Times New Roman" pitchFamily="18" charset="0"/>
              </a:rPr>
              <a:t>. Compilers: Principles, Techniques, and Tools. 2nd. Addison-Wesley, 2007. ISBN: 978-0-321-48681-3.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3] Hugo A. Andrade, Stephan </a:t>
            </a:r>
            <a:r>
              <a:rPr lang="en-IN" sz="1400" dirty="0" err="1" smtClean="0">
                <a:latin typeface="Times New Roman" pitchFamily="18" charset="0"/>
                <a:cs typeface="Times New Roman" pitchFamily="18" charset="0"/>
              </a:rPr>
              <a:t>Ahrends</a:t>
            </a:r>
            <a:r>
              <a:rPr lang="en-IN" sz="1400" dirty="0" smtClean="0">
                <a:latin typeface="Times New Roman" pitchFamily="18" charset="0"/>
                <a:cs typeface="Times New Roman" pitchFamily="18" charset="0"/>
              </a:rPr>
              <a:t>, and Simon Hogg. “Making FPGAs accessible with </a:t>
            </a:r>
            <a:r>
              <a:rPr lang="en-IN" sz="1400" dirty="0" err="1" smtClean="0">
                <a:latin typeface="Times New Roman" pitchFamily="18" charset="0"/>
                <a:cs typeface="Times New Roman" pitchFamily="18" charset="0"/>
              </a:rPr>
              <a:t>LabVIEW</a:t>
            </a:r>
            <a:r>
              <a:rPr lang="en-IN" sz="1400" dirty="0" smtClean="0">
                <a:latin typeface="Times New Roman" pitchFamily="18" charset="0"/>
                <a:cs typeface="Times New Roman" pitchFamily="18" charset="0"/>
              </a:rPr>
              <a:t>”. In: FPGAs for Software Programmers. Ed. by Dirk Koch, Frank </a:t>
            </a:r>
            <a:r>
              <a:rPr lang="en-IN" sz="1400" dirty="0" err="1" smtClean="0">
                <a:latin typeface="Times New Roman" pitchFamily="18" charset="0"/>
                <a:cs typeface="Times New Roman" pitchFamily="18" charset="0"/>
              </a:rPr>
              <a:t>Hannig</a:t>
            </a:r>
            <a:r>
              <a:rPr lang="en-IN" sz="1400" dirty="0" smtClean="0">
                <a:latin typeface="Times New Roman" pitchFamily="18" charset="0"/>
                <a:cs typeface="Times New Roman" pitchFamily="18" charset="0"/>
              </a:rPr>
              <a:t>, and Daniel </a:t>
            </a:r>
            <a:r>
              <a:rPr lang="en-IN" sz="1400" dirty="0" err="1" smtClean="0">
                <a:latin typeface="Times New Roman" pitchFamily="18" charset="0"/>
                <a:cs typeface="Times New Roman" pitchFamily="18" charset="0"/>
              </a:rPr>
              <a:t>Ziener</a:t>
            </a:r>
            <a:r>
              <a:rPr lang="en-IN" sz="1400" dirty="0" smtClean="0">
                <a:latin typeface="Times New Roman" pitchFamily="18" charset="0"/>
                <a:cs typeface="Times New Roman" pitchFamily="18" charset="0"/>
              </a:rPr>
              <a:t>. Springer, June 2016. Chap. 4, pp. 63–79. ISBN: 978-3-319-26406-6. DOI: 10.1007/978- 3-319-26408-0_4.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4] Mauricio Araya-Polo, </a:t>
            </a:r>
            <a:r>
              <a:rPr lang="en-IN" sz="1400" dirty="0" err="1" smtClean="0">
                <a:latin typeface="Times New Roman" pitchFamily="18" charset="0"/>
                <a:cs typeface="Times New Roman" pitchFamily="18" charset="0"/>
              </a:rPr>
              <a:t>Félix</a:t>
            </a:r>
            <a:r>
              <a:rPr lang="en-IN" sz="1400" dirty="0" smtClean="0">
                <a:latin typeface="Times New Roman" pitchFamily="18" charset="0"/>
                <a:cs typeface="Times New Roman" pitchFamily="18" charset="0"/>
              </a:rPr>
              <a:t> Rubio, </a:t>
            </a:r>
            <a:r>
              <a:rPr lang="en-IN" sz="1400" dirty="0" err="1" smtClean="0">
                <a:latin typeface="Times New Roman" pitchFamily="18" charset="0"/>
                <a:cs typeface="Times New Roman" pitchFamily="18" charset="0"/>
              </a:rPr>
              <a:t>Raúl</a:t>
            </a:r>
            <a:r>
              <a:rPr lang="en-IN" sz="1400" dirty="0" smtClean="0">
                <a:latin typeface="Times New Roman" pitchFamily="18" charset="0"/>
                <a:cs typeface="Times New Roman" pitchFamily="18" charset="0"/>
              </a:rPr>
              <a:t> de la Cruz, Mauricio </a:t>
            </a:r>
            <a:r>
              <a:rPr lang="en-IN" sz="1400" dirty="0" err="1" smtClean="0">
                <a:latin typeface="Times New Roman" pitchFamily="18" charset="0"/>
                <a:cs typeface="Times New Roman" pitchFamily="18" charset="0"/>
              </a:rPr>
              <a:t>Hanzich</a:t>
            </a:r>
            <a:r>
              <a:rPr lang="en-IN" sz="1400" dirty="0" smtClean="0">
                <a:latin typeface="Times New Roman" pitchFamily="18" charset="0"/>
                <a:cs typeface="Times New Roman" pitchFamily="18" charset="0"/>
              </a:rPr>
              <a:t>, José </a:t>
            </a:r>
            <a:r>
              <a:rPr lang="en-IN" sz="1400" dirty="0" err="1" smtClean="0">
                <a:latin typeface="Times New Roman" pitchFamily="18" charset="0"/>
                <a:cs typeface="Times New Roman" pitchFamily="18" charset="0"/>
              </a:rPr>
              <a:t>María</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Cela</a:t>
            </a:r>
            <a:r>
              <a:rPr lang="en-IN" sz="1400" dirty="0" smtClean="0">
                <a:latin typeface="Times New Roman" pitchFamily="18" charset="0"/>
                <a:cs typeface="Times New Roman" pitchFamily="18" charset="0"/>
              </a:rPr>
              <a:t>, and Daniele Paolo </a:t>
            </a:r>
            <a:r>
              <a:rPr lang="en-IN" sz="1400" dirty="0" err="1" smtClean="0">
                <a:latin typeface="Times New Roman" pitchFamily="18" charset="0"/>
                <a:cs typeface="Times New Roman" pitchFamily="18" charset="0"/>
              </a:rPr>
              <a:t>Scarpazza</a:t>
            </a:r>
            <a:r>
              <a:rPr lang="en-IN" sz="1400" dirty="0" smtClean="0">
                <a:latin typeface="Times New Roman" pitchFamily="18" charset="0"/>
                <a:cs typeface="Times New Roman" pitchFamily="18" charset="0"/>
              </a:rPr>
              <a:t>. “3D seismic imaging through reverse-time migration on homogeneous and heterogeneous multi-core processors”. In: Scientific Programming 17.1–2 (Jan. 2009), pp. 185–198. ISSN: 1058-9244. DOI: 10.1155/2009/382638.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[5</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Arvind</a:t>
            </a:r>
            <a:r>
              <a:rPr lang="en-IN" sz="1400" dirty="0" smtClean="0">
                <a:latin typeface="Times New Roman" pitchFamily="18" charset="0"/>
                <a:cs typeface="Times New Roman" pitchFamily="18" charset="0"/>
              </a:rPr>
              <a:t> and Stephen </a:t>
            </a:r>
            <a:r>
              <a:rPr lang="en-IN" sz="1400" dirty="0" err="1" smtClean="0">
                <a:latin typeface="Times New Roman" pitchFamily="18" charset="0"/>
                <a:cs typeface="Times New Roman" pitchFamily="18" charset="0"/>
              </a:rPr>
              <a:t>Brobst</a:t>
            </a:r>
            <a:r>
              <a:rPr lang="en-IN" sz="1400" dirty="0" smtClean="0">
                <a:latin typeface="Times New Roman" pitchFamily="18" charset="0"/>
                <a:cs typeface="Times New Roman" pitchFamily="18" charset="0"/>
              </a:rPr>
              <a:t>. “The evolution of dataflow architectures: From static dataflow to P-RISC”. In: International Journal of High Speed Computing 5.2 (June 1993), pp. 125–153. ISSN: 0129-0533. DOI: 10.1142/S0129053393000074.</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a:t>
            </a:r>
            <a:r>
              <a:rPr lang="en-IN" sz="1400" dirty="0" err="1" smtClean="0">
                <a:latin typeface="Times New Roman" pitchFamily="18" charset="0"/>
                <a:cs typeface="Times New Roman" pitchFamily="18" charset="0"/>
              </a:rPr>
              <a:t>Asen</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Asenov</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Binjie</a:t>
            </a:r>
            <a:r>
              <a:rPr lang="en-IN" sz="1400" dirty="0" smtClean="0">
                <a:latin typeface="Times New Roman" pitchFamily="18" charset="0"/>
                <a:cs typeface="Times New Roman" pitchFamily="18" charset="0"/>
              </a:rPr>
              <a:t> Cheng, </a:t>
            </a:r>
            <a:r>
              <a:rPr lang="en-IN" sz="1400" dirty="0" err="1" smtClean="0">
                <a:latin typeface="Times New Roman" pitchFamily="18" charset="0"/>
                <a:cs typeface="Times New Roman" pitchFamily="18" charset="0"/>
              </a:rPr>
              <a:t>Xingsheng</a:t>
            </a:r>
            <a:r>
              <a:rPr lang="en-IN" sz="1400" dirty="0" smtClean="0">
                <a:latin typeface="Times New Roman" pitchFamily="18" charset="0"/>
                <a:cs typeface="Times New Roman" pitchFamily="18" charset="0"/>
              </a:rPr>
              <a:t> Wang, Andrew Robert Brown, Campbell Millar, Craig Alexander, Salvatore Maria Amoroso, </a:t>
            </a:r>
            <a:r>
              <a:rPr lang="en-IN" sz="1400" dirty="0" err="1" smtClean="0">
                <a:latin typeface="Times New Roman" pitchFamily="18" charset="0"/>
                <a:cs typeface="Times New Roman" pitchFamily="18" charset="0"/>
              </a:rPr>
              <a:t>Jente</a:t>
            </a:r>
            <a:r>
              <a:rPr lang="en-IN" sz="1400" dirty="0" smtClean="0">
                <a:latin typeface="Times New Roman" pitchFamily="18" charset="0"/>
                <a:cs typeface="Times New Roman" pitchFamily="18" charset="0"/>
              </a:rPr>
              <a:t> B. </a:t>
            </a:r>
            <a:r>
              <a:rPr lang="en-IN" sz="1400" dirty="0" err="1" smtClean="0">
                <a:latin typeface="Times New Roman" pitchFamily="18" charset="0"/>
                <a:cs typeface="Times New Roman" pitchFamily="18" charset="0"/>
              </a:rPr>
              <a:t>Kuang</a:t>
            </a:r>
            <a:r>
              <a:rPr lang="en-IN" sz="1400" dirty="0" smtClean="0">
                <a:latin typeface="Times New Roman" pitchFamily="18" charset="0"/>
                <a:cs typeface="Times New Roman" pitchFamily="18" charset="0"/>
              </a:rPr>
              <a:t>, and </a:t>
            </a:r>
            <a:r>
              <a:rPr lang="en-IN" sz="1400" dirty="0" err="1" smtClean="0">
                <a:latin typeface="Times New Roman" pitchFamily="18" charset="0"/>
                <a:cs typeface="Times New Roman" pitchFamily="18" charset="0"/>
              </a:rPr>
              <a:t>Sani</a:t>
            </a:r>
            <a:r>
              <a:rPr lang="en-IN" sz="1400" dirty="0" smtClean="0">
                <a:latin typeface="Times New Roman" pitchFamily="18" charset="0"/>
                <a:cs typeface="Times New Roman" pitchFamily="18" charset="0"/>
              </a:rPr>
              <a:t> R. </a:t>
            </a:r>
            <a:r>
              <a:rPr lang="en-IN" sz="1400" dirty="0" err="1" smtClean="0">
                <a:latin typeface="Times New Roman" pitchFamily="18" charset="0"/>
                <a:cs typeface="Times New Roman" pitchFamily="18" charset="0"/>
              </a:rPr>
              <a:t>Nassif</a:t>
            </a:r>
            <a:r>
              <a:rPr lang="en-IN" sz="1400" dirty="0" smtClean="0">
                <a:latin typeface="Times New Roman" pitchFamily="18" charset="0"/>
                <a:cs typeface="Times New Roman" pitchFamily="18" charset="0"/>
              </a:rPr>
              <a:t>. “Variability aware simulation based design-technology </a:t>
            </a:r>
            <a:r>
              <a:rPr lang="en-IN" sz="1400" dirty="0" err="1" smtClean="0">
                <a:latin typeface="Times New Roman" pitchFamily="18" charset="0"/>
                <a:cs typeface="Times New Roman" pitchFamily="18" charset="0"/>
              </a:rPr>
              <a:t>cooptimization</a:t>
            </a:r>
            <a:r>
              <a:rPr lang="en-IN" sz="1400" dirty="0" smtClean="0">
                <a:latin typeface="Times New Roman" pitchFamily="18" charset="0"/>
                <a:cs typeface="Times New Roman" pitchFamily="18" charset="0"/>
              </a:rPr>
              <a:t> (DTCO) flow in 14 nm </a:t>
            </a:r>
            <a:r>
              <a:rPr lang="en-IN" sz="1400" dirty="0" err="1" smtClean="0">
                <a:latin typeface="Times New Roman" pitchFamily="18" charset="0"/>
                <a:cs typeface="Times New Roman" pitchFamily="18" charset="0"/>
              </a:rPr>
              <a:t>FinFET</a:t>
            </a:r>
            <a:r>
              <a:rPr lang="en-IN" sz="1400" dirty="0" smtClean="0">
                <a:latin typeface="Times New Roman" pitchFamily="18" charset="0"/>
                <a:cs typeface="Times New Roman" pitchFamily="18" charset="0"/>
              </a:rPr>
              <a:t>/SRAM </a:t>
            </a:r>
            <a:r>
              <a:rPr lang="en-IN" sz="1400" dirty="0" err="1" smtClean="0">
                <a:latin typeface="Times New Roman" pitchFamily="18" charset="0"/>
                <a:cs typeface="Times New Roman" pitchFamily="18" charset="0"/>
              </a:rPr>
              <a:t>cooptimization</a:t>
            </a:r>
            <a:r>
              <a:rPr lang="en-IN" sz="1400" dirty="0" smtClean="0">
                <a:latin typeface="Times New Roman" pitchFamily="18" charset="0"/>
                <a:cs typeface="Times New Roman" pitchFamily="18" charset="0"/>
              </a:rPr>
              <a:t>”. In: IEEE Transactions on Electron Devices 62.6 (June 2015), pp. 1682–1690. ISSN: 0018-9383. DOI: 10.1109/TED.2014.2363117.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7] Peter J. </a:t>
            </a:r>
            <a:r>
              <a:rPr lang="en-IN" sz="1400" dirty="0" err="1" smtClean="0">
                <a:latin typeface="Times New Roman" pitchFamily="18" charset="0"/>
                <a:cs typeface="Times New Roman" pitchFamily="18" charset="0"/>
              </a:rPr>
              <a:t>Ashenden</a:t>
            </a:r>
            <a:r>
              <a:rPr lang="en-IN" sz="1400" dirty="0" smtClean="0">
                <a:latin typeface="Times New Roman" pitchFamily="18" charset="0"/>
                <a:cs typeface="Times New Roman" pitchFamily="18" charset="0"/>
              </a:rPr>
              <a:t>. The Designer’s Guide to VHDL. 3rd ed. Morgan Kaufmann, 2008. ISBN: 978-0-12-088785-9.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8] Isaac N. </a:t>
            </a:r>
            <a:r>
              <a:rPr lang="en-IN" sz="1400" dirty="0" err="1" smtClean="0">
                <a:latin typeface="Times New Roman" pitchFamily="18" charset="0"/>
                <a:cs typeface="Times New Roman" pitchFamily="18" charset="0"/>
              </a:rPr>
              <a:t>Bankman</a:t>
            </a:r>
            <a:r>
              <a:rPr lang="en-IN" sz="1400" dirty="0" smtClean="0">
                <a:latin typeface="Times New Roman" pitchFamily="18" charset="0"/>
                <a:cs typeface="Times New Roman" pitchFamily="18" charset="0"/>
              </a:rPr>
              <a:t>. Handbook of Medical Image Processing and Analysis. 2nd. Elsevier, 2009. ISBN: 978-0-12-373904-9. DOI: 10.1016/B978-0-12-373904-9.X0001-4.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9] </a:t>
            </a:r>
            <a:r>
              <a:rPr lang="en-IN" sz="1400" dirty="0" err="1" smtClean="0">
                <a:latin typeface="Times New Roman" pitchFamily="18" charset="0"/>
                <a:cs typeface="Times New Roman" pitchFamily="18" charset="0"/>
              </a:rPr>
              <a:t>Muthu</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Manikandan</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Baskaran</a:t>
            </a:r>
            <a:r>
              <a:rPr lang="en-IN" sz="1400" dirty="0" smtClean="0">
                <a:latin typeface="Times New Roman" pitchFamily="18" charset="0"/>
                <a:cs typeface="Times New Roman" pitchFamily="18" charset="0"/>
              </a:rPr>
              <a:t>, Albert Hartono, </a:t>
            </a:r>
            <a:r>
              <a:rPr lang="en-IN" sz="1400" dirty="0" err="1" smtClean="0">
                <a:latin typeface="Times New Roman" pitchFamily="18" charset="0"/>
                <a:cs typeface="Times New Roman" pitchFamily="18" charset="0"/>
              </a:rPr>
              <a:t>Sanket</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Tavarageri</a:t>
            </a:r>
            <a:r>
              <a:rPr lang="en-IN" sz="1400" dirty="0" smtClean="0">
                <a:latin typeface="Times New Roman" pitchFamily="18" charset="0"/>
                <a:cs typeface="Times New Roman" pitchFamily="18" charset="0"/>
              </a:rPr>
              <a:t>, Thomas </a:t>
            </a:r>
            <a:r>
              <a:rPr lang="en-IN" sz="1400" dirty="0" err="1" smtClean="0">
                <a:latin typeface="Times New Roman" pitchFamily="18" charset="0"/>
                <a:cs typeface="Times New Roman" pitchFamily="18" charset="0"/>
              </a:rPr>
              <a:t>Henretty</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Jagannathan</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Ramanujam</a:t>
            </a:r>
            <a:r>
              <a:rPr lang="en-IN" sz="1400" dirty="0" smtClean="0">
                <a:latin typeface="Times New Roman" pitchFamily="18" charset="0"/>
                <a:cs typeface="Times New Roman" pitchFamily="18" charset="0"/>
              </a:rPr>
              <a:t>, and </a:t>
            </a:r>
            <a:r>
              <a:rPr lang="en-IN" sz="1400" dirty="0" err="1" smtClean="0">
                <a:latin typeface="Times New Roman" pitchFamily="18" charset="0"/>
                <a:cs typeface="Times New Roman" pitchFamily="18" charset="0"/>
              </a:rPr>
              <a:t>Ponnuswamy</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Sadayappan</a:t>
            </a:r>
            <a:r>
              <a:rPr lang="en-IN" sz="1400" dirty="0" smtClean="0">
                <a:latin typeface="Times New Roman" pitchFamily="18" charset="0"/>
                <a:cs typeface="Times New Roman" pitchFamily="18" charset="0"/>
              </a:rPr>
              <a:t>. “Parameterized tiling revisited”. In: Proceedings of the 8th Annual IEEE/ACM International Symposium on Code Generation and Optimization (CGO). (Toronto, Ontario, Canada). Apr. 24–28, 2010, pp. 200–209. ISBN: 978-1-60558-635-9. DOI: 10.1145/1772954.1772983.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10] Marcus </a:t>
            </a:r>
            <a:r>
              <a:rPr lang="en-IN" sz="1400" dirty="0" err="1" smtClean="0">
                <a:latin typeface="Times New Roman" pitchFamily="18" charset="0"/>
                <a:cs typeface="Times New Roman" pitchFamily="18" charset="0"/>
              </a:rPr>
              <a:t>Bednara</a:t>
            </a:r>
            <a:r>
              <a:rPr lang="en-IN" sz="1400" dirty="0" smtClean="0">
                <a:latin typeface="Times New Roman" pitchFamily="18" charset="0"/>
                <a:cs typeface="Times New Roman" pitchFamily="18" charset="0"/>
              </a:rPr>
              <a:t>. “Design Automation for Massively Parallel Processor Arrays: Transforming Regular Algorithms to Reconfigurable Hardware”. </a:t>
            </a:r>
            <a:r>
              <a:rPr lang="en-IN" sz="1400" dirty="0" err="1" smtClean="0">
                <a:latin typeface="Times New Roman" pitchFamily="18" charset="0"/>
                <a:cs typeface="Times New Roman" pitchFamily="18" charset="0"/>
              </a:rPr>
              <a:t>Verlag</a:t>
            </a:r>
            <a:r>
              <a:rPr lang="en-IN" sz="1400" dirty="0" smtClean="0">
                <a:latin typeface="Times New Roman" pitchFamily="18" charset="0"/>
                <a:cs typeface="Times New Roman" pitchFamily="18" charset="0"/>
              </a:rPr>
              <a:t> Dr. </a:t>
            </a:r>
            <a:r>
              <a:rPr lang="en-IN" sz="1400" dirty="0" err="1" smtClean="0">
                <a:latin typeface="Times New Roman" pitchFamily="18" charset="0"/>
                <a:cs typeface="Times New Roman" pitchFamily="18" charset="0"/>
              </a:rPr>
              <a:t>Köster</a:t>
            </a:r>
            <a:r>
              <a:rPr lang="en-IN" sz="1400" dirty="0" smtClean="0">
                <a:latin typeface="Times New Roman" pitchFamily="18" charset="0"/>
                <a:cs typeface="Times New Roman" pitchFamily="18" charset="0"/>
              </a:rPr>
              <a:t>, Berlin, Germany. Dissertation. Friedrich-Alexander-</a:t>
            </a:r>
            <a:r>
              <a:rPr lang="en-IN" sz="1400" dirty="0" err="1" smtClean="0">
                <a:latin typeface="Times New Roman" pitchFamily="18" charset="0"/>
                <a:cs typeface="Times New Roman" pitchFamily="18" charset="0"/>
              </a:rPr>
              <a:t>Universität</a:t>
            </a:r>
            <a:r>
              <a:rPr lang="en-IN" sz="1400" dirty="0" smtClean="0">
                <a:latin typeface="Times New Roman" pitchFamily="18" charset="0"/>
                <a:cs typeface="Times New Roman" pitchFamily="18" charset="0"/>
              </a:rPr>
              <a:t> Erlangen-</a:t>
            </a:r>
            <a:r>
              <a:rPr lang="en-IN" sz="1400" dirty="0" err="1" smtClean="0">
                <a:latin typeface="Times New Roman" pitchFamily="18" charset="0"/>
                <a:cs typeface="Times New Roman" pitchFamily="18" charset="0"/>
              </a:rPr>
              <a:t>Nürnberg</a:t>
            </a:r>
            <a:r>
              <a:rPr lang="en-IN" sz="1400" dirty="0" smtClean="0">
                <a:latin typeface="Times New Roman" pitchFamily="18" charset="0"/>
                <a:cs typeface="Times New Roman" pitchFamily="18" charset="0"/>
              </a:rPr>
              <a:t>, Germany, 2004.</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1432</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Resource-aware Collaborative Allocation for CPU-FPGA Cloud Environments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2021-06-28T09:51:30Z</dcterms:modified>
</cp:coreProperties>
</file>