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Optimal control of chilled water system with ensemble learning and cloud-edge-terminal implementation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modern large buildings, the chilled water system regulates the indoor temperature through a series of heat exchanges. This paper studies the optimal control problem of the chilled water system and, proposes an ensemble learning method for the cooling load prediction under different operation conditions with imbalance sample distribution. A new control strategy is afterwards developed for optimal selection of the process control inputs that guarantees the demand for cooling load with a lower energy consumption. The optimal control strategy is also learned in real-time using a cloud-edge-terminal form, which can be used for big data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increase the effectiveness of the system response. The proposed method is applied to a real high-rise building and, the results show a significant improvement in the proposed prediction model and the optimal control strategy, compared to the state-of-the-art methods. Regarding manual operation, the control strategy decreased the energy consumption by 5.59%, and on average 35645 KWh of electric energy per month was saved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are presented here to supplement existing O&amp;M procedures, or to merely serve as reminders of activities that should be taking place.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many installations, energy saving measures have reduced demand to the point that existing chillers are tremendously oversized, forcing the </a:t>
            </a:r>
            <a:r>
              <a:rPr lang="en-IN" sz="2000" dirty="0" err="1" smtClean="0">
                <a:latin typeface="Times New Roman" pitchFamily="18" charset="0"/>
                <a:cs typeface="Times New Roman" pitchFamily="18" charset="0"/>
              </a:rPr>
              <a:t>chiller</a:t>
            </a:r>
            <a:r>
              <a:rPr lang="en-IN" sz="2000" dirty="0" smtClean="0">
                <a:latin typeface="Times New Roman" pitchFamily="18" charset="0"/>
                <a:cs typeface="Times New Roman" pitchFamily="18" charset="0"/>
              </a:rPr>
              <a:t> to operate at greatly reduced loads even during peak demand times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simply moving sensors to locations that are more representative of the air stream of interest, the existing control algorithms work as they were originally intended.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pumps are still used for the infrequent peak flows that the new smaller pump cannot handle.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err="1" smtClean="0">
                <a:latin typeface="Times New Roman" pitchFamily="18" charset="0"/>
                <a:cs typeface="Times New Roman" pitchFamily="18" charset="0"/>
              </a:rPr>
              <a:t>Aircooled</a:t>
            </a:r>
            <a:r>
              <a:rPr lang="en-IN" sz="2000" dirty="0" smtClean="0">
                <a:latin typeface="Times New Roman" pitchFamily="18" charset="0"/>
                <a:cs typeface="Times New Roman" pitchFamily="18" charset="0"/>
              </a:rPr>
              <a:t> condensers have the ability to operate in below-freezing weather, and can do so without the problems associated with operating the cooling tower in these conditions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Data points that may cause operational problems if corrective action is not taken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to monitoring data, it is vital that the </a:t>
            </a:r>
            <a:r>
              <a:rPr lang="en-IN" sz="2000" dirty="0" err="1" smtClean="0">
                <a:latin typeface="Times New Roman" pitchFamily="18" charset="0"/>
                <a:cs typeface="Times New Roman" pitchFamily="18" charset="0"/>
              </a:rPr>
              <a:t>chiller</a:t>
            </a:r>
            <a:r>
              <a:rPr lang="en-IN" sz="2000" dirty="0" smtClean="0">
                <a:latin typeface="Times New Roman" pitchFamily="18" charset="0"/>
                <a:cs typeface="Times New Roman" pitchFamily="18" charset="0"/>
              </a:rPr>
              <a:t> controls alert operators to possible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measuring the performance of the entire </a:t>
            </a:r>
            <a:r>
              <a:rPr lang="en-IN" sz="2000" dirty="0" err="1" smtClean="0">
                <a:latin typeface="Times New Roman" pitchFamily="18" charset="0"/>
                <a:cs typeface="Times New Roman" pitchFamily="18" charset="0"/>
              </a:rPr>
              <a:t>chiller</a:t>
            </a:r>
            <a:r>
              <a:rPr lang="en-IN" sz="2000" dirty="0" smtClean="0">
                <a:latin typeface="Times New Roman" pitchFamily="18" charset="0"/>
                <a:cs typeface="Times New Roman" pitchFamily="18" charset="0"/>
              </a:rPr>
              <a:t> plant is more difficult, it can help identify operating problems or evaluate the effectiveness of system control methods and </a:t>
            </a:r>
            <a:r>
              <a:rPr lang="en-IN" sz="2000" dirty="0" err="1" smtClean="0">
                <a:latin typeface="Times New Roman" pitchFamily="18" charset="0"/>
                <a:cs typeface="Times New Roman" pitchFamily="18" charset="0"/>
              </a:rPr>
              <a:t>setpoints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proper energy management system can help trend and diagnose problems or changes over time.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MARL methods show that a range of flexibility requests can be met by providing an optimal energy portfolio of buildings and the proposed extended JAL performs best, considering responsibility and the commitment of allocation values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tool allows the user to propose changes to existing equipment including chillers, pumps, and towers, and calculates how much energy and money the plant can save by implementing these changes.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Operations and maintenance activities and equipment represent real costs to a facility and must be evaluated like any other proposed action.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Boiler operators should take daily logs of stack temperature for trending purposes as this is a highly diagnostic indication of boiler heat-transfer-surface condition.</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Insufficient flow reduces heat-transfer efficiency and causes poor </a:t>
            </a:r>
            <a:r>
              <a:rPr lang="en-IN" sz="2000" dirty="0" err="1" smtClean="0">
                <a:latin typeface="Times New Roman" pitchFamily="18" charset="0"/>
                <a:cs typeface="Times New Roman" pitchFamily="18" charset="0"/>
              </a:rPr>
              <a:t>chiller</a:t>
            </a:r>
            <a:r>
              <a:rPr lang="en-IN" sz="2000" dirty="0" smtClean="0">
                <a:latin typeface="Times New Roman" pitchFamily="18" charset="0"/>
                <a:cs typeface="Times New Roman" pitchFamily="18" charset="0"/>
              </a:rPr>
              <a:t> performance, which might cause the </a:t>
            </a:r>
            <a:r>
              <a:rPr lang="en-IN" sz="2000" dirty="0" err="1" smtClean="0">
                <a:latin typeface="Times New Roman" pitchFamily="18" charset="0"/>
                <a:cs typeface="Times New Roman" pitchFamily="18" charset="0"/>
              </a:rPr>
              <a:t>chiller</a:t>
            </a:r>
            <a:r>
              <a:rPr lang="en-IN" sz="2000" dirty="0" smtClean="0">
                <a:latin typeface="Times New Roman" pitchFamily="18" charset="0"/>
                <a:cs typeface="Times New Roman" pitchFamily="18" charset="0"/>
              </a:rPr>
              <a:t> controls to invoke safeties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Excessive flow may result in high water velocity, erosion, vibration, or noise, while insufficient flow reduces heat transfer efficiency and causes poor </a:t>
            </a:r>
            <a:r>
              <a:rPr lang="en-IN" sz="2000" dirty="0" err="1" smtClean="0">
                <a:latin typeface="Times New Roman" pitchFamily="18" charset="0"/>
                <a:cs typeface="Times New Roman" pitchFamily="18" charset="0"/>
              </a:rPr>
              <a:t>chiller</a:t>
            </a:r>
            <a:r>
              <a:rPr lang="en-IN" sz="2000" dirty="0" smtClean="0">
                <a:latin typeface="Times New Roman" pitchFamily="18" charset="0"/>
                <a:cs typeface="Times New Roman" pitchFamily="18" charset="0"/>
              </a:rPr>
              <a:t>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packaged air-cooled chillers, the manufacturers improve performance by staging fans in response to </a:t>
            </a:r>
            <a:r>
              <a:rPr lang="en-IN" sz="2000" dirty="0" err="1" smtClean="0">
                <a:latin typeface="Times New Roman" pitchFamily="18" charset="0"/>
                <a:cs typeface="Times New Roman" pitchFamily="18" charset="0"/>
              </a:rPr>
              <a:t>chiller</a:t>
            </a:r>
            <a:r>
              <a:rPr lang="en-IN" sz="2000" dirty="0" smtClean="0">
                <a:latin typeface="Times New Roman" pitchFamily="18" charset="0"/>
                <a:cs typeface="Times New Roman" pitchFamily="18" charset="0"/>
              </a:rPr>
              <a:t> load and ambient, dry-bulb temperature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ensure optimum heat transfer performance, the condenser-heat transfer surfaces must be kept free of scale and sludge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Control capabilities run the gamut from slow-acting pneumatic controls, to electromechanical controls, to sophisticated digital controls that use "</a:t>
            </a:r>
            <a:r>
              <a:rPr lang="en-IN" sz="2000" dirty="0" err="1" smtClean="0">
                <a:latin typeface="Times New Roman" pitchFamily="18" charset="0"/>
                <a:cs typeface="Times New Roman" pitchFamily="18" charset="0"/>
              </a:rPr>
              <a:t>feedforward</a:t>
            </a:r>
            <a:r>
              <a:rPr lang="en-IN" sz="2000" dirty="0" smtClean="0">
                <a:latin typeface="Times New Roman" pitchFamily="18" charset="0"/>
                <a:cs typeface="Times New Roman" pitchFamily="18" charset="0"/>
              </a:rPr>
              <a:t>" algorithms tuned to give superior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Fouling in Enhanced Tubes Using Cooling Tower Water, Part I: Long-Term Fouling Data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Webb, R.L. and W. 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describes the results of long-term fouling tests for cooling tower water flowing inside enhanced tubes.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Idea for Chilled-Water Plants Whose Time Has Come...Variable-Primary-Flow Systems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Schwedler, M. and B. Bradley.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Variable-flow chiller pumps eliminate the need for a separate distribution pump.  The bypass can be positioned either upstream or downstream of the cooling coils.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2286000" y="1219200"/>
            <a:ext cx="5943599" cy="5181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It </a:t>
            </a:r>
            <a:r>
              <a:rPr lang="en-IN" dirty="0" smtClean="0">
                <a:latin typeface="Times New Roman" pitchFamily="18" charset="0"/>
                <a:cs typeface="Times New Roman" pitchFamily="18" charset="0"/>
              </a:rPr>
              <a:t>is vital to have a clear understanding of chilled-water system concepts and their application. There is nothing particularly complex about the principles involved. Instead, system design is simply a matter of exercising a few key rules of applied physics. A myriad of choices are available for the design and operation of chilled-water systems. These choices include flow rates, temperatures, system configurations, and control options. After determining the needs and wants of the building owner and </a:t>
            </a:r>
            <a:r>
              <a:rPr lang="en-IN" dirty="0" err="1" smtClean="0">
                <a:latin typeface="Times New Roman" pitchFamily="18" charset="0"/>
                <a:cs typeface="Times New Roman" pitchFamily="18" charset="0"/>
              </a:rPr>
              <a:t>chiller</a:t>
            </a:r>
            <a:r>
              <a:rPr lang="en-IN" dirty="0" smtClean="0">
                <a:latin typeface="Times New Roman" pitchFamily="18" charset="0"/>
                <a:cs typeface="Times New Roman" pitchFamily="18" charset="0"/>
              </a:rPr>
              <a:t> plant operator, judicious use of these choices allows designers to provide solutions that add real </a:t>
            </a:r>
            <a:r>
              <a:rPr lang="en-IN" dirty="0" smtClean="0">
                <a:latin typeface="Times New Roman" pitchFamily="18" charset="0"/>
                <a:cs typeface="Times New Roman" pitchFamily="18" charset="0"/>
              </a:rPr>
              <a:t>value.</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1.Webb</a:t>
            </a:r>
            <a:r>
              <a:rPr lang="en-IN" sz="1600" dirty="0" smtClean="0">
                <a:latin typeface="Times New Roman" pitchFamily="18" charset="0"/>
                <a:cs typeface="Times New Roman" pitchFamily="18" charset="0"/>
              </a:rPr>
              <a:t>, R.L. and W. Li. “Fouling in Enhanced Tubes Using Cooling Tower Water, Part I: Long-Term Fouling Data.” International Journal of Heat and Mass Transfer 43, no. 19 (October 2000): 3567-3578.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 </a:t>
            </a:r>
            <a:r>
              <a:rPr lang="en-IN" sz="1600" dirty="0" err="1" smtClean="0">
                <a:latin typeface="Times New Roman" pitchFamily="18" charset="0"/>
                <a:cs typeface="Times New Roman" pitchFamily="18" charset="0"/>
              </a:rPr>
              <a:t>Schwedler</a:t>
            </a:r>
            <a:r>
              <a:rPr lang="en-IN" sz="1600" dirty="0" smtClean="0">
                <a:latin typeface="Times New Roman" pitchFamily="18" charset="0"/>
                <a:cs typeface="Times New Roman" pitchFamily="18" charset="0"/>
              </a:rPr>
              <a:t>, M. and B. Bradley. “An Idea for Chilled-Water Plants Whose Time Has Come...Variable-Primary-Flow Systems,” Engineers Newsletter 28, no. 3 (1999), Trane.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 </a:t>
            </a:r>
            <a:r>
              <a:rPr lang="en-IN" sz="1600" dirty="0" smtClean="0">
                <a:latin typeface="Times New Roman" pitchFamily="18" charset="0"/>
                <a:cs typeface="Times New Roman" pitchFamily="18" charset="0"/>
              </a:rPr>
              <a:t>American Society of Heating, Refrigerating, and Air-Conditioning Engineers. ASHRAE HVAC Systems and Equipment Handbook, Chapter 12, “</a:t>
            </a:r>
            <a:r>
              <a:rPr lang="en-IN" sz="1600" dirty="0" err="1" smtClean="0">
                <a:latin typeface="Times New Roman" pitchFamily="18" charset="0"/>
                <a:cs typeface="Times New Roman" pitchFamily="18" charset="0"/>
              </a:rPr>
              <a:t>Hydronic</a:t>
            </a:r>
            <a:r>
              <a:rPr lang="en-IN" sz="1600" dirty="0" smtClean="0">
                <a:latin typeface="Times New Roman" pitchFamily="18" charset="0"/>
                <a:cs typeface="Times New Roman" pitchFamily="18" charset="0"/>
              </a:rPr>
              <a:t> Heating and Cooling System Design” and Chapter 39, “Cooling Towers.” ASHRAE,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 </a:t>
            </a:r>
            <a:r>
              <a:rPr lang="en-IN" sz="1600" dirty="0" smtClean="0">
                <a:latin typeface="Times New Roman" pitchFamily="18" charset="0"/>
                <a:cs typeface="Times New Roman" pitchFamily="18" charset="0"/>
              </a:rPr>
              <a:t>American Society of Heating, Refrigerating, and Air-Conditioning Engineers. ASHRAE Standard 147-2002: Reducing the Release of Halogenated Refrigerants from Refrigeration and Air-Conditioning Equipment and Systems. ASHRAE,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 </a:t>
            </a:r>
            <a:r>
              <a:rPr lang="en-IN" sz="1600" dirty="0" smtClean="0">
                <a:latin typeface="Times New Roman" pitchFamily="18" charset="0"/>
                <a:cs typeface="Times New Roman" pitchFamily="18" charset="0"/>
              </a:rPr>
              <a:t>Air-Conditioning, Heating, and Refrigeration Institute. ARI Standard 550/ 590–2003: Performance Rating of Water Chilling Packages Using the </a:t>
            </a:r>
            <a:r>
              <a:rPr lang="en-IN" sz="1600" dirty="0" err="1" smtClean="0">
                <a:latin typeface="Times New Roman" pitchFamily="18" charset="0"/>
                <a:cs typeface="Times New Roman" pitchFamily="18" charset="0"/>
              </a:rPr>
              <a:t>Vapor</a:t>
            </a:r>
            <a:r>
              <a:rPr lang="en-IN" sz="1600" dirty="0" smtClean="0">
                <a:latin typeface="Times New Roman" pitchFamily="18" charset="0"/>
                <a:cs typeface="Times New Roman" pitchFamily="18" charset="0"/>
              </a:rPr>
              <a:t> Compression Cycle. AHRI, 2003.</a:t>
            </a:r>
            <a:endParaRPr lang="en-US" sz="16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American Society of Heating, Refrigerating, and Air-Conditioning Engineers. ASHRAE Guideline 22: Instrumentation for Monitoring Central Chilled-Water Plant Efficiency. ASHRAE,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 </a:t>
            </a:r>
            <a:r>
              <a:rPr lang="en-IN" sz="1800" dirty="0" smtClean="0">
                <a:latin typeface="Times New Roman" pitchFamily="18" charset="0"/>
                <a:cs typeface="Times New Roman" pitchFamily="18" charset="0"/>
              </a:rPr>
              <a:t>American Society of Heating, Refrigerating, and Air-Conditioning Engineers. ASHRAE Standard 140-2007: Standard Method of Test for the Evaluation of Building Energy Analysis Computer Programs. ASHRAE, 2007.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 </a:t>
            </a:r>
            <a:r>
              <a:rPr lang="en-IN" sz="1800" dirty="0" smtClean="0">
                <a:latin typeface="Times New Roman" pitchFamily="18" charset="0"/>
                <a:cs typeface="Times New Roman" pitchFamily="18" charset="0"/>
              </a:rPr>
              <a:t>American Society of Heating, Refrigerating, and Air-Conditioning Engineers. ASHRAE </a:t>
            </a:r>
            <a:r>
              <a:rPr lang="en-IN" sz="1800" dirty="0" err="1" smtClean="0">
                <a:latin typeface="Times New Roman" pitchFamily="18" charset="0"/>
                <a:cs typeface="Times New Roman" pitchFamily="18" charset="0"/>
              </a:rPr>
              <a:t>GreenGuide</a:t>
            </a:r>
            <a:r>
              <a:rPr lang="en-IN" sz="1800" dirty="0" smtClean="0">
                <a:latin typeface="Times New Roman" pitchFamily="18" charset="0"/>
                <a:cs typeface="Times New Roman" pitchFamily="18" charset="0"/>
              </a:rPr>
              <a:t>: The Design, Construction, and Operation of Sustainable Buildings. 2nd ed. ASHRAE, 2006.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 </a:t>
            </a:r>
            <a:r>
              <a:rPr lang="en-IN" sz="1800" dirty="0" smtClean="0">
                <a:latin typeface="Times New Roman" pitchFamily="18" charset="0"/>
                <a:cs typeface="Times New Roman" pitchFamily="18" charset="0"/>
              </a:rPr>
              <a:t>Air-Conditioning, Heating, and Refrigeration Institute. ARI Standard 560– 1992: Absorption Water </a:t>
            </a:r>
            <a:r>
              <a:rPr lang="en-IN" sz="1800" dirty="0" err="1" smtClean="0">
                <a:latin typeface="Times New Roman" pitchFamily="18" charset="0"/>
                <a:cs typeface="Times New Roman" pitchFamily="18" charset="0"/>
              </a:rPr>
              <a:t>Chiller</a:t>
            </a:r>
            <a:r>
              <a:rPr lang="en-IN" sz="1800" dirty="0" smtClean="0">
                <a:latin typeface="Times New Roman" pitchFamily="18" charset="0"/>
                <a:cs typeface="Times New Roman" pitchFamily="18" charset="0"/>
              </a:rPr>
              <a:t> and Water Heating Package. AHRI, 1992.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 </a:t>
            </a:r>
            <a:r>
              <a:rPr lang="en-IN" sz="1800" dirty="0" smtClean="0">
                <a:latin typeface="Times New Roman" pitchFamily="18" charset="0"/>
                <a:cs typeface="Times New Roman" pitchFamily="18" charset="0"/>
              </a:rPr>
              <a:t>Kelly, D.W. and T. Chan. “Optimizing Chilled-Water Plants.” Heating/ Piping/Air Conditioning (January 1999): 145-7.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1206</Words>
  <Application>Microsoft Office PowerPoint</Application>
  <PresentationFormat>On-screen Show (4:3)</PresentationFormat>
  <Paragraphs>62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Optimal control of chilled water system with ensemble learning and cloud-edge-terminal implementation</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2021-06-28T10:25:18Z</dcterms:modified>
</cp:coreProperties>
</file>