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HSGAN Hierarchical Graph Learning for Point Cloud Generation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Point </a:t>
            </a:r>
            <a:r>
              <a:rPr lang="en-IN" sz="2000" dirty="0" smtClean="0">
                <a:latin typeface="Times New Roman" pitchFamily="18" charset="0"/>
                <a:cs typeface="Times New Roman" pitchFamily="18" charset="0"/>
              </a:rPr>
              <a:t>clouds are the most general data representations of real and abstract objects, and have a wide variety of applications in many science and engineering fields. Point clouds also provide the most scalable multi-resolution composition for geometric structures. Although point cloud learning has shown remarkable results in shape estimation and semantic segmentation, the unsupervised generation of 3D object parts still pose significant challenges in the 3D shape understanding problem. We address this problem by proposing a novel Generative Adversarial Network (GAN), named HSGAN, or Hierarchical Self-Attention GAN, with remarkable properties for 3D shape generation. Our generative model takes a random code and hierarchically transforms it into a representation graph by incorporating both Graph Convolution Network (GCN) and self-attention.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embedding the global graph topology in shape generation, the proposed model takes advantage of the latent topological information to fully construct the geometry of 3D object shapes. Different from the existing generative pipelines, our deep learning architecture articulates three significant properties HSGAN effectively deploys the compact latent topology information as a graph representation in the generative learning process and generates realistic point clouds, HSGAN avoids multiple discriminator updates per generator update, and HSGAN preserves the most dominant geometric structures of 3D shapes in the same hierarchical sampling process. We demonstrate the performance of our new approach with both quantitative and qualitative evaluations. We further present a new adversarial loss to maintain the training stability and overcome the potential mode collapse of traditional GANs. Finally, we explore the use of HSGAN as a plug-and-play decoder in the auto-encoding architecture.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Differently from existing methods, we try to enhance the high-level representation of point cloud by capturing the relation of points and local fine-information along its channels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development of deep learning, the existed end-to-end neural networks have overcame many challenges stem from 3D data and made great breakthrough for point cloud</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are at the core of highly successful models in image generation and understanding.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success is due to the ability of the convolution operation to exploit the principles of locality, </a:t>
            </a:r>
            <a:r>
              <a:rPr lang="en-IN" sz="2000" dirty="0" err="1" smtClean="0">
                <a:latin typeface="Times New Roman" pitchFamily="18" charset="0"/>
                <a:cs typeface="Times New Roman" pitchFamily="18" charset="0"/>
              </a:rPr>
              <a:t>stationarity</a:t>
            </a:r>
            <a:r>
              <a:rPr lang="en-IN" sz="2000" dirty="0" smtClean="0">
                <a:latin typeface="Times New Roman" pitchFamily="18" charset="0"/>
                <a:cs typeface="Times New Roman" pitchFamily="18" charset="0"/>
              </a:rPr>
              <a:t> and compositionality that hold true for many data of interest.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Learning-based approaches </a:t>
            </a:r>
            <a:r>
              <a:rPr lang="en-IN" sz="2000" dirty="0" smtClean="0">
                <a:latin typeface="Times New Roman" pitchFamily="18" charset="0"/>
                <a:cs typeface="Times New Roman" pitchFamily="18" charset="0"/>
              </a:rPr>
              <a:t>were </a:t>
            </a:r>
            <a:r>
              <a:rPr lang="en-IN" sz="2000" dirty="0" smtClean="0">
                <a:latin typeface="Times New Roman" pitchFamily="18" charset="0"/>
                <a:cs typeface="Times New Roman" pitchFamily="18" charset="0"/>
              </a:rPr>
              <a:t>proposed to solve various 3D vision problems, e.g., shape classification, scene semantic/instance segmentation, and 3D object </a:t>
            </a:r>
            <a:r>
              <a:rPr lang="en-IN" sz="2000" dirty="0" smtClean="0">
                <a:latin typeface="Times New Roman" pitchFamily="18" charset="0"/>
                <a:cs typeface="Times New Roman" pitchFamily="18" charset="0"/>
              </a:rPr>
              <a:t>detection.</a:t>
            </a:r>
          </a:p>
          <a:p>
            <a:pPr algn="just">
              <a:lnSpc>
                <a:spcPct val="150000"/>
              </a:lnSpc>
            </a:pPr>
            <a:r>
              <a:rPr lang="en-IN" sz="2000" dirty="0" err="1" smtClean="0">
                <a:latin typeface="Times New Roman" pitchFamily="18" charset="0"/>
                <a:cs typeface="Times New Roman" pitchFamily="18" charset="0"/>
              </a:rPr>
              <a:t>PointCNN</a:t>
            </a:r>
            <a:r>
              <a:rPr lang="en-IN" sz="2000" dirty="0" smtClean="0">
                <a:latin typeface="Times New Roman" pitchFamily="18" charset="0"/>
                <a:cs typeface="Times New Roman" pitchFamily="18" charset="0"/>
              </a:rPr>
              <a:t> explores </a:t>
            </a:r>
            <a:r>
              <a:rPr lang="en-IN" sz="2000" dirty="0" smtClean="0">
                <a:latin typeface="Times New Roman" pitchFamily="18" charset="0"/>
                <a:cs typeface="Times New Roman" pitchFamily="18" charset="0"/>
              </a:rPr>
              <a:t>convolution on point clouds and addresses the point ordering issue by permuting and weighting input points and features with the X -</a:t>
            </a:r>
            <a:r>
              <a:rPr lang="en-IN" sz="2000" dirty="0" err="1" smtClean="0">
                <a:latin typeface="Times New Roman" pitchFamily="18" charset="0"/>
                <a:cs typeface="Times New Roman" pitchFamily="18" charset="0"/>
              </a:rPr>
              <a:t>Conv</a:t>
            </a:r>
            <a:r>
              <a:rPr lang="en-IN" sz="2000" dirty="0" smtClean="0">
                <a:latin typeface="Times New Roman" pitchFamily="18" charset="0"/>
                <a:cs typeface="Times New Roman" pitchFamily="18" charset="0"/>
              </a:rPr>
              <a:t> operator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Three dimensions (e.g., for geometric positions) in a high dimensional feature space have very limited impacts if one co-treats all features (including “positions”) using merely an MLP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number of points on the objects decreases, the impact of the </a:t>
            </a:r>
            <a:r>
              <a:rPr lang="en-IN" sz="2000" dirty="0" err="1" smtClean="0">
                <a:latin typeface="Times New Roman" pitchFamily="18" charset="0"/>
                <a:cs typeface="Times New Roman" pitchFamily="18" charset="0"/>
              </a:rPr>
              <a:t>ProRe</a:t>
            </a:r>
            <a:r>
              <a:rPr lang="en-IN" sz="2000" dirty="0" smtClean="0">
                <a:latin typeface="Times New Roman" pitchFamily="18" charset="0"/>
                <a:cs typeface="Times New Roman" pitchFamily="18" charset="0"/>
              </a:rPr>
              <a:t> Module is gradually becoming apparent.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first spatial-based GCN was proposed in, by summing up the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information of vertices directly.</a:t>
            </a:r>
          </a:p>
          <a:p>
            <a:pPr algn="just">
              <a:lnSpc>
                <a:spcPct val="150000"/>
              </a:lnSpc>
            </a:pPr>
            <a:r>
              <a:rPr lang="en-IN" sz="2000" dirty="0" err="1" smtClean="0">
                <a:latin typeface="Times New Roman" pitchFamily="18" charset="0"/>
                <a:cs typeface="Times New Roman" pitchFamily="18" charset="0"/>
              </a:rPr>
              <a:t>VoteNet</a:t>
            </a:r>
            <a:r>
              <a:rPr lang="en-IN" sz="2000" dirty="0" smtClean="0">
                <a:latin typeface="Times New Roman" pitchFamily="18" charset="0"/>
                <a:cs typeface="Times New Roman" pitchFamily="18" charset="0"/>
              </a:rPr>
              <a:t> proposed a new voting method, predicting the object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with the features learned which helped aggregate distant semantic information.</a:t>
            </a:r>
          </a:p>
          <a:p>
            <a:pPr algn="just">
              <a:lnSpc>
                <a:spcPct val="150000"/>
              </a:lnSpc>
            </a:pPr>
            <a:r>
              <a:rPr lang="en-IN" sz="2000" dirty="0" smtClean="0">
                <a:latin typeface="Times New Roman" pitchFamily="18" charset="0"/>
                <a:cs typeface="Times New Roman" pitchFamily="18" charset="0"/>
              </a:rPr>
              <a:t>In addition, many attention based GCNs were proposed. GINs assigned different weights for the central vertex and its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vertices. </a:t>
            </a:r>
          </a:p>
          <a:p>
            <a:pPr algn="just">
              <a:lnSpc>
                <a:spcPct val="150000"/>
              </a:lnSpc>
            </a:pPr>
            <a:r>
              <a:rPr lang="en-IN" sz="2000" dirty="0" smtClean="0">
                <a:latin typeface="Times New Roman" pitchFamily="18" charset="0"/>
                <a:cs typeface="Times New Roman" pitchFamily="18" charset="0"/>
              </a:rPr>
              <a:t>A new shape-attentive </a:t>
            </a:r>
            <a:r>
              <a:rPr lang="en-IN" sz="2000" dirty="0" err="1" smtClean="0">
                <a:latin typeface="Times New Roman" pitchFamily="18" charset="0"/>
                <a:cs typeface="Times New Roman" pitchFamily="18" charset="0"/>
              </a:rPr>
              <a:t>GConv</a:t>
            </a:r>
            <a:r>
              <a:rPr lang="en-IN" sz="2000" dirty="0" smtClean="0">
                <a:latin typeface="Times New Roman" pitchFamily="18" charset="0"/>
                <a:cs typeface="Times New Roman" pitchFamily="18" charset="0"/>
              </a:rPr>
              <a:t> is proposed to capture the local shape semantics.</a:t>
            </a:r>
          </a:p>
          <a:p>
            <a:pPr algn="just">
              <a:lnSpc>
                <a:spcPct val="150000"/>
              </a:lnSpc>
            </a:pPr>
            <a:r>
              <a:rPr lang="en-IN" sz="2000" dirty="0" smtClean="0">
                <a:latin typeface="Times New Roman" pitchFamily="18" charset="0"/>
                <a:cs typeface="Times New Roman" pitchFamily="18" charset="0"/>
              </a:rPr>
              <a:t>We proposed a novel framework </a:t>
            </a:r>
            <a:r>
              <a:rPr lang="en-IN" sz="2000" dirty="0" err="1" smtClean="0">
                <a:latin typeface="Times New Roman" pitchFamily="18" charset="0"/>
                <a:cs typeface="Times New Roman" pitchFamily="18" charset="0"/>
              </a:rPr>
              <a:t>HGNet</a:t>
            </a:r>
            <a:r>
              <a:rPr lang="en-IN" sz="2000" dirty="0" smtClean="0">
                <a:latin typeface="Times New Roman" pitchFamily="18" charset="0"/>
                <a:cs typeface="Times New Roman" pitchFamily="18" charset="0"/>
              </a:rPr>
              <a:t>, learning the semantics via hierarchical graph modelling.</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decent performance of our method compared with all existing point-based neural networks on the large-scale scene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datasets, i.e., Stanford Large Scale 3D Indoor Space (S3DIS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ScanNet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manifests the effectiveness of our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gain for the graph-convolution-style methods is lower than max-pooling followed by concatenation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directly </a:t>
            </a:r>
            <a:r>
              <a:rPr lang="en-IN" sz="2000" dirty="0" err="1" smtClean="0">
                <a:latin typeface="Times New Roman" pitchFamily="18" charset="0"/>
                <a:cs typeface="Times New Roman" pitchFamily="18" charset="0"/>
              </a:rPr>
              <a:t>voxelizing</a:t>
            </a:r>
            <a:r>
              <a:rPr lang="en-IN" sz="2000" dirty="0" smtClean="0">
                <a:latin typeface="Times New Roman" pitchFamily="18" charset="0"/>
                <a:cs typeface="Times New Roman" pitchFamily="18" charset="0"/>
              </a:rPr>
              <a:t> 3D scenes and extending deep neural network operations from 2D to 3D is inefficient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a:t>
            </a:r>
            <a:r>
              <a:rPr lang="en-IN" sz="2000" dirty="0" err="1" smtClean="0">
                <a:latin typeface="Times New Roman" pitchFamily="18" charset="0"/>
                <a:cs typeface="Times New Roman" pitchFamily="18" charset="0"/>
              </a:rPr>
              <a:t>voxel</a:t>
            </a:r>
            <a:r>
              <a:rPr lang="en-IN" sz="2000" dirty="0" smtClean="0">
                <a:latin typeface="Times New Roman" pitchFamily="18" charset="0"/>
                <a:cs typeface="Times New Roman" pitchFamily="18" charset="0"/>
              </a:rPr>
              <a:t>-based methods, such as </a:t>
            </a:r>
            <a:r>
              <a:rPr lang="en-IN" sz="2000" dirty="0" err="1" smtClean="0">
                <a:latin typeface="Times New Roman" pitchFamily="18" charset="0"/>
                <a:cs typeface="Times New Roman" pitchFamily="18" charset="0"/>
              </a:rPr>
              <a:t>Submanifold</a:t>
            </a:r>
            <a:r>
              <a:rPr lang="en-IN" sz="2000" dirty="0" smtClean="0">
                <a:latin typeface="Times New Roman" pitchFamily="18" charset="0"/>
                <a:cs typeface="Times New Roman" pitchFamily="18" charset="0"/>
              </a:rPr>
              <a:t> Sparse </a:t>
            </a:r>
            <a:r>
              <a:rPr lang="en-IN" sz="2000" dirty="0" smtClean="0">
                <a:latin typeface="Times New Roman" pitchFamily="18" charset="0"/>
                <a:cs typeface="Times New Roman" pitchFamily="18" charset="0"/>
              </a:rPr>
              <a:t>Convolution </a:t>
            </a:r>
            <a:r>
              <a:rPr lang="en-IN" sz="2000" dirty="0" smtClean="0">
                <a:latin typeface="Times New Roman" pitchFamily="18" charset="0"/>
                <a:cs typeface="Times New Roman" pitchFamily="18" charset="0"/>
              </a:rPr>
              <a:t>and O-CNN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improve the 3D convolution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Point features from the encoder layers are also used in the process, along with skip-connection to the </a:t>
            </a:r>
            <a:r>
              <a:rPr lang="en-IN" sz="2000" dirty="0" smtClean="0">
                <a:latin typeface="Times New Roman" pitchFamily="18" charset="0"/>
                <a:cs typeface="Times New Roman" pitchFamily="18" charset="0"/>
              </a:rPr>
              <a:t>corresponding </a:t>
            </a:r>
            <a:r>
              <a:rPr lang="en-IN" sz="2000" dirty="0" smtClean="0">
                <a:latin typeface="Times New Roman" pitchFamily="18" charset="0"/>
                <a:cs typeface="Times New Roman" pitchFamily="18" charset="0"/>
              </a:rPr>
              <a:t>decoder layers.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3D semantic parsing of large-scale indoor spaces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Iro Armeni, Ozan Sener, Amir R Zamir, Helen Jiang, Ioannis Brilakis, Martin Fischer, and Silvio Savarese.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alignment in the first step injects strong 3D priors from the canonical coordinate system into the second step for discovering elements.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ScanNet: Richly-annotated 3D reconstructions of indoor scenes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Angela Dai, Angel X. Chang, Manolis Savva, Maciej Halber, Thomas Funkhouser, and Matthias Nießner.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key requirement for leveraging supervised deep learning methods is the availability of large, labeled datasets.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3D semantic segmentation with </a:t>
                      </a:r>
                      <a:r>
                        <a:rPr lang="en-US" sz="2000" dirty="0" err="1">
                          <a:latin typeface="Times New Roman"/>
                          <a:ea typeface="Calibri"/>
                          <a:cs typeface="Latha"/>
                        </a:rPr>
                        <a:t>submanifold</a:t>
                      </a:r>
                      <a:r>
                        <a:rPr lang="en-US" sz="2000" dirty="0">
                          <a:latin typeface="Times New Roman"/>
                          <a:ea typeface="Calibri"/>
                          <a:cs typeface="Latha"/>
                        </a:rPr>
                        <a:t> sparse </a:t>
                      </a:r>
                      <a:r>
                        <a:rPr lang="en-US" sz="2000" dirty="0" err="1">
                          <a:latin typeface="Times New Roman"/>
                          <a:ea typeface="Calibri"/>
                          <a:cs typeface="Latha"/>
                        </a:rPr>
                        <a:t>convolutional</a:t>
                      </a:r>
                      <a:r>
                        <a:rPr lang="en-US" sz="2000" dirty="0">
                          <a:latin typeface="Times New Roman"/>
                          <a:ea typeface="Calibri"/>
                          <a:cs typeface="Latha"/>
                        </a:rPr>
                        <a:t>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Benjamin Graham, Martin Engelcke, and Laurens van der Maaten.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Convolutional networks are the de-facto standard for analyzing spatio-temporal data such as images, videos, and 3D shapes.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Recurrent slice networks for 3D segmentation of point clouds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Qiangui Huang, Weiyue Wang, and Ulrich Neumann.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work presents a novel 3D segmentation framework, RSNet1, to efficiently model local structures in point clouds.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905000" y="1524000"/>
            <a:ext cx="6858000"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04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We </a:t>
            </a:r>
            <a:r>
              <a:rPr lang="en-IN" sz="1800" dirty="0" smtClean="0">
                <a:latin typeface="Times New Roman" pitchFamily="18" charset="0"/>
                <a:cs typeface="Times New Roman" pitchFamily="18" charset="0"/>
              </a:rPr>
              <a:t>have designed a hierarchical point-edge interaction network, in which an edge branch is proposed to work with the encoder-decoder point branch for point cloud semantic segmentation. The proposed hierarchical graph framework enables the edge branch to progressively integrate </a:t>
            </a:r>
            <a:r>
              <a:rPr lang="en-IN" sz="1800" dirty="0" err="1" smtClean="0">
                <a:latin typeface="Times New Roman" pitchFamily="18" charset="0"/>
                <a:cs typeface="Times New Roman" pitchFamily="18" charset="0"/>
              </a:rPr>
              <a:t>differentlayer</a:t>
            </a:r>
            <a:r>
              <a:rPr lang="en-IN" sz="1800" dirty="0" smtClean="0">
                <a:latin typeface="Times New Roman" pitchFamily="18" charset="0"/>
                <a:cs typeface="Times New Roman" pitchFamily="18" charset="0"/>
              </a:rPr>
              <a:t> point features. Also, the generated edge features are incorporated into the point branch to provide contextual information. The final edge features are supervised by the semantic consistency of related points to implicitly regularize the point features. All these steps make semantic relationship with local context well utilized via edges. With the high-quality point prediction results and generality of the framework applicable to different datasets, we believe the proposed method will broadly benefit 3D understanding in the community. In the future, we will explore multi-range edge construction to gather both </a:t>
            </a:r>
            <a:r>
              <a:rPr lang="en-IN" sz="1800" dirty="0" err="1" smtClean="0">
                <a:latin typeface="Times New Roman" pitchFamily="18" charset="0"/>
                <a:cs typeface="Times New Roman" pitchFamily="18" charset="0"/>
              </a:rPr>
              <a:t>closerange</a:t>
            </a:r>
            <a:r>
              <a:rPr lang="en-IN" sz="1800" dirty="0" smtClean="0">
                <a:latin typeface="Times New Roman" pitchFamily="18" charset="0"/>
                <a:cs typeface="Times New Roman" pitchFamily="18" charset="0"/>
              </a:rPr>
              <a:t> and long-distance contextual information.</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Iro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Armeni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Ozan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Sener</a:t>
            </a:r>
            <a:r>
              <a:rPr lang="en-IN" sz="1800" dirty="0" smtClean="0">
                <a:latin typeface="Times New Roman" pitchFamily="18" charset="0"/>
                <a:cs typeface="Times New Roman" pitchFamily="18" charset="0"/>
              </a:rPr>
              <a:t>, Amir R </a:t>
            </a:r>
            <a:r>
              <a:rPr lang="en-IN" sz="1800" dirty="0" err="1" smtClean="0">
                <a:latin typeface="Times New Roman" pitchFamily="18" charset="0"/>
                <a:cs typeface="Times New Roman" pitchFamily="18" charset="0"/>
              </a:rPr>
              <a:t>Zamir</a:t>
            </a:r>
            <a:r>
              <a:rPr lang="en-IN" sz="1800" dirty="0" smtClean="0">
                <a:latin typeface="Times New Roman" pitchFamily="18" charset="0"/>
                <a:cs typeface="Times New Roman" pitchFamily="18" charset="0"/>
              </a:rPr>
              <a:t>, Helen Jiang, </a:t>
            </a:r>
            <a:r>
              <a:rPr lang="en-IN" sz="1800" dirty="0" err="1" smtClean="0">
                <a:latin typeface="Times New Roman" pitchFamily="18" charset="0"/>
                <a:cs typeface="Times New Roman" pitchFamily="18" charset="0"/>
              </a:rPr>
              <a:t>Ioannis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Brilakis</a:t>
            </a:r>
            <a:r>
              <a:rPr lang="en-IN" sz="1800" dirty="0" smtClean="0">
                <a:latin typeface="Times New Roman" pitchFamily="18" charset="0"/>
                <a:cs typeface="Times New Roman" pitchFamily="18" charset="0"/>
              </a:rPr>
              <a:t>, Martin Fischer, and </a:t>
            </a:r>
            <a:r>
              <a:rPr lang="en-IN" sz="1800" dirty="0" err="1" smtClean="0">
                <a:latin typeface="Times New Roman" pitchFamily="18" charset="0"/>
                <a:cs typeface="Times New Roman" pitchFamily="18" charset="0"/>
              </a:rPr>
              <a:t>Silvio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Savarese</a:t>
            </a:r>
            <a:r>
              <a:rPr lang="en-IN" sz="1800" dirty="0" smtClean="0">
                <a:latin typeface="Times New Roman" pitchFamily="18" charset="0"/>
                <a:cs typeface="Times New Roman" pitchFamily="18" charset="0"/>
              </a:rPr>
              <a:t>. 3D semantic parsing of large-scale indoor spaces. In CVPR,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Angela Dai, Angel X. Chang, </a:t>
            </a:r>
            <a:r>
              <a:rPr lang="en-IN" sz="1800" dirty="0" err="1" smtClean="0">
                <a:latin typeface="Times New Roman" pitchFamily="18" charset="0"/>
                <a:cs typeface="Times New Roman" pitchFamily="18" charset="0"/>
              </a:rPr>
              <a:t>Manolis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Savva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Maciej</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Halber</a:t>
            </a:r>
            <a:r>
              <a:rPr lang="en-IN" sz="1800" dirty="0" smtClean="0">
                <a:latin typeface="Times New Roman" pitchFamily="18" charset="0"/>
                <a:cs typeface="Times New Roman" pitchFamily="18" charset="0"/>
              </a:rPr>
              <a:t>, Thomas </a:t>
            </a:r>
            <a:r>
              <a:rPr lang="en-IN" sz="1800" dirty="0" err="1" smtClean="0">
                <a:latin typeface="Times New Roman" pitchFamily="18" charset="0"/>
                <a:cs typeface="Times New Roman" pitchFamily="18" charset="0"/>
              </a:rPr>
              <a:t>Funkhouser</a:t>
            </a:r>
            <a:r>
              <a:rPr lang="en-IN" sz="1800" dirty="0" smtClean="0">
                <a:latin typeface="Times New Roman" pitchFamily="18" charset="0"/>
                <a:cs typeface="Times New Roman" pitchFamily="18" charset="0"/>
              </a:rPr>
              <a:t>, and Matthias </a:t>
            </a:r>
            <a:r>
              <a:rPr lang="en-IN" sz="1800" dirty="0" err="1" smtClean="0">
                <a:latin typeface="Times New Roman" pitchFamily="18" charset="0"/>
                <a:cs typeface="Times New Roman" pitchFamily="18" charset="0"/>
              </a:rPr>
              <a:t>Nießner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ScanNet</a:t>
            </a:r>
            <a:r>
              <a:rPr lang="en-IN" sz="1800" dirty="0" smtClean="0">
                <a:latin typeface="Times New Roman" pitchFamily="18" charset="0"/>
                <a:cs typeface="Times New Roman" pitchFamily="18" charset="0"/>
              </a:rPr>
              <a:t>: Richly-annotated 3D reconstructions of indoor scenes. In CVPR,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Benjamin Graham, Martin </a:t>
            </a:r>
            <a:r>
              <a:rPr lang="en-IN" sz="1800" dirty="0" err="1" smtClean="0">
                <a:latin typeface="Times New Roman" pitchFamily="18" charset="0"/>
                <a:cs typeface="Times New Roman" pitchFamily="18" charset="0"/>
              </a:rPr>
              <a:t>Engelcke</a:t>
            </a:r>
            <a:r>
              <a:rPr lang="en-IN" sz="1800" dirty="0" smtClean="0">
                <a:latin typeface="Times New Roman" pitchFamily="18" charset="0"/>
                <a:cs typeface="Times New Roman" pitchFamily="18" charset="0"/>
              </a:rPr>
              <a:t>, and Laurens van </a:t>
            </a:r>
            <a:r>
              <a:rPr lang="en-IN" sz="1800" dirty="0" err="1" smtClean="0">
                <a:latin typeface="Times New Roman" pitchFamily="18" charset="0"/>
                <a:cs typeface="Times New Roman" pitchFamily="18" charset="0"/>
              </a:rPr>
              <a:t>der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Maaten</a:t>
            </a:r>
            <a:r>
              <a:rPr lang="en-IN" sz="1800" dirty="0" smtClean="0">
                <a:latin typeface="Times New Roman" pitchFamily="18" charset="0"/>
                <a:cs typeface="Times New Roman" pitchFamily="18" charset="0"/>
              </a:rPr>
              <a:t>. 3D semantic segmentation with </a:t>
            </a:r>
            <a:r>
              <a:rPr lang="en-IN" sz="1800" dirty="0" err="1" smtClean="0">
                <a:latin typeface="Times New Roman" pitchFamily="18" charset="0"/>
                <a:cs typeface="Times New Roman" pitchFamily="18" charset="0"/>
              </a:rPr>
              <a:t>submanifold</a:t>
            </a:r>
            <a:r>
              <a:rPr lang="en-IN" sz="1800" dirty="0" smtClean="0">
                <a:latin typeface="Times New Roman" pitchFamily="18" charset="0"/>
                <a:cs typeface="Times New Roman" pitchFamily="18" charset="0"/>
              </a:rPr>
              <a:t> sparse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CVPR,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Qiangui</a:t>
            </a:r>
            <a:r>
              <a:rPr lang="en-IN" sz="1800" dirty="0" smtClean="0">
                <a:latin typeface="Times New Roman" pitchFamily="18" charset="0"/>
                <a:cs typeface="Times New Roman" pitchFamily="18" charset="0"/>
              </a:rPr>
              <a:t> Huang, </a:t>
            </a:r>
            <a:r>
              <a:rPr lang="en-IN" sz="1800" dirty="0" err="1" smtClean="0">
                <a:latin typeface="Times New Roman" pitchFamily="18" charset="0"/>
                <a:cs typeface="Times New Roman" pitchFamily="18" charset="0"/>
              </a:rPr>
              <a:t>Weiyue</a:t>
            </a:r>
            <a:r>
              <a:rPr lang="en-IN" sz="1800" dirty="0" smtClean="0">
                <a:latin typeface="Times New Roman" pitchFamily="18" charset="0"/>
                <a:cs typeface="Times New Roman" pitchFamily="18" charset="0"/>
              </a:rPr>
              <a:t> Wang, and Ulrich Neumann. Recurrent slice networks for 3D segmentation of point clouds. In CVPR,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Thomas N </a:t>
            </a:r>
            <a:r>
              <a:rPr lang="en-IN" sz="1800" dirty="0" err="1" smtClean="0">
                <a:latin typeface="Times New Roman" pitchFamily="18" charset="0"/>
                <a:cs typeface="Times New Roman" pitchFamily="18" charset="0"/>
              </a:rPr>
              <a:t>Kipf</a:t>
            </a:r>
            <a:r>
              <a:rPr lang="en-IN" sz="1800" dirty="0" smtClean="0">
                <a:latin typeface="Times New Roman" pitchFamily="18" charset="0"/>
                <a:cs typeface="Times New Roman" pitchFamily="18" charset="0"/>
              </a:rPr>
              <a:t> and Max Welling. Semi-supervised classification with graph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In ICLR, 2017.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a:t>
            </a:r>
            <a:r>
              <a:rPr lang="en-IN" sz="1900" dirty="0" err="1" smtClean="0">
                <a:latin typeface="Times New Roman" pitchFamily="18" charset="0"/>
                <a:cs typeface="Times New Roman" pitchFamily="18" charset="0"/>
              </a:rPr>
              <a:t>Loic</a:t>
            </a:r>
            <a:r>
              <a:rPr lang="en-IN" sz="1900" dirty="0" smtClean="0">
                <a:latin typeface="Times New Roman" pitchFamily="18" charset="0"/>
                <a:cs typeface="Times New Roman" pitchFamily="18" charset="0"/>
              </a:rPr>
              <a:t> Landrieu and Martin </a:t>
            </a:r>
            <a:r>
              <a:rPr lang="en-IN" sz="1900" dirty="0" err="1" smtClean="0">
                <a:latin typeface="Times New Roman" pitchFamily="18" charset="0"/>
                <a:cs typeface="Times New Roman" pitchFamily="18" charset="0"/>
              </a:rPr>
              <a:t>Simonovsky</a:t>
            </a:r>
            <a:r>
              <a:rPr lang="en-IN" sz="1900" dirty="0" smtClean="0">
                <a:latin typeface="Times New Roman" pitchFamily="18" charset="0"/>
                <a:cs typeface="Times New Roman" pitchFamily="18" charset="0"/>
              </a:rPr>
              <a:t>. Large-scale point cloud semantic segmentation with </a:t>
            </a:r>
            <a:r>
              <a:rPr lang="en-IN" sz="1900" dirty="0" err="1" smtClean="0">
                <a:latin typeface="Times New Roman" pitchFamily="18" charset="0"/>
                <a:cs typeface="Times New Roman" pitchFamily="18" charset="0"/>
              </a:rPr>
              <a:t>superpoint</a:t>
            </a:r>
            <a:r>
              <a:rPr lang="en-IN" sz="1900" dirty="0" smtClean="0">
                <a:latin typeface="Times New Roman" pitchFamily="18" charset="0"/>
                <a:cs typeface="Times New Roman" pitchFamily="18" charset="0"/>
              </a:rPr>
              <a:t> graphs. In CVPR, 2018. </a:t>
            </a:r>
          </a:p>
          <a:p>
            <a:pPr algn="just">
              <a:lnSpc>
                <a:spcPct val="170000"/>
              </a:lnSpc>
            </a:pPr>
            <a:r>
              <a:rPr lang="en-IN" sz="1900" dirty="0" smtClean="0">
                <a:latin typeface="Times New Roman" pitchFamily="18" charset="0"/>
                <a:cs typeface="Times New Roman" pitchFamily="18" charset="0"/>
              </a:rPr>
              <a:t>[7] </a:t>
            </a:r>
            <a:r>
              <a:rPr lang="en-IN" sz="1900" dirty="0" err="1" smtClean="0">
                <a:latin typeface="Times New Roman" pitchFamily="18" charset="0"/>
                <a:cs typeface="Times New Roman" pitchFamily="18" charset="0"/>
              </a:rPr>
              <a:t>Yangyan</a:t>
            </a:r>
            <a:r>
              <a:rPr lang="en-IN" sz="1900" dirty="0" smtClean="0">
                <a:latin typeface="Times New Roman" pitchFamily="18" charset="0"/>
                <a:cs typeface="Times New Roman" pitchFamily="18" charset="0"/>
              </a:rPr>
              <a:t> Li, </a:t>
            </a:r>
            <a:r>
              <a:rPr lang="en-IN" sz="1900" dirty="0" err="1" smtClean="0">
                <a:latin typeface="Times New Roman" pitchFamily="18" charset="0"/>
                <a:cs typeface="Times New Roman" pitchFamily="18" charset="0"/>
              </a:rPr>
              <a:t>Rui</a:t>
            </a:r>
            <a:r>
              <a:rPr lang="en-IN" sz="1900" dirty="0" smtClean="0">
                <a:latin typeface="Times New Roman" pitchFamily="18" charset="0"/>
                <a:cs typeface="Times New Roman" pitchFamily="18" charset="0"/>
              </a:rPr>
              <a:t> Bu, </a:t>
            </a:r>
            <a:r>
              <a:rPr lang="en-IN" sz="1900" dirty="0" err="1" smtClean="0">
                <a:latin typeface="Times New Roman" pitchFamily="18" charset="0"/>
                <a:cs typeface="Times New Roman" pitchFamily="18" charset="0"/>
              </a:rPr>
              <a:t>Mingchao</a:t>
            </a:r>
            <a:r>
              <a:rPr lang="en-IN" sz="1900" dirty="0" smtClean="0">
                <a:latin typeface="Times New Roman" pitchFamily="18" charset="0"/>
                <a:cs typeface="Times New Roman" pitchFamily="18" charset="0"/>
              </a:rPr>
              <a:t> Sun, Wei Wu, </a:t>
            </a:r>
            <a:r>
              <a:rPr lang="en-IN" sz="1900" dirty="0" err="1" smtClean="0">
                <a:latin typeface="Times New Roman" pitchFamily="18" charset="0"/>
                <a:cs typeface="Times New Roman" pitchFamily="18" charset="0"/>
              </a:rPr>
              <a:t>Xinhan</a:t>
            </a:r>
            <a:r>
              <a:rPr lang="en-IN" sz="1900" dirty="0" smtClean="0">
                <a:latin typeface="Times New Roman" pitchFamily="18" charset="0"/>
                <a:cs typeface="Times New Roman" pitchFamily="18" charset="0"/>
              </a:rPr>
              <a:t> Di, and </a:t>
            </a:r>
            <a:r>
              <a:rPr lang="en-IN" sz="1900" dirty="0" err="1" smtClean="0">
                <a:latin typeface="Times New Roman" pitchFamily="18" charset="0"/>
                <a:cs typeface="Times New Roman" pitchFamily="18" charset="0"/>
              </a:rPr>
              <a:t>Baoquan</a:t>
            </a:r>
            <a:r>
              <a:rPr lang="en-IN" sz="1900" dirty="0" smtClean="0">
                <a:latin typeface="Times New Roman" pitchFamily="18" charset="0"/>
                <a:cs typeface="Times New Roman" pitchFamily="18" charset="0"/>
              </a:rPr>
              <a:t> Chen. </a:t>
            </a:r>
            <a:r>
              <a:rPr lang="en-IN" sz="1900" dirty="0" err="1" smtClean="0">
                <a:latin typeface="Times New Roman" pitchFamily="18" charset="0"/>
                <a:cs typeface="Times New Roman" pitchFamily="18" charset="0"/>
              </a:rPr>
              <a:t>PointCNN</a:t>
            </a:r>
            <a:r>
              <a:rPr lang="en-IN" sz="1900" dirty="0" smtClean="0">
                <a:latin typeface="Times New Roman" pitchFamily="18" charset="0"/>
                <a:cs typeface="Times New Roman" pitchFamily="18" charset="0"/>
              </a:rPr>
              <a:t>: Convolution on X - transformed points. In NIPS, 2018. </a:t>
            </a:r>
          </a:p>
          <a:p>
            <a:pPr algn="just">
              <a:lnSpc>
                <a:spcPct val="170000"/>
              </a:lnSpc>
            </a:pPr>
            <a:r>
              <a:rPr lang="en-IN" sz="1900" dirty="0" smtClean="0">
                <a:latin typeface="Times New Roman" pitchFamily="18" charset="0"/>
                <a:cs typeface="Times New Roman" pitchFamily="18" charset="0"/>
              </a:rPr>
              <a:t>[8] Daniel </a:t>
            </a:r>
            <a:r>
              <a:rPr lang="en-IN" sz="1900" dirty="0" err="1" smtClean="0">
                <a:latin typeface="Times New Roman" pitchFamily="18" charset="0"/>
                <a:cs typeface="Times New Roman" pitchFamily="18" charset="0"/>
              </a:rPr>
              <a:t>Maturana</a:t>
            </a:r>
            <a:r>
              <a:rPr lang="en-IN" sz="1900" dirty="0" smtClean="0">
                <a:latin typeface="Times New Roman" pitchFamily="18" charset="0"/>
                <a:cs typeface="Times New Roman" pitchFamily="18" charset="0"/>
              </a:rPr>
              <a:t> and Sebastian Scherer. </a:t>
            </a:r>
            <a:r>
              <a:rPr lang="en-IN" sz="1900" dirty="0" err="1" smtClean="0">
                <a:latin typeface="Times New Roman" pitchFamily="18" charset="0"/>
                <a:cs typeface="Times New Roman" pitchFamily="18" charset="0"/>
              </a:rPr>
              <a:t>VoxNet</a:t>
            </a:r>
            <a:r>
              <a:rPr lang="en-IN" sz="1900" dirty="0" smtClean="0">
                <a:latin typeface="Times New Roman" pitchFamily="18" charset="0"/>
                <a:cs typeface="Times New Roman" pitchFamily="18" charset="0"/>
              </a:rPr>
              <a:t>: A 3D </a:t>
            </a:r>
            <a:r>
              <a:rPr lang="en-IN" sz="1900" dirty="0" err="1" smtClean="0">
                <a:latin typeface="Times New Roman" pitchFamily="18" charset="0"/>
                <a:cs typeface="Times New Roman" pitchFamily="18" charset="0"/>
              </a:rPr>
              <a:t>convolutional</a:t>
            </a:r>
            <a:r>
              <a:rPr lang="en-IN" sz="1900" dirty="0" smtClean="0">
                <a:latin typeface="Times New Roman" pitchFamily="18" charset="0"/>
                <a:cs typeface="Times New Roman" pitchFamily="18" charset="0"/>
              </a:rPr>
              <a:t> neural network for real-time object recognition. In IROS, 2015. </a:t>
            </a:r>
          </a:p>
          <a:p>
            <a:pPr algn="just">
              <a:lnSpc>
                <a:spcPct val="170000"/>
              </a:lnSpc>
            </a:pPr>
            <a:r>
              <a:rPr lang="en-IN" sz="1900" dirty="0" smtClean="0">
                <a:latin typeface="Times New Roman" pitchFamily="18" charset="0"/>
                <a:cs typeface="Times New Roman" pitchFamily="18" charset="0"/>
              </a:rPr>
              <a:t>[9] </a:t>
            </a:r>
            <a:r>
              <a:rPr lang="en-IN" sz="1900" dirty="0" err="1" smtClean="0">
                <a:latin typeface="Times New Roman" pitchFamily="18" charset="0"/>
                <a:cs typeface="Times New Roman" pitchFamily="18" charset="0"/>
              </a:rPr>
              <a:t>Hao</a:t>
            </a:r>
            <a:r>
              <a:rPr lang="en-IN" sz="1900" dirty="0" smtClean="0">
                <a:latin typeface="Times New Roman" pitchFamily="18" charset="0"/>
                <a:cs typeface="Times New Roman" pitchFamily="18" charset="0"/>
              </a:rPr>
              <a:t> Pan, </a:t>
            </a:r>
            <a:r>
              <a:rPr lang="en-IN" sz="1900" dirty="0" err="1" smtClean="0">
                <a:latin typeface="Times New Roman" pitchFamily="18" charset="0"/>
                <a:cs typeface="Times New Roman" pitchFamily="18" charset="0"/>
              </a:rPr>
              <a:t>Shilin</a:t>
            </a:r>
            <a:r>
              <a:rPr lang="en-IN" sz="1900" dirty="0" smtClean="0">
                <a:latin typeface="Times New Roman" pitchFamily="18" charset="0"/>
                <a:cs typeface="Times New Roman" pitchFamily="18" charset="0"/>
              </a:rPr>
              <a:t> Liu, Yang Liu, and </a:t>
            </a:r>
            <a:r>
              <a:rPr lang="en-IN" sz="1900" dirty="0" err="1" smtClean="0">
                <a:latin typeface="Times New Roman" pitchFamily="18" charset="0"/>
                <a:cs typeface="Times New Roman" pitchFamily="18" charset="0"/>
              </a:rPr>
              <a:t>Xin</a:t>
            </a:r>
            <a:r>
              <a:rPr lang="en-IN" sz="1900" dirty="0" smtClean="0">
                <a:latin typeface="Times New Roman" pitchFamily="18" charset="0"/>
                <a:cs typeface="Times New Roman" pitchFamily="18" charset="0"/>
              </a:rPr>
              <a:t> Tong. </a:t>
            </a:r>
            <a:r>
              <a:rPr lang="en-IN" sz="1900" dirty="0" err="1" smtClean="0">
                <a:latin typeface="Times New Roman" pitchFamily="18" charset="0"/>
                <a:cs typeface="Times New Roman" pitchFamily="18" charset="0"/>
              </a:rPr>
              <a:t>Convolutional</a:t>
            </a:r>
            <a:r>
              <a:rPr lang="en-IN" sz="1900" dirty="0" smtClean="0">
                <a:latin typeface="Times New Roman" pitchFamily="18" charset="0"/>
                <a:cs typeface="Times New Roman" pitchFamily="18" charset="0"/>
              </a:rPr>
              <a:t> neural networks on 3D surfaces using parallel frames. arXiv:1808.04952, 2018. </a:t>
            </a:r>
          </a:p>
          <a:p>
            <a:pPr algn="just">
              <a:lnSpc>
                <a:spcPct val="170000"/>
              </a:lnSpc>
            </a:pPr>
            <a:r>
              <a:rPr lang="en-IN" sz="1900" dirty="0" smtClean="0">
                <a:latin typeface="Times New Roman" pitchFamily="18" charset="0"/>
                <a:cs typeface="Times New Roman" pitchFamily="18" charset="0"/>
              </a:rPr>
              <a:t>[10] Charles </a:t>
            </a:r>
            <a:r>
              <a:rPr lang="en-IN" sz="1900" dirty="0" err="1" smtClean="0">
                <a:latin typeface="Times New Roman" pitchFamily="18" charset="0"/>
                <a:cs typeface="Times New Roman" pitchFamily="18" charset="0"/>
              </a:rPr>
              <a:t>Ruizhongtai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Qi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Hao</a:t>
            </a:r>
            <a:r>
              <a:rPr lang="en-IN" sz="1900" dirty="0" smtClean="0">
                <a:latin typeface="Times New Roman" pitchFamily="18" charset="0"/>
                <a:cs typeface="Times New Roman" pitchFamily="18" charset="0"/>
              </a:rPr>
              <a:t> Su, </a:t>
            </a:r>
            <a:r>
              <a:rPr lang="en-IN" sz="1900" dirty="0" err="1" smtClean="0">
                <a:latin typeface="Times New Roman" pitchFamily="18" charset="0"/>
                <a:cs typeface="Times New Roman" pitchFamily="18" charset="0"/>
              </a:rPr>
              <a:t>Kaichun</a:t>
            </a:r>
            <a:r>
              <a:rPr lang="en-IN" sz="1900" dirty="0" smtClean="0">
                <a:latin typeface="Times New Roman" pitchFamily="18" charset="0"/>
                <a:cs typeface="Times New Roman" pitchFamily="18" charset="0"/>
              </a:rPr>
              <a:t> Mo, and </a:t>
            </a:r>
            <a:r>
              <a:rPr lang="en-IN" sz="1900" dirty="0" err="1" smtClean="0">
                <a:latin typeface="Times New Roman" pitchFamily="18" charset="0"/>
                <a:cs typeface="Times New Roman" pitchFamily="18" charset="0"/>
              </a:rPr>
              <a:t>Leonidas</a:t>
            </a:r>
            <a:r>
              <a:rPr lang="en-IN" sz="1900" dirty="0" smtClean="0">
                <a:latin typeface="Times New Roman" pitchFamily="18" charset="0"/>
                <a:cs typeface="Times New Roman" pitchFamily="18" charset="0"/>
              </a:rPr>
              <a:t> J. </a:t>
            </a:r>
            <a:r>
              <a:rPr lang="en-IN" sz="1900" dirty="0" err="1" smtClean="0">
                <a:latin typeface="Times New Roman" pitchFamily="18" charset="0"/>
                <a:cs typeface="Times New Roman" pitchFamily="18" charset="0"/>
              </a:rPr>
              <a:t>Guibas</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PointNet</a:t>
            </a:r>
            <a:r>
              <a:rPr lang="en-IN" sz="1900" dirty="0" smtClean="0">
                <a:latin typeface="Times New Roman" pitchFamily="18" charset="0"/>
                <a:cs typeface="Times New Roman" pitchFamily="18" charset="0"/>
              </a:rPr>
              <a:t>: Deep learning on point sets for 3D classification and segmentation. In CVPR, 2017.</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1377</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HSGAN Hierarchical Graph Learning for Point Cloud Generation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2021-06-28T09:03:03Z</dcterms:modified>
</cp:coreProperties>
</file>