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Ground-Based Remote Sensing Cloud Classification via Context Graph Attention Network</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Most </a:t>
            </a:r>
            <a:r>
              <a:rPr lang="en-IN" sz="2000" dirty="0" smtClean="0">
                <a:latin typeface="Times New Roman" pitchFamily="18" charset="0"/>
                <a:cs typeface="Times New Roman" pitchFamily="18" charset="0"/>
              </a:rPr>
              <a:t>ground-based remote sensing cloud classification methods focus on learning representation features for cloud images while ignoring the correlations among cloud images. Recently, graph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network (GCN) is applied to provide the correlations for ground-based remote sensing cloud classification, in which the graph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layer aggregates information from the connected nodes of graph in a weighted way. However, the weights assigned by GCN cannot reflect the importance of connected nodes precisely, which declines the discrimination of the aggregated features (AFs). To overcome the limitation, in this article, we propose the context graph attention network (CGAT) for ground-based remote sensing cloud classification.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Specifically</a:t>
            </a:r>
            <a:r>
              <a:rPr lang="en-IN" sz="2000" dirty="0" smtClean="0">
                <a:latin typeface="Times New Roman" pitchFamily="18" charset="0"/>
                <a:cs typeface="Times New Roman" pitchFamily="18" charset="0"/>
              </a:rPr>
              <a:t>, the context graph attention layer (CGA layer) of CGAT is proposed to learn the context attention coefficients (CACs) and obtain the AFs of nodes based on the CACs. We compute the CACs not only considering the two connected nodes but also their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nodes in order to stabilize the aggregation process. In addition, we propose to utilize two different transformation matrices to transform the node and its connected nodes into new feature spaces, which could enhance the discrimination of AFs. We concatenate the AFs with the deep features (DFs) as final representations for cloud classification. Since existing ground-based cloud data sets (GCDs) have limited cloud images, we release a new data set named GCD that is the largest one for ground-based cloud classification. We conduct a series of experiments on GCD, and the experimental results verify the effectiveness of CGAT.</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Different from </a:t>
            </a:r>
            <a:r>
              <a:rPr lang="en-IN" sz="2000" dirty="0" err="1" smtClean="0">
                <a:latin typeface="Times New Roman" pitchFamily="18" charset="0"/>
                <a:cs typeface="Times New Roman" pitchFamily="18" charset="0"/>
              </a:rPr>
              <a:t>objectoriented</a:t>
            </a:r>
            <a:r>
              <a:rPr lang="en-IN" sz="2000" dirty="0" smtClean="0">
                <a:latin typeface="Times New Roman" pitchFamily="18" charset="0"/>
                <a:cs typeface="Times New Roman" pitchFamily="18" charset="0"/>
              </a:rPr>
              <a:t> classification, scene classification is a considerably challenging problem because of the variance and complex spatial distributions of ground objects existing in the scenes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Considering </a:t>
            </a:r>
            <a:r>
              <a:rPr lang="en-IN" sz="2000" dirty="0" smtClean="0">
                <a:latin typeface="Times New Roman" pitchFamily="18" charset="0"/>
                <a:cs typeface="Times New Roman" pitchFamily="18" charset="0"/>
              </a:rPr>
              <a:t>the number of scene categories and the accuracy saturation of the existing scene classification data </a:t>
            </a:r>
            <a:r>
              <a:rPr lang="en-IN" sz="2000" dirty="0" smtClean="0">
                <a:latin typeface="Times New Roman" pitchFamily="18" charset="0"/>
                <a:cs typeface="Times New Roman" pitchFamily="18" charset="0"/>
              </a:rPr>
              <a:t>sets.</a:t>
            </a:r>
          </a:p>
          <a:p>
            <a:pPr algn="just">
              <a:lnSpc>
                <a:spcPct val="150000"/>
              </a:lnSpc>
            </a:pPr>
            <a:r>
              <a:rPr lang="en-IN" sz="2000" dirty="0" smtClean="0">
                <a:latin typeface="Times New Roman" pitchFamily="18" charset="0"/>
                <a:cs typeface="Times New Roman" pitchFamily="18" charset="0"/>
              </a:rPr>
              <a:t>These methods all used pre-trained CNNs as feature extractors and then fused or combined the features extracted by existing CNNs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Two key factors that influences the performance of scene classification tasks are </a:t>
            </a:r>
            <a:r>
              <a:rPr lang="en-IN" sz="2000" dirty="0" err="1" smtClean="0">
                <a:latin typeface="Times New Roman" pitchFamily="18" charset="0"/>
                <a:cs typeface="Times New Roman" pitchFamily="18" charset="0"/>
              </a:rPr>
              <a:t>intraclass</a:t>
            </a:r>
            <a:r>
              <a:rPr lang="en-IN" sz="2000" dirty="0" smtClean="0">
                <a:latin typeface="Times New Roman" pitchFamily="18" charset="0"/>
                <a:cs typeface="Times New Roman" pitchFamily="18" charset="0"/>
              </a:rPr>
              <a:t> diversity and interclass similarity existing in remote sensing images.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Some scholars have attempted to use the GNN to solve visual problems, such as image </a:t>
            </a:r>
            <a:r>
              <a:rPr lang="en-IN" sz="2000" dirty="0" smtClean="0">
                <a:latin typeface="Times New Roman" pitchFamily="18" charset="0"/>
                <a:cs typeface="Times New Roman" pitchFamily="18" charset="0"/>
              </a:rPr>
              <a:t>classification.</a:t>
            </a:r>
          </a:p>
          <a:p>
            <a:pPr algn="just">
              <a:lnSpc>
                <a:spcPct val="150000"/>
              </a:lnSpc>
            </a:pPr>
            <a:r>
              <a:rPr lang="en-IN" sz="2000" dirty="0" smtClean="0">
                <a:latin typeface="Times New Roman" pitchFamily="18" charset="0"/>
                <a:cs typeface="Times New Roman" pitchFamily="18" charset="0"/>
              </a:rPr>
              <a:t>However, due to the accumulation of misclassification information during the generation of label sequences, the use of the RNN may cause an error propagation problem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due to the difference between image data and graph-structured data, it is still a problem worth exploring to mine the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-topological relationship of images via GAT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Thus, how to effectively extract discriminative semantic representations to distinguish multiple categories is still an open problem that deserves much more exploration.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number of advanced scene classification systems or approaches have been proposed, especially driven by deep learning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After </a:t>
            </a:r>
            <a:r>
              <a:rPr lang="en-IN" sz="2000" dirty="0" smtClean="0">
                <a:latin typeface="Times New Roman" pitchFamily="18" charset="0"/>
                <a:cs typeface="Times New Roman" pitchFamily="18" charset="0"/>
              </a:rPr>
              <a:t>this, a number of deep learning-based scene classification algorithms were proposed, such as CNN-based methods and GAN-based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number of reviews of scene classification approaches have been published.</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Because of fusing features from the space and frequency domains, the proposed method is able to provide more discriminative feature representations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After extensive experiments, their proposed framework showed superior classification performance</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Benefiting from the nonlinear hierarchical abstract ability of deep learning, the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 (CNN) has been extensively exploited to address MLRSSC and shows impressive performance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Extensive experimental results on two publicly available MLRSSC datasets, such as UCM multi-label dataset and AID multi-label dataset show that our proposed method can obtain superior performance compared with state-of-the-art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superior performances on both UCM and AID multi-label datasets can show the robustness and effectiveness of our method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Obviously, the use of multi-head attention can improve the classification performance because it can learn more abundant feature </a:t>
            </a:r>
            <a:r>
              <a:rPr lang="en-IN" sz="2000" dirty="0" smtClean="0">
                <a:latin typeface="Times New Roman" pitchFamily="18" charset="0"/>
                <a:cs typeface="Times New Roman" pitchFamily="18" charset="0"/>
              </a:rPr>
              <a:t>representations.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51145"/>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Effective and efficient midlevel visual elements-oriented land-use classification using VHR remote sensing images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Cheng, G.; Han, J.; Guo, L.; Liu, Z.; Bu, S.; Ren, J.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is achieved by building a single-hidden-layer autoencoder and a single-hidden-layer neural network with an L0-norm sparsity constraint, respectively.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Unsupervised multilayer feature learning for satellite image scene classification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Li, Y.; Tao, C.; Tan, Y.; Shang, K.; Tian, J.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letter proposes a simple but effective approach to automatically learn a multilayer image feature for satellite image scene classification.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13156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Error-tolerant deep learning for remote sensing image scene classification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Li, Y.; Zhang, Y.; Zhu, Z.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In contrast, it is not only relatively easy to collect coarse and noisy labels but also inevitable to introduce label noise when collecting large-scale annotated data in the remote sensing scenario.</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Accurate cloud detection in high-resolution remote sensing imagery by weakly supervised deep learning</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Li, Y.; Chen, W.; Zhang, Y.; Tao, C.; Xiao, R.; Tan, Y.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Accurate automated segmentation of remote sensing data could benefit applications from land cover mapping and agricultural monitoring to urban development </a:t>
                      </a:r>
                      <a:r>
                        <a:rPr lang="en-US" sz="1800" dirty="0" err="1">
                          <a:solidFill>
                            <a:srgbClr val="333333"/>
                          </a:solidFill>
                          <a:latin typeface="Times New Roman"/>
                          <a:ea typeface="Calibri"/>
                          <a:cs typeface="Latha"/>
                        </a:rPr>
                        <a:t>surveyal</a:t>
                      </a:r>
                      <a:r>
                        <a:rPr lang="en-US" sz="1800" dirty="0">
                          <a:solidFill>
                            <a:srgbClr val="333333"/>
                          </a:solidFill>
                          <a:latin typeface="Times New Roman"/>
                          <a:ea typeface="Calibri"/>
                          <a:cs typeface="Latha"/>
                        </a:rPr>
                        <a:t> and disaster damage assessment.</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jpg"/>
          <p:cNvPicPr>
            <a:picLocks noGrp="1" noChangeAspect="1" noChangeArrowheads="1"/>
          </p:cNvPicPr>
          <p:nvPr>
            <p:ph idx="1"/>
          </p:nvPr>
        </p:nvPicPr>
        <p:blipFill>
          <a:blip r:embed="rId2"/>
          <a:srcRect/>
          <a:stretch>
            <a:fillRect/>
          </a:stretch>
        </p:blipFill>
        <p:spPr bwMode="auto">
          <a:xfrm>
            <a:off x="1905000" y="1371600"/>
            <a:ext cx="61722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MLRSSC </a:t>
            </a:r>
            <a:r>
              <a:rPr lang="en-IN" sz="2000" dirty="0" smtClean="0">
                <a:latin typeface="Times New Roman" pitchFamily="18" charset="0"/>
                <a:cs typeface="Times New Roman" pitchFamily="18" charset="0"/>
              </a:rPr>
              <a:t>remains a challenging task because it is difficult to learn the discriminative semantic representations to distinguish multiple categories. Although many deep learning-based methods have been proposed to address MLRSSC and achieved a certain degree of success, the existing methods are limited by only perceiving visual elements in the scene but disregarding the spatial relationships of visual elements. With this consideration, this paper proposes a novel MLRSSC-CNNGNN framework to address MLRSSC. Different from the existing methods, the proposed method can comprehensively utilize the visual and spatial information in the scene by combining the CNN and the GNN. Specifically, we encode the visual content and spatial structure of the RS image </a:t>
            </a:r>
            <a:r>
              <a:rPr lang="en-IN" sz="2000" dirty="0" smtClean="0">
                <a:latin typeface="Times New Roman" pitchFamily="18" charset="0"/>
                <a:cs typeface="Times New Roman" pitchFamily="18" charset="0"/>
              </a:rPr>
              <a:t>scene by constructing scene graph.</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Cheng, G.; Han, J.;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L.; Liu, Z.; Bu, S.; </a:t>
            </a:r>
            <a:r>
              <a:rPr lang="en-IN" sz="1600" dirty="0" err="1" smtClean="0">
                <a:latin typeface="Times New Roman" pitchFamily="18" charset="0"/>
                <a:cs typeface="Times New Roman" pitchFamily="18" charset="0"/>
              </a:rPr>
              <a:t>Ren</a:t>
            </a:r>
            <a:r>
              <a:rPr lang="en-IN" sz="1600" dirty="0" smtClean="0">
                <a:latin typeface="Times New Roman" pitchFamily="18" charset="0"/>
                <a:cs typeface="Times New Roman" pitchFamily="18" charset="0"/>
              </a:rPr>
              <a:t>, J. Effective and efficient midlevel visual elements-oriented land-use classification using VHR remote sensing images. IEEE Trans. </a:t>
            </a:r>
            <a:r>
              <a:rPr lang="en-IN" sz="1600" dirty="0" err="1" smtClean="0">
                <a:latin typeface="Times New Roman" pitchFamily="18" charset="0"/>
                <a:cs typeface="Times New Roman" pitchFamily="18" charset="0"/>
              </a:rPr>
              <a:t>Geosci</a:t>
            </a:r>
            <a:r>
              <a:rPr lang="en-IN" sz="1600" dirty="0" smtClean="0">
                <a:latin typeface="Times New Roman" pitchFamily="18" charset="0"/>
                <a:cs typeface="Times New Roman" pitchFamily="18" charset="0"/>
              </a:rPr>
              <a:t>. Remote Sens. 2015, 53, 4238–4249.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Li, Y.; Tao, C.; Tan, Y.; Shang, K.; </a:t>
            </a:r>
            <a:r>
              <a:rPr lang="en-IN" sz="1600" dirty="0" err="1" smtClean="0">
                <a:latin typeface="Times New Roman" pitchFamily="18" charset="0"/>
                <a:cs typeface="Times New Roman" pitchFamily="18" charset="0"/>
              </a:rPr>
              <a:t>Tian</a:t>
            </a:r>
            <a:r>
              <a:rPr lang="en-IN" sz="1600" dirty="0" smtClean="0">
                <a:latin typeface="Times New Roman" pitchFamily="18" charset="0"/>
                <a:cs typeface="Times New Roman" pitchFamily="18" charset="0"/>
              </a:rPr>
              <a:t>, J. Unsupervised multilayer feature learning for satellite image scene classification. IEEE </a:t>
            </a:r>
            <a:r>
              <a:rPr lang="en-IN" sz="1600" dirty="0" err="1" smtClean="0">
                <a:latin typeface="Times New Roman" pitchFamily="18" charset="0"/>
                <a:cs typeface="Times New Roman" pitchFamily="18" charset="0"/>
              </a:rPr>
              <a:t>Geosci</a:t>
            </a:r>
            <a:r>
              <a:rPr lang="en-IN" sz="1600" dirty="0" smtClean="0">
                <a:latin typeface="Times New Roman" pitchFamily="18" charset="0"/>
                <a:cs typeface="Times New Roman" pitchFamily="18" charset="0"/>
              </a:rPr>
              <a:t>. Remote Sens.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2016, 13, 157–161.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Li, Y.; Zhang, Y.; Zhu, Z. Error-tolerant deep learning for remote sensing image scene classification. IEEE Trans. </a:t>
            </a:r>
            <a:r>
              <a:rPr lang="en-IN" sz="1600" dirty="0" err="1" smtClean="0">
                <a:latin typeface="Times New Roman" pitchFamily="18" charset="0"/>
                <a:cs typeface="Times New Roman" pitchFamily="18" charset="0"/>
              </a:rPr>
              <a:t>Cybern</a:t>
            </a:r>
            <a:r>
              <a:rPr lang="en-IN" sz="1600" dirty="0" smtClean="0">
                <a:latin typeface="Times New Roman" pitchFamily="18" charset="0"/>
                <a:cs typeface="Times New Roman" pitchFamily="18" charset="0"/>
              </a:rPr>
              <a:t> 2020, in press.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PubMed</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Han, J.; Zhou, P.; Zhang, D.; Cheng, G.;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L.; Liu, Z.; Bu, S.; Wu, J. Efficient, simultaneous detection of multi-class geospatial targets based on visual saliency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and discriminative learning of sparse coding. ISPRS J. </a:t>
            </a:r>
            <a:r>
              <a:rPr lang="en-IN" sz="1600" dirty="0" err="1" smtClean="0">
                <a:latin typeface="Times New Roman" pitchFamily="18" charset="0"/>
                <a:cs typeface="Times New Roman" pitchFamily="18" charset="0"/>
              </a:rPr>
              <a:t>Photogramm</a:t>
            </a:r>
            <a:r>
              <a:rPr lang="en-IN" sz="1600" dirty="0" smtClean="0">
                <a:latin typeface="Times New Roman" pitchFamily="18" charset="0"/>
                <a:cs typeface="Times New Roman" pitchFamily="18" charset="0"/>
              </a:rPr>
              <a:t>. Remote Sens. 2014, 89, 37–48.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Li, Y.; Chen, W.; Zhang, Y.; Tao, C.; Xiao, R.; Tan, Y. Accurate cloud detection in high-resolution remote sensing imagery by weakly supervised deep learning. Remote Sens. Environ. 2020, 250, 112045.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Tao, C.; Mi, L.; Li, Y.; </a:t>
            </a:r>
            <a:r>
              <a:rPr lang="en-IN" sz="1600" dirty="0" err="1" smtClean="0">
                <a:latin typeface="Times New Roman" pitchFamily="18" charset="0"/>
                <a:cs typeface="Times New Roman" pitchFamily="18" charset="0"/>
              </a:rPr>
              <a:t>Qi</a:t>
            </a:r>
            <a:r>
              <a:rPr lang="en-IN" sz="1600" dirty="0" smtClean="0">
                <a:latin typeface="Times New Roman" pitchFamily="18" charset="0"/>
                <a:cs typeface="Times New Roman" pitchFamily="18" charset="0"/>
              </a:rPr>
              <a:t>, J.; Xiao, Y.; Zhang, J. Scene context-driven vehicle detection in high-resolution aerial images. IEEE Trans. </a:t>
            </a:r>
            <a:r>
              <a:rPr lang="en-IN" sz="1600" dirty="0" err="1" smtClean="0">
                <a:latin typeface="Times New Roman" pitchFamily="18" charset="0"/>
                <a:cs typeface="Times New Roman" pitchFamily="18" charset="0"/>
              </a:rPr>
              <a:t>Geosci</a:t>
            </a:r>
            <a:r>
              <a:rPr lang="en-IN" sz="1600" dirty="0" smtClean="0">
                <a:latin typeface="Times New Roman" pitchFamily="18" charset="0"/>
                <a:cs typeface="Times New Roman" pitchFamily="18" charset="0"/>
              </a:rPr>
              <a:t>. Remote Sens. 2019, 57, 7339–7351.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Li, Y.; Zhang, Y.; Huang, X.; </a:t>
            </a:r>
            <a:r>
              <a:rPr lang="en-IN" sz="1600" dirty="0" err="1" smtClean="0">
                <a:latin typeface="Times New Roman" pitchFamily="18" charset="0"/>
                <a:cs typeface="Times New Roman" pitchFamily="18" charset="0"/>
              </a:rPr>
              <a:t>Yuille</a:t>
            </a:r>
            <a:r>
              <a:rPr lang="en-IN" sz="1600" dirty="0" smtClean="0">
                <a:latin typeface="Times New Roman" pitchFamily="18" charset="0"/>
                <a:cs typeface="Times New Roman" pitchFamily="18" charset="0"/>
              </a:rPr>
              <a:t>, A.L. Deep networks under scene-level supervision for multi-class geospatial object detection from remote sensing images. ISPRS J. </a:t>
            </a:r>
            <a:r>
              <a:rPr lang="en-IN" sz="1600" dirty="0" err="1" smtClean="0">
                <a:latin typeface="Times New Roman" pitchFamily="18" charset="0"/>
                <a:cs typeface="Times New Roman" pitchFamily="18" charset="0"/>
              </a:rPr>
              <a:t>Photogramm</a:t>
            </a:r>
            <a:r>
              <a:rPr lang="en-IN" sz="1600" dirty="0" smtClean="0">
                <a:latin typeface="Times New Roman" pitchFamily="18" charset="0"/>
                <a:cs typeface="Times New Roman" pitchFamily="18" charset="0"/>
              </a:rPr>
              <a:t>. Remote Sens. 2018, 146, 182–196.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Li, Y.; Zhang, Y.; Huang, X.; Ma, J. Learning source-invariant deep hashing </a:t>
            </a:r>
            <a:r>
              <a:rPr lang="en-IN" sz="1600" dirty="0" err="1" smtClean="0">
                <a:latin typeface="Times New Roman" pitchFamily="18" charset="0"/>
                <a:cs typeface="Times New Roman" pitchFamily="18" charset="0"/>
              </a:rPr>
              <a:t>convolutional</a:t>
            </a:r>
            <a:r>
              <a:rPr lang="en-IN" sz="1600" dirty="0" smtClean="0">
                <a:latin typeface="Times New Roman" pitchFamily="18" charset="0"/>
                <a:cs typeface="Times New Roman" pitchFamily="18" charset="0"/>
              </a:rPr>
              <a:t> neural networks for cross-source remote sensing image retrieval. IEEE Trans. </a:t>
            </a:r>
            <a:r>
              <a:rPr lang="en-IN" sz="1600" dirty="0" err="1" smtClean="0">
                <a:latin typeface="Times New Roman" pitchFamily="18" charset="0"/>
                <a:cs typeface="Times New Roman" pitchFamily="18" charset="0"/>
              </a:rPr>
              <a:t>Geosci</a:t>
            </a:r>
            <a:r>
              <a:rPr lang="en-IN" sz="1600" dirty="0" smtClean="0">
                <a:latin typeface="Times New Roman" pitchFamily="18" charset="0"/>
                <a:cs typeface="Times New Roman" pitchFamily="18" charset="0"/>
              </a:rPr>
              <a:t>. Remote Sens. 2018, 56, 6521–6536.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Li, Y.; Zhang, Y.; Huang, X.; Zhu, H.; Ma, J. Large-scale remote sensing image retrieval by deep hashing neural networks. IEEE Trans. </a:t>
            </a:r>
            <a:r>
              <a:rPr lang="en-IN" sz="1600" dirty="0" err="1" smtClean="0">
                <a:latin typeface="Times New Roman" pitchFamily="18" charset="0"/>
                <a:cs typeface="Times New Roman" pitchFamily="18" charset="0"/>
              </a:rPr>
              <a:t>Geosci</a:t>
            </a:r>
            <a:r>
              <a:rPr lang="en-IN" sz="1600" dirty="0" smtClean="0">
                <a:latin typeface="Times New Roman" pitchFamily="18" charset="0"/>
                <a:cs typeface="Times New Roman" pitchFamily="18" charset="0"/>
              </a:rPr>
              <a:t>. Remote Sens. 2018, 56, 950–965.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Li, Y.; Ma, J.; Zhang, Y. Image retrieval from remote sensing big data: A survey. Inf. Fusion. 2021, 67, 94–115.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1568</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Ground-Based Remote Sensing Cloud Classification via Context Graph Attention Network</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2021-06-28T11:46:01Z</dcterms:modified>
</cp:coreProperties>
</file>