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SSUR An Approach to Optimizing Virtual Machine Allocation Strategy Based on User Requirements for Cloud Data </a:t>
            </a:r>
            <a:r>
              <a:rPr lang="en-IN" b="1" dirty="0" err="1" smtClean="0">
                <a:latin typeface="Times New Roman" pitchFamily="18" charset="0"/>
                <a:cs typeface="Times New Roman" pitchFamily="18" charset="0"/>
              </a:rPr>
              <a:t>Center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provide services for an increasing number of applications. The virtual machines (VMs) that perform the corresponding application tasks need to be allocated to physical machines (PMs). For VM allocation, cloud service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consider both energy consumption and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while cloud users are primarily concerned with their own needs, such as throughput and reliability. This paper proposes an allocation scheme for optimization based on user requirements in a cloud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First, various application requests from mobile phones and devices, which are regarded as a group of VM lists in the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are submitted to the cloud platform.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method first allocates these arriving VMs to appropriate PMs based on their usage of hardware resources and the current throughput of the PMs in the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Second, due to dynamic workloads, the loads of the PMs that host these VMs may become very high. CPU utilization thresholds are set to determine whether migration is required, and the energy consumption before and after allocation is used to choose which VMs are reallocated. A suitable strategy for VM migration and PM shutdown can improve reliability and reduce energy consumption. Finally, it is shown through experimental simulations that compared with two existing algorithms, on the premise that the user requirements are met, the proposed method offers good performance in terms of total energy consumption, CPU utilization, number of PMs used and number of service-level agreement (SLA) violation.</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focus on resource allocation strategies and the related existing solutions.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works in the existing literature have addressed virtual machine placement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existing literature, this approach has been well explored but it stills not clear what formula to use to generate this metric so that one-dimensional FFD can be performed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set of heuristics was proposed in the existing literature to achieve a better host utilization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blocking estimation models from the existing literature are subject to the same limitation; notably the </a:t>
            </a:r>
            <a:r>
              <a:rPr lang="en-IN" sz="2000" dirty="0" err="1" smtClean="0">
                <a:latin typeface="Times New Roman" pitchFamily="18" charset="0"/>
                <a:cs typeface="Times New Roman" pitchFamily="18" charset="0"/>
              </a:rPr>
              <a:t>singleresource</a:t>
            </a:r>
            <a:r>
              <a:rPr lang="en-IN" sz="2000" dirty="0" smtClean="0">
                <a:latin typeface="Times New Roman" pitchFamily="18" charset="0"/>
                <a:cs typeface="Times New Roman" pitchFamily="18" charset="0"/>
              </a:rPr>
              <a:t> case.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concept of VM placement algorithms originates from the consolidation of Operating Systems (OSs) within the same PM to avoid application compatibility </a:t>
            </a:r>
            <a:r>
              <a:rPr lang="en-IN" sz="2000" dirty="0" smtClean="0">
                <a:latin typeface="Times New Roman" pitchFamily="18" charset="0"/>
                <a:cs typeface="Times New Roman" pitchFamily="18" charset="0"/>
              </a:rPr>
              <a:t>issues.</a:t>
            </a:r>
          </a:p>
          <a:p>
            <a:pPr algn="just">
              <a:lnSpc>
                <a:spcPct val="150000"/>
              </a:lnSpc>
            </a:pPr>
            <a:r>
              <a:rPr lang="en-IN" sz="2000" dirty="0" smtClean="0">
                <a:latin typeface="Times New Roman" pitchFamily="18" charset="0"/>
                <a:cs typeface="Times New Roman" pitchFamily="18" charset="0"/>
              </a:rPr>
              <a:t>Despite </a:t>
            </a:r>
            <a:r>
              <a:rPr lang="en-IN" sz="2000" dirty="0" smtClean="0">
                <a:latin typeface="Times New Roman" pitchFamily="18" charset="0"/>
                <a:cs typeface="Times New Roman" pitchFamily="18" charset="0"/>
              </a:rPr>
              <a:t>these efforts, there are some remaining problems that need to be addressed. Amongst these are threats introduced by the cloud’s architectural vulnerabilities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with their solution (</a:t>
            </a:r>
            <a:r>
              <a:rPr lang="en-IN" sz="2000" dirty="0" err="1" smtClean="0">
                <a:latin typeface="Times New Roman" pitchFamily="18" charset="0"/>
                <a:cs typeface="Times New Roman" pitchFamily="18" charset="0"/>
              </a:rPr>
              <a:t>Biran</a:t>
            </a:r>
            <a:r>
              <a:rPr lang="en-IN" sz="2000" dirty="0" smtClean="0">
                <a:latin typeface="Times New Roman" pitchFamily="18" charset="0"/>
                <a:cs typeface="Times New Roman" pitchFamily="18" charset="0"/>
              </a:rPr>
              <a:t> et al., 2012) is that it works only with small to medium sized cloud architectures.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modelled using modified bin packing problem, where PMs are bins and VMs are items.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will ensure the availability of the critical VMs which if compromised, can cause massive harm to the users.</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achieve optimal resource placement, an exact formulation that aims at finding the best placement of resources by maximizing the revenue and minimizing the corresponding costs is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Optimization approaches can be very time consuming, several works addressing resource allocation in cloud systems proposed alternative approaches providing solutions in more reasonable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general analytical model for evaluating task blocking probability in cloud computing system is proposed in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model considers the concept of virtualization as well as heterogeneous server pools but this study is also limited to single-resource dimension.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strives to avoid performance degradation which results from migrating data-intensive VMs away from the PMs that contain their images.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data-intensive VMs lose their performance up to 40 percent if they are migrated away from those PMs that contain their images.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VM placement algorithm discussed does not only save the costs but also strives to maintain the performance of the cloud environment even after any migrations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idea is to evaluate the currently implemented VM placement algorithms to identify the algorithm that qualifies to be used in implementation of O-Sec VM Placement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Again the VM placement needs to ensure that the least number of PMs is used in order to minimize energy consumption.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security-aware scheduler for virtual machines on </a:t>
                      </a:r>
                      <a:r>
                        <a:rPr lang="en-US" sz="2000" dirty="0" err="1">
                          <a:latin typeface="Times New Roman" pitchFamily="18" charset="0"/>
                          <a:ea typeface="Calibri"/>
                          <a:cs typeface="Times New Roman" pitchFamily="18" charset="0"/>
                        </a:rPr>
                        <a:t>IaaS</a:t>
                      </a:r>
                      <a:r>
                        <a:rPr lang="en-US" sz="2000" dirty="0">
                          <a:latin typeface="Times New Roman" pitchFamily="18" charset="0"/>
                          <a:ea typeface="Calibri"/>
                          <a:cs typeface="Times New Roman" pitchFamily="18" charset="0"/>
                        </a:rPr>
                        <a:t> clouds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Afoulki, Z., Bousquet, A., and Rouzaud-Cornabas, J. (2011).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problem is even worse in the case of adversary users hosted on the same hardware and therefore the isolation facility within clouds needs to be strong.</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Security-aware resource allocation in clouds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Al-Haj, S., Al-Shaer, E., and Ramasamy, H. V. (2013).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Elasticity and economic considerations make Infrastructure-as-a-Service (</a:t>
                      </a:r>
                      <a:r>
                        <a:rPr lang="en-US" sz="2000" dirty="0" err="1">
                          <a:solidFill>
                            <a:srgbClr val="333333"/>
                          </a:solidFill>
                          <a:latin typeface="Times New Roman" pitchFamily="18" charset="0"/>
                          <a:ea typeface="Calibri"/>
                          <a:cs typeface="Times New Roman" pitchFamily="18" charset="0"/>
                        </a:rPr>
                        <a:t>IaaS</a:t>
                      </a:r>
                      <a:r>
                        <a:rPr lang="en-US" sz="2000" dirty="0">
                          <a:solidFill>
                            <a:srgbClr val="333333"/>
                          </a:solidFill>
                          <a:latin typeface="Times New Roman" pitchFamily="18" charset="0"/>
                          <a:ea typeface="Calibri"/>
                          <a:cs typeface="Times New Roman" pitchFamily="18" charset="0"/>
                        </a:rPr>
                        <a:t>) clouds attractive propositions for hosting enterprise IT applications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Securing the cloud: Threats, attacks and mitigation techniques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Alani, M. M. (2014).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is aimed to present information about the most current threats and attacks on cloud computing, as well as security measures.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Dynamic load management of virtual machines in cloud architectures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Andreolini, M., Casolari, S., Colajanni, M., and Messori, M. (2009).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infrastructures must accommodate changing demands for different types of processing with heterogeneous workloads and time constraints.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752601" y="1447800"/>
            <a:ext cx="6569916"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authors have developed an evaluation method to compare the optimization objectives reflected in the different VM placement algorithms. This evaluation method uses an equation which scores the different optimization objectives based on their importance rating. According to the evaluation method, the VM placement algorithm which scores the highest is assumed to have the most important optimization objectives. The idea is to further expand such an algorithm to include security-aware objectives in order to achieve an Optimized Security-aware (O-Sec) VM placement algorithm. To achieve their goal, the authors of this paper have categorized VM placement algorithms into three. These categories are based on what the algorithms aim to accomplish; cost reduction, good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and security. The authors further discuss how the VM placement algorithms for each category can further be adapted or modified to accomplish the notion of </a:t>
            </a:r>
            <a:r>
              <a:rPr lang="en-IN" sz="1600" dirty="0" err="1" smtClean="0">
                <a:latin typeface="Times New Roman" pitchFamily="18" charset="0"/>
                <a:cs typeface="Times New Roman" pitchFamily="18" charset="0"/>
              </a:rPr>
              <a:t>OSec</a:t>
            </a:r>
            <a:r>
              <a:rPr lang="en-IN" sz="1600" dirty="0" smtClean="0">
                <a:latin typeface="Times New Roman" pitchFamily="18" charset="0"/>
                <a:cs typeface="Times New Roman" pitchFamily="18" charset="0"/>
              </a:rPr>
              <a:t> VM placement algorithm. The optimization objectives reflected in these VM placement algorithms help to identify and rate the objectives suitable for the evaluation criteria. After the evaluation process, the Traffic and Power-aware VM Placement algorithm (TPVMP) is found as a potential candidate to further be augmented with security features.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Afoulki</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Bousquet</a:t>
            </a:r>
            <a:r>
              <a:rPr lang="en-IN" sz="1600" dirty="0" smtClean="0">
                <a:latin typeface="Times New Roman" pitchFamily="18" charset="0"/>
                <a:cs typeface="Times New Roman" pitchFamily="18" charset="0"/>
              </a:rPr>
              <a:t>, A., and </a:t>
            </a:r>
            <a:r>
              <a:rPr lang="en-IN" sz="1600" dirty="0" err="1" smtClean="0">
                <a:latin typeface="Times New Roman" pitchFamily="18" charset="0"/>
                <a:cs typeface="Times New Roman" pitchFamily="18" charset="0"/>
              </a:rPr>
              <a:t>Rouzaud-Cornabas</a:t>
            </a:r>
            <a:r>
              <a:rPr lang="en-IN" sz="1600" dirty="0" smtClean="0">
                <a:latin typeface="Times New Roman" pitchFamily="18" charset="0"/>
                <a:cs typeface="Times New Roman" pitchFamily="18" charset="0"/>
              </a:rPr>
              <a:t>, J. (2011). A security-aware scheduler for virtual machines on </a:t>
            </a:r>
            <a:r>
              <a:rPr lang="en-IN" sz="1600" dirty="0" err="1" smtClean="0">
                <a:latin typeface="Times New Roman" pitchFamily="18" charset="0"/>
                <a:cs typeface="Times New Roman" pitchFamily="18" charset="0"/>
              </a:rPr>
              <a:t>IaaS</a:t>
            </a:r>
            <a:r>
              <a:rPr lang="en-IN" sz="1600" dirty="0" smtClean="0">
                <a:latin typeface="Times New Roman" pitchFamily="18" charset="0"/>
                <a:cs typeface="Times New Roman" pitchFamily="18" charset="0"/>
              </a:rPr>
              <a:t> clouds. Report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Al-</a:t>
            </a:r>
            <a:r>
              <a:rPr lang="en-IN" sz="1600" dirty="0" err="1" smtClean="0">
                <a:latin typeface="Times New Roman" pitchFamily="18" charset="0"/>
                <a:cs typeface="Times New Roman" pitchFamily="18" charset="0"/>
              </a:rPr>
              <a:t>Haj</a:t>
            </a:r>
            <a:r>
              <a:rPr lang="en-IN" sz="1600" dirty="0" smtClean="0">
                <a:latin typeface="Times New Roman" pitchFamily="18" charset="0"/>
                <a:cs typeface="Times New Roman" pitchFamily="18" charset="0"/>
              </a:rPr>
              <a:t>, S., Al-</a:t>
            </a:r>
            <a:r>
              <a:rPr lang="en-IN" sz="1600" dirty="0" err="1" smtClean="0">
                <a:latin typeface="Times New Roman" pitchFamily="18" charset="0"/>
                <a:cs typeface="Times New Roman" pitchFamily="18" charset="0"/>
              </a:rPr>
              <a:t>Shaer</a:t>
            </a:r>
            <a:r>
              <a:rPr lang="en-IN" sz="1600" dirty="0" smtClean="0">
                <a:latin typeface="Times New Roman" pitchFamily="18" charset="0"/>
                <a:cs typeface="Times New Roman" pitchFamily="18" charset="0"/>
              </a:rPr>
              <a:t>, E., and </a:t>
            </a:r>
            <a:r>
              <a:rPr lang="en-IN" sz="1600" dirty="0" err="1" smtClean="0">
                <a:latin typeface="Times New Roman" pitchFamily="18" charset="0"/>
                <a:cs typeface="Times New Roman" pitchFamily="18" charset="0"/>
              </a:rPr>
              <a:t>Ramasamy</a:t>
            </a:r>
            <a:r>
              <a:rPr lang="en-IN" sz="1600" dirty="0" smtClean="0">
                <a:latin typeface="Times New Roman" pitchFamily="18" charset="0"/>
                <a:cs typeface="Times New Roman" pitchFamily="18" charset="0"/>
              </a:rPr>
              <a:t>, H. V. (2013). Security-aware resource allocation in clouds. In Services Computing (SCC), 2013 IEEE International Conference on, pages 400–407. IEEE.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Alani</a:t>
            </a:r>
            <a:r>
              <a:rPr lang="en-IN" sz="1600" dirty="0" smtClean="0">
                <a:latin typeface="Times New Roman" pitchFamily="18" charset="0"/>
                <a:cs typeface="Times New Roman" pitchFamily="18" charset="0"/>
              </a:rPr>
              <a:t>, M. M. (2014). Securing the cloud: Threats, attacks and mitigation techniques. Journal of Advanced Computer Science &amp; Technology, 3(2):202.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Andreolini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Casolari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Colajanni</a:t>
            </a:r>
            <a:r>
              <a:rPr lang="en-IN" sz="1600" dirty="0" smtClean="0">
                <a:latin typeface="Times New Roman" pitchFamily="18" charset="0"/>
                <a:cs typeface="Times New Roman" pitchFamily="18" charset="0"/>
              </a:rPr>
              <a:t>, M., and </a:t>
            </a:r>
            <a:r>
              <a:rPr lang="en-IN" sz="1600" dirty="0" err="1" smtClean="0">
                <a:latin typeface="Times New Roman" pitchFamily="18" charset="0"/>
                <a:cs typeface="Times New Roman" pitchFamily="18" charset="0"/>
              </a:rPr>
              <a:t>Messori</a:t>
            </a:r>
            <a:r>
              <a:rPr lang="en-IN" sz="1600" dirty="0" smtClean="0">
                <a:latin typeface="Times New Roman" pitchFamily="18" charset="0"/>
                <a:cs typeface="Times New Roman" pitchFamily="18" charset="0"/>
              </a:rPr>
              <a:t>, M. (2009). Dynamic load management of virtual machines in cloud architectures. In International Conference on Cloud Computing, pages 201–214. Springer.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Biran</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Corradi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Fanelli</a:t>
            </a:r>
            <a:r>
              <a:rPr lang="en-IN" sz="1600" dirty="0" smtClean="0">
                <a:latin typeface="Times New Roman" pitchFamily="18" charset="0"/>
                <a:cs typeface="Times New Roman" pitchFamily="18" charset="0"/>
              </a:rPr>
              <a:t>, M., Foschini, L., </a:t>
            </a:r>
            <a:r>
              <a:rPr lang="en-IN" sz="1600" dirty="0" err="1" smtClean="0">
                <a:latin typeface="Times New Roman" pitchFamily="18" charset="0"/>
                <a:cs typeface="Times New Roman" pitchFamily="18" charset="0"/>
              </a:rPr>
              <a:t>Nus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Raz</a:t>
            </a:r>
            <a:r>
              <a:rPr lang="en-IN" sz="1600" dirty="0" smtClean="0">
                <a:latin typeface="Times New Roman" pitchFamily="18" charset="0"/>
                <a:cs typeface="Times New Roman" pitchFamily="18" charset="0"/>
              </a:rPr>
              <a:t>, D., and </a:t>
            </a:r>
            <a:r>
              <a:rPr lang="en-IN" sz="1600" dirty="0" err="1" smtClean="0">
                <a:latin typeface="Times New Roman" pitchFamily="18" charset="0"/>
                <a:cs typeface="Times New Roman" pitchFamily="18" charset="0"/>
              </a:rPr>
              <a:t>Silvera</a:t>
            </a:r>
            <a:r>
              <a:rPr lang="en-IN" sz="1600" dirty="0" smtClean="0">
                <a:latin typeface="Times New Roman" pitchFamily="18" charset="0"/>
                <a:cs typeface="Times New Roman" pitchFamily="18" charset="0"/>
              </a:rPr>
              <a:t>, E. (2012). A stable </a:t>
            </a:r>
            <a:r>
              <a:rPr lang="en-IN" sz="1600" dirty="0" err="1" smtClean="0">
                <a:latin typeface="Times New Roman" pitchFamily="18" charset="0"/>
                <a:cs typeface="Times New Roman" pitchFamily="18" charset="0"/>
              </a:rPr>
              <a:t>networkaware</a:t>
            </a:r>
            <a:r>
              <a:rPr lang="en-IN" sz="1600" dirty="0" smtClean="0">
                <a:latin typeface="Times New Roman" pitchFamily="18" charset="0"/>
                <a:cs typeface="Times New Roman" pitchFamily="18" charset="0"/>
              </a:rPr>
              <a:t> VM placement for cloud systems. In Proceedings of the 2012 12th IEEE/ACM International Symposium on Cluster, Cloud and Grid Computing (</a:t>
            </a:r>
            <a:r>
              <a:rPr lang="en-IN" sz="1600" dirty="0" err="1" smtClean="0">
                <a:latin typeface="Times New Roman" pitchFamily="18" charset="0"/>
                <a:cs typeface="Times New Roman" pitchFamily="18" charset="0"/>
              </a:rPr>
              <a:t>ccgrid</a:t>
            </a:r>
            <a:r>
              <a:rPr lang="en-IN" sz="1600" dirty="0" smtClean="0">
                <a:latin typeface="Times New Roman" pitchFamily="18" charset="0"/>
                <a:cs typeface="Times New Roman" pitchFamily="18" charset="0"/>
              </a:rPr>
              <a:t> 2012), pages 498–506. IEEE Computer Society</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err="1" smtClean="0">
                <a:latin typeface="Times New Roman" pitchFamily="18" charset="0"/>
                <a:cs typeface="Times New Roman" pitchFamily="18" charset="0"/>
              </a:rPr>
              <a:t>Bobroff</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Kochut</a:t>
            </a:r>
            <a:r>
              <a:rPr lang="en-IN" sz="1600" dirty="0" smtClean="0">
                <a:latin typeface="Times New Roman" pitchFamily="18" charset="0"/>
                <a:cs typeface="Times New Roman" pitchFamily="18" charset="0"/>
              </a:rPr>
              <a:t>, A., and </a:t>
            </a:r>
            <a:r>
              <a:rPr lang="en-IN" sz="1600" dirty="0" err="1" smtClean="0">
                <a:latin typeface="Times New Roman" pitchFamily="18" charset="0"/>
                <a:cs typeface="Times New Roman" pitchFamily="18" charset="0"/>
              </a:rPr>
              <a:t>Beaty</a:t>
            </a:r>
            <a:r>
              <a:rPr lang="en-IN" sz="1600" dirty="0" smtClean="0">
                <a:latin typeface="Times New Roman" pitchFamily="18" charset="0"/>
                <a:cs typeface="Times New Roman" pitchFamily="18" charset="0"/>
              </a:rPr>
              <a:t>, K. (2007). Dynamic placement of virtual machines for managing SLA violations. In 2007 10th IFIP/IEEE International Symposium on Integrated Network Management, pages 119– 128. IEEE.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Caron</a:t>
            </a:r>
            <a:r>
              <a:rPr lang="en-IN" sz="1600" dirty="0" smtClean="0">
                <a:latin typeface="Times New Roman" pitchFamily="18" charset="0"/>
                <a:cs typeface="Times New Roman" pitchFamily="18" charset="0"/>
              </a:rPr>
              <a:t>, E., Le, A. D., </a:t>
            </a:r>
            <a:r>
              <a:rPr lang="en-IN" sz="1600" dirty="0" err="1" smtClean="0">
                <a:latin typeface="Times New Roman" pitchFamily="18" charset="0"/>
                <a:cs typeface="Times New Roman" pitchFamily="18" charset="0"/>
              </a:rPr>
              <a:t>Lefray</a:t>
            </a:r>
            <a:r>
              <a:rPr lang="en-IN" sz="1600" dirty="0" smtClean="0">
                <a:latin typeface="Times New Roman" pitchFamily="18" charset="0"/>
                <a:cs typeface="Times New Roman" pitchFamily="18" charset="0"/>
              </a:rPr>
              <a:t>, A., and </a:t>
            </a:r>
            <a:r>
              <a:rPr lang="en-IN" sz="1600" dirty="0" err="1" smtClean="0">
                <a:latin typeface="Times New Roman" pitchFamily="18" charset="0"/>
                <a:cs typeface="Times New Roman" pitchFamily="18" charset="0"/>
              </a:rPr>
              <a:t>Toinard</a:t>
            </a:r>
            <a:r>
              <a:rPr lang="en-IN" sz="1600" dirty="0" smtClean="0">
                <a:latin typeface="Times New Roman" pitchFamily="18" charset="0"/>
                <a:cs typeface="Times New Roman" pitchFamily="18" charset="0"/>
              </a:rPr>
              <a:t>, C. (2013). Definition of security metrics for the cloud computing and security-aware virtual machine placement algorithms. In Cyber-Enabled Distributed Computing and Knowledge Discovery (</a:t>
            </a:r>
            <a:r>
              <a:rPr lang="en-IN" sz="1600" dirty="0" err="1" smtClean="0">
                <a:latin typeface="Times New Roman" pitchFamily="18" charset="0"/>
                <a:cs typeface="Times New Roman" pitchFamily="18" charset="0"/>
              </a:rPr>
              <a:t>CyberC</a:t>
            </a:r>
            <a:r>
              <a:rPr lang="en-IN" sz="1600" dirty="0" smtClean="0">
                <a:latin typeface="Times New Roman" pitchFamily="18" charset="0"/>
                <a:cs typeface="Times New Roman" pitchFamily="18" charset="0"/>
              </a:rPr>
              <a:t>), 2013 International Conference on, pages 125–131. IEEE.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Chowdhury</a:t>
            </a:r>
            <a:r>
              <a:rPr lang="en-IN" sz="1600" dirty="0" smtClean="0">
                <a:latin typeface="Times New Roman" pitchFamily="18" charset="0"/>
                <a:cs typeface="Times New Roman" pitchFamily="18" charset="0"/>
              </a:rPr>
              <a:t>, M. R., Mahmud, M. R., and </a:t>
            </a:r>
            <a:r>
              <a:rPr lang="en-IN" sz="1600" dirty="0" err="1" smtClean="0">
                <a:latin typeface="Times New Roman" pitchFamily="18" charset="0"/>
                <a:cs typeface="Times New Roman" pitchFamily="18" charset="0"/>
              </a:rPr>
              <a:t>Rahman</a:t>
            </a:r>
            <a:r>
              <a:rPr lang="en-IN" sz="1600" dirty="0" smtClean="0">
                <a:latin typeface="Times New Roman" pitchFamily="18" charset="0"/>
                <a:cs typeface="Times New Roman" pitchFamily="18" charset="0"/>
              </a:rPr>
              <a:t>, R. M. (2015). Implementation and performance analysis of various </a:t>
            </a:r>
            <a:r>
              <a:rPr lang="en-IN" sz="1600" dirty="0" err="1" smtClean="0">
                <a:latin typeface="Times New Roman" pitchFamily="18" charset="0"/>
                <a:cs typeface="Times New Roman" pitchFamily="18" charset="0"/>
              </a:rPr>
              <a:t>vm</a:t>
            </a:r>
            <a:r>
              <a:rPr lang="en-IN" sz="1600" dirty="0" smtClean="0">
                <a:latin typeface="Times New Roman" pitchFamily="18" charset="0"/>
                <a:cs typeface="Times New Roman" pitchFamily="18" charset="0"/>
              </a:rPr>
              <a:t> placement strategies in </a:t>
            </a:r>
            <a:r>
              <a:rPr lang="en-IN" sz="1600" dirty="0" err="1" smtClean="0">
                <a:latin typeface="Times New Roman" pitchFamily="18" charset="0"/>
                <a:cs typeface="Times New Roman" pitchFamily="18" charset="0"/>
              </a:rPr>
              <a:t>cloudsim</a:t>
            </a:r>
            <a:r>
              <a:rPr lang="en-IN" sz="1600" dirty="0" smtClean="0">
                <a:latin typeface="Times New Roman" pitchFamily="18" charset="0"/>
                <a:cs typeface="Times New Roman" pitchFamily="18" charset="0"/>
              </a:rPr>
              <a:t>. Journal of Cloud Computing, 4(1):1.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Dong</a:t>
            </a:r>
            <a:r>
              <a:rPr lang="en-IN" sz="1600" dirty="0" smtClean="0">
                <a:latin typeface="Times New Roman" pitchFamily="18" charset="0"/>
                <a:cs typeface="Times New Roman" pitchFamily="18" charset="0"/>
              </a:rPr>
              <a:t>, Z., Liu, N., and Rojas-</a:t>
            </a:r>
            <a:r>
              <a:rPr lang="en-IN" sz="1600" dirty="0" err="1" smtClean="0">
                <a:latin typeface="Times New Roman" pitchFamily="18" charset="0"/>
                <a:cs typeface="Times New Roman" pitchFamily="18" charset="0"/>
              </a:rPr>
              <a:t>Cessa</a:t>
            </a:r>
            <a:r>
              <a:rPr lang="en-IN" sz="1600" dirty="0" smtClean="0">
                <a:latin typeface="Times New Roman" pitchFamily="18" charset="0"/>
                <a:cs typeface="Times New Roman" pitchFamily="18" charset="0"/>
              </a:rPr>
              <a:t>, R. (2015). Greedy scheduling of tasks with time constraints for </a:t>
            </a:r>
            <a:r>
              <a:rPr lang="en-IN" sz="1600" dirty="0" err="1" smtClean="0">
                <a:latin typeface="Times New Roman" pitchFamily="18" charset="0"/>
                <a:cs typeface="Times New Roman" pitchFamily="18" charset="0"/>
              </a:rPr>
              <a:t>energyefficient</a:t>
            </a:r>
            <a:r>
              <a:rPr lang="en-IN" sz="1600" dirty="0" smtClean="0">
                <a:latin typeface="Times New Roman" pitchFamily="18" charset="0"/>
                <a:cs typeface="Times New Roman" pitchFamily="18" charset="0"/>
              </a:rPr>
              <a:t> cloud-computing data </a:t>
            </a:r>
            <a:r>
              <a:rPr lang="en-IN" sz="1600" dirty="0" err="1" smtClean="0">
                <a:latin typeface="Times New Roman" pitchFamily="18" charset="0"/>
                <a:cs typeface="Times New Roman" pitchFamily="18" charset="0"/>
              </a:rPr>
              <a:t>centers</a:t>
            </a:r>
            <a:r>
              <a:rPr lang="en-IN" sz="1600" dirty="0" smtClean="0">
                <a:latin typeface="Times New Roman" pitchFamily="18" charset="0"/>
                <a:cs typeface="Times New Roman" pitchFamily="18" charset="0"/>
              </a:rPr>
              <a:t>. Journal of Cloud Computing, 4(1):1.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Eloff</a:t>
            </a:r>
            <a:r>
              <a:rPr lang="en-IN" sz="1600" dirty="0" smtClean="0">
                <a:latin typeface="Times New Roman" pitchFamily="18" charset="0"/>
                <a:cs typeface="Times New Roman" pitchFamily="18" charset="0"/>
              </a:rPr>
              <a:t>, J. H. (1983). Selection process for security packages. Computers &amp; Security, 2(3):256–260.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1566</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SSUR An Approach to Optimizing Virtual Machine Allocation Strategy Based on User Requirements for Cloud Data Center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2021-06-26T12:32:22Z</dcterms:modified>
</cp:coreProperties>
</file>