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err="1" smtClean="0">
                <a:latin typeface="Times New Roman" pitchFamily="18" charset="0"/>
                <a:cs typeface="Times New Roman" pitchFamily="18" charset="0"/>
              </a:rPr>
              <a:t>Sanitizable</a:t>
            </a:r>
            <a:r>
              <a:rPr lang="en-IN" b="1" dirty="0" smtClean="0">
                <a:latin typeface="Times New Roman" pitchFamily="18" charset="0"/>
                <a:cs typeface="Times New Roman" pitchFamily="18" charset="0"/>
              </a:rPr>
              <a:t> Access Control System for Secure Cloud Storage Against Malicious Data Publishers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914400"/>
            <a:ext cx="7498080" cy="5257800"/>
          </a:xfrm>
        </p:spPr>
        <p:txBody>
          <a:bodyPr>
            <a:noAutofit/>
          </a:bodyPr>
          <a:lstStyle/>
          <a:p>
            <a:pPr algn="just">
              <a:buNone/>
            </a:pPr>
            <a:r>
              <a:rPr lang="en-IN" sz="2000" dirty="0" smtClean="0">
                <a:latin typeface="Times New Roman" pitchFamily="18" charset="0"/>
                <a:cs typeface="Times New Roman" pitchFamily="18" charset="0"/>
              </a:rPr>
              <a:t>    Cloud computing is considered as one of the most prominent paradigms in the information technology industry, since it can significantly reduce the costs of hardware and software resources in computing infrastructure. At the first sight, by merely storing the shared data as plaintext in the cloud storage and protect them using an appropriate access control would be a nice solution. Therefore, encryption is mandatory, and the shared data will need to be stored as a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using an appropriate access control. However, in practice, some of these employees may be malicious and may want to deviate from the required sharing policy. The existing protection in the literature has been explored to allow only legitimate recipients to decrypt the contents stored in the cloud storage, but unfortunately, no existing work deals with issues raised due to the presence of malicious data publishers. In this work, we present a new direction of research that can cope with the presence of malicious data publishers. We resolve the aforementioned problem by proposing the notion of </a:t>
            </a:r>
            <a:r>
              <a:rPr lang="en-IN" sz="2000" dirty="0" err="1" smtClean="0">
                <a:latin typeface="Times New Roman" pitchFamily="18" charset="0"/>
                <a:cs typeface="Times New Roman" pitchFamily="18" charset="0"/>
              </a:rPr>
              <a:t>Sanitizable</a:t>
            </a:r>
            <a:r>
              <a:rPr lang="en-IN" sz="2000" dirty="0" smtClean="0">
                <a:latin typeface="Times New Roman" pitchFamily="18" charset="0"/>
                <a:cs typeface="Times New Roman" pitchFamily="18" charset="0"/>
              </a:rPr>
              <a:t> Access Control System (SACS) to solve the aforementioned problem.</a:t>
            </a:r>
          </a:p>
          <a:p>
            <a:pPr algn="just">
              <a:buNone/>
            </a:pPr>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Existing the document or file which is being stored by client in the cloud computing means that was stored entirely due to this someone can able to hack that so, hacker can able to see all the information’s of the uploaded file.</a:t>
            </a:r>
          </a:p>
          <a:p>
            <a:pPr algn="just">
              <a:lnSpc>
                <a:spcPct val="150000"/>
              </a:lnSpc>
            </a:pPr>
            <a:r>
              <a:rPr lang="en-IN" sz="2000" dirty="0" smtClean="0">
                <a:latin typeface="Times New Roman" pitchFamily="18" charset="0"/>
                <a:cs typeface="Times New Roman" pitchFamily="18" charset="0"/>
              </a:rPr>
              <a:t>The system model involves five kinds of different entities: the cloud, the user, the sanitizer, the Private Key Generator (PKG) and the Third Party Auditor The cloud provides enormous data storage space to the user. </a:t>
            </a:r>
          </a:p>
          <a:p>
            <a:pPr algn="just">
              <a:lnSpc>
                <a:spcPct val="150000"/>
              </a:lnSpc>
            </a:pPr>
            <a:r>
              <a:rPr lang="en-IN" sz="2000" dirty="0" smtClean="0">
                <a:latin typeface="Times New Roman" pitchFamily="18" charset="0"/>
                <a:cs typeface="Times New Roman" pitchFamily="18" charset="0"/>
              </a:rPr>
              <a:t>Through the cloud storage service, users can upload their data to the cloud and share their data with others.</a:t>
            </a:r>
          </a:p>
          <a:p>
            <a:pPr algn="just">
              <a:lnSpc>
                <a:spcPct val="150000"/>
              </a:lnSpc>
            </a:pPr>
            <a:r>
              <a:rPr lang="en-IN" sz="2000" dirty="0" smtClean="0">
                <a:latin typeface="Times New Roman" pitchFamily="18" charset="0"/>
                <a:cs typeface="Times New Roman" pitchFamily="18" charset="0"/>
              </a:rPr>
              <a:t>The user is a member of an organization, which has a large number of files to be stored in the cloud.</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192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leave the construction of a CD-ABACE scheme based on a Boolean circuit instead of AND-gate circuits with the same performance as an interesting open problem.</a:t>
            </a:r>
          </a:p>
          <a:p>
            <a:pPr algn="just">
              <a:lnSpc>
                <a:spcPct val="150000"/>
              </a:lnSpc>
            </a:pPr>
            <a:r>
              <a:rPr lang="en-IN" sz="2000" dirty="0" smtClean="0">
                <a:latin typeface="Times New Roman" pitchFamily="18" charset="0"/>
                <a:cs typeface="Times New Roman" pitchFamily="18" charset="0"/>
              </a:rPr>
              <a:t>To avoid this security problem, the signature used in  requires strongly </a:t>
            </a:r>
            <a:r>
              <a:rPr lang="en-IN" sz="2000" dirty="0" err="1" smtClean="0">
                <a:latin typeface="Times New Roman" pitchFamily="18" charset="0"/>
                <a:cs typeface="Times New Roman" pitchFamily="18" charset="0"/>
              </a:rPr>
              <a:t>unforgeable</a:t>
            </a:r>
            <a:r>
              <a:rPr lang="en-IN" sz="2000" dirty="0" smtClean="0">
                <a:latin typeface="Times New Roman" pitchFamily="18" charset="0"/>
                <a:cs typeface="Times New Roman" pitchFamily="18" charset="0"/>
              </a:rPr>
              <a:t> chameleon hashes, which will inevitable incur huge computation overhead.</a:t>
            </a:r>
          </a:p>
          <a:p>
            <a:pPr algn="just">
              <a:lnSpc>
                <a:spcPct val="150000"/>
              </a:lnSpc>
            </a:pPr>
            <a:r>
              <a:rPr lang="en-IN" sz="2000" dirty="0" smtClean="0">
                <a:latin typeface="Times New Roman" pitchFamily="18" charset="0"/>
                <a:cs typeface="Times New Roman" pitchFamily="18" charset="0"/>
              </a:rPr>
              <a:t>To reduce the damage of users’ key exposure, Yu et al.  proposed key-exposure resilient remote data integrity auditing schemes based on key update technique.</a:t>
            </a:r>
          </a:p>
          <a:p>
            <a:pPr algn="just">
              <a:lnSpc>
                <a:spcPct val="150000"/>
              </a:lnSpc>
            </a:pPr>
            <a:r>
              <a:rPr lang="en-IN" sz="2000" dirty="0" smtClean="0">
                <a:latin typeface="Times New Roman" pitchFamily="18" charset="0"/>
                <a:cs typeface="Times New Roman" pitchFamily="18" charset="0"/>
              </a:rPr>
              <a:t>First identify the difficulties and potential security problems has been direct extensions with fully dynamic data updates from prior works and then show how to construct an elegant verification scheme for the seamless integration of these two salient features in our design.</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construction guarantees that no PPT adversary can obtain the receiver’s identity, deterministically.</a:t>
            </a:r>
          </a:p>
          <a:p>
            <a:pPr algn="just">
              <a:lnSpc>
                <a:spcPct val="150000"/>
              </a:lnSpc>
            </a:pPr>
            <a:r>
              <a:rPr lang="en-IN" sz="2000" dirty="0" smtClean="0">
                <a:latin typeface="Times New Roman" pitchFamily="18" charset="0"/>
                <a:cs typeface="Times New Roman" pitchFamily="18" charset="0"/>
              </a:rPr>
              <a:t>We examine how the performance of our proposed CD-ABACE scheme compares to the selectively-secure Wang and Chow scheme [WC21], which is the only implemented ACE construction to date.</a:t>
            </a:r>
          </a:p>
          <a:p>
            <a:pPr algn="just">
              <a:lnSpc>
                <a:spcPct val="150000"/>
              </a:lnSpc>
            </a:pPr>
            <a:r>
              <a:rPr lang="en-IN" sz="2000" dirty="0" smtClean="0">
                <a:latin typeface="Times New Roman" pitchFamily="18" charset="0"/>
                <a:cs typeface="Times New Roman" pitchFamily="18" charset="0"/>
              </a:rPr>
              <a:t>In contrast, the proposed variant of Abe et al.’s SPS requires no new generator for the second cyclic group, and the intended NIZK proof cuts out the need for target group operations.</a:t>
            </a:r>
          </a:p>
          <a:p>
            <a:pPr algn="just">
              <a:lnSpc>
                <a:spcPct val="150000"/>
              </a:lnSpc>
            </a:pPr>
            <a:r>
              <a:rPr lang="en-IN" sz="2000" dirty="0" smtClean="0">
                <a:latin typeface="Times New Roman" pitchFamily="18" charset="0"/>
                <a:cs typeface="Times New Roman" pitchFamily="18" charset="0"/>
              </a:rPr>
              <a:t>In this work, we proposed a generic and accordingly an efficient Cross-Domain </a:t>
            </a:r>
            <a:r>
              <a:rPr lang="en-IN" sz="2000" dirty="0" err="1" smtClean="0">
                <a:latin typeface="Times New Roman" pitchFamily="18" charset="0"/>
                <a:cs typeface="Times New Roman" pitchFamily="18" charset="0"/>
              </a:rPr>
              <a:t>AttributeBased</a:t>
            </a:r>
            <a:r>
              <a:rPr lang="en-IN" sz="2000" dirty="0" smtClean="0">
                <a:latin typeface="Times New Roman" pitchFamily="18" charset="0"/>
                <a:cs typeface="Times New Roman" pitchFamily="18" charset="0"/>
              </a:rPr>
              <a:t> Access Control Encryption schemes that are based on the set of attributes that the users possess.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fontScale="92500"/>
          </a:bodyPr>
          <a:lstStyle/>
          <a:p>
            <a:pPr algn="just">
              <a:lnSpc>
                <a:spcPct val="150000"/>
              </a:lnSpc>
            </a:pPr>
            <a:r>
              <a:rPr lang="en-IN" sz="2000" dirty="0" smtClean="0">
                <a:latin typeface="Times New Roman" pitchFamily="18" charset="0"/>
                <a:cs typeface="Times New Roman" pitchFamily="18" charset="0"/>
              </a:rPr>
              <a:t>To efficiently support data sharing with sensitive information hiding in identity-based integrity auditing for secure cloud storage.</a:t>
            </a:r>
          </a:p>
          <a:p>
            <a:pPr algn="just">
              <a:lnSpc>
                <a:spcPct val="150000"/>
              </a:lnSpc>
            </a:pPr>
            <a:r>
              <a:rPr lang="en-IN" sz="2000" dirty="0" smtClean="0">
                <a:latin typeface="Times New Roman" pitchFamily="18" charset="0"/>
                <a:cs typeface="Times New Roman" pitchFamily="18" charset="0"/>
              </a:rPr>
              <a:t>While the proposal of the ACE-concept and of efficient ACE-schemes were important first steps toward outsourcing access control, the existing security definition turns out to be insufficient for several realistic attack scenarios.</a:t>
            </a:r>
          </a:p>
          <a:p>
            <a:pPr algn="just">
              <a:lnSpc>
                <a:spcPct val="150000"/>
              </a:lnSpc>
            </a:pPr>
            <a:r>
              <a:rPr lang="en-IN" sz="2000" dirty="0" smtClean="0">
                <a:latin typeface="Times New Roman" pitchFamily="18" charset="0"/>
                <a:cs typeface="Times New Roman" pitchFamily="18" charset="0"/>
              </a:rPr>
              <a:t>We consider a scheme secure if an adversary can efficiently produce a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such that there is a receiver role that can decrypt it even though the policy does not allow it, as long as this receiver role is hard to find.</a:t>
            </a:r>
          </a:p>
          <a:p>
            <a:pPr algn="just">
              <a:lnSpc>
                <a:spcPct val="150000"/>
              </a:lnSpc>
            </a:pPr>
            <a:r>
              <a:rPr lang="en-IN" sz="2000" dirty="0" smtClean="0">
                <a:latin typeface="Times New Roman" pitchFamily="18" charset="0"/>
                <a:cs typeface="Times New Roman" pitchFamily="18" charset="0"/>
              </a:rPr>
              <a:t>To settle these questions, the authors are currently working on a theoretical model to capture the use case of ACE in a simulation-based framework. Another interesting research direction is to find more efficient schemes for useful policies.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Controlling Data in the Cloud: Outsourcing Computation without Outsourcing Control</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Chow, P. Golle, M. Jakobsson, E. Shi, J. Staddon, R. Masuoka, and J. Molina,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Cloud computing is clearly one of today's most enticing technology areas due, at least in part, to its cost-efficiency and flexibility.</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Notorious Nine Cloud Computing Top Threats in 2013</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Cloud Security Alliance (CSA),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Unlimited storage, virtual hardware, a vast amount of computing power, low cost, location-independent data access.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Provable Data Possession at </a:t>
                      </a:r>
                      <a:r>
                        <a:rPr lang="en-US" sz="2000" dirty="0" err="1">
                          <a:latin typeface="Times New Roman"/>
                          <a:ea typeface="Calibri"/>
                          <a:cs typeface="Latha"/>
                        </a:rPr>
                        <a:t>Untrusted</a:t>
                      </a:r>
                      <a:r>
                        <a:rPr lang="en-US" sz="2000" dirty="0">
                          <a:latin typeface="Times New Roman"/>
                          <a:ea typeface="Calibri"/>
                          <a:cs typeface="Latha"/>
                        </a:rPr>
                        <a:t> Stores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 Ateniese, R.C. Burns, R. Curtmola, J. Herring, L. Kissner, Z.N.J Peterson, and D.X. Song,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challenge/response protocol transmits a small, constant amount of data, which minimizes network communication. </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Compact Proofs of Retrievability</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Shacham and B. Waters,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a proof-of-</a:t>
                      </a:r>
                      <a:r>
                        <a:rPr lang="en-US" sz="2000" dirty="0" err="1">
                          <a:solidFill>
                            <a:srgbClr val="333333"/>
                          </a:solidFill>
                          <a:latin typeface="Times New Roman"/>
                          <a:ea typeface="Calibri"/>
                          <a:cs typeface="Latha"/>
                        </a:rPr>
                        <a:t>retrievability</a:t>
                      </a:r>
                      <a:r>
                        <a:rPr lang="en-US" sz="2000" dirty="0">
                          <a:solidFill>
                            <a:srgbClr val="333333"/>
                          </a:solidFill>
                          <a:latin typeface="Times New Roman"/>
                          <a:ea typeface="Calibri"/>
                          <a:cs typeface="Latha"/>
                        </a:rPr>
                        <a:t> system, a data storage center convinces a verifier that he is actually storing all of a client’s data.</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5.jpg"/>
          <p:cNvPicPr>
            <a:picLocks noGrp="1" noChangeAspect="1" noChangeArrowheads="1"/>
          </p:cNvPicPr>
          <p:nvPr>
            <p:ph idx="1"/>
          </p:nvPr>
        </p:nvPicPr>
        <p:blipFill>
          <a:blip r:embed="rId2"/>
          <a:srcRect/>
          <a:stretch>
            <a:fillRect/>
          </a:stretch>
        </p:blipFill>
        <p:spPr bwMode="auto">
          <a:xfrm>
            <a:off x="1752600" y="1447800"/>
            <a:ext cx="6428144"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4572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This project helps to secure cloud data through third party auditor. To free user from the burden incurred by frequent integrity verifications, Third Party Auditor (TPA) is introduced to perform verifications on behalf of user for data integrity assurance. However, existing public auditing schemes rely on the assumption that TPA is trusted, thus these schemes cannot be directly extended to support the outsourced auditing model, where TPA might be dishonest and any two of the three involved entities (i.e. user, TPA, and cloud service provider) might be in collusion. In this paper, we propose a dynamic outsourced auditing scheme which cannot only protect against any dishonest entity and collision, but also support verifiable dynamic updates to outsourced data.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R. Chow, P. </a:t>
            </a:r>
            <a:r>
              <a:rPr lang="en-IN" sz="1500" dirty="0" err="1" smtClean="0">
                <a:latin typeface="Times New Roman" pitchFamily="18" charset="0"/>
                <a:cs typeface="Times New Roman" pitchFamily="18" charset="0"/>
              </a:rPr>
              <a:t>Golle</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Jakobsson</a:t>
            </a:r>
            <a:r>
              <a:rPr lang="en-IN" sz="1500" dirty="0" smtClean="0">
                <a:latin typeface="Times New Roman" pitchFamily="18" charset="0"/>
                <a:cs typeface="Times New Roman" pitchFamily="18" charset="0"/>
              </a:rPr>
              <a:t>, E. Shi, J. </a:t>
            </a:r>
            <a:r>
              <a:rPr lang="en-IN" sz="1500" dirty="0" err="1" smtClean="0">
                <a:latin typeface="Times New Roman" pitchFamily="18" charset="0"/>
                <a:cs typeface="Times New Roman" pitchFamily="18" charset="0"/>
              </a:rPr>
              <a:t>Staddon</a:t>
            </a:r>
            <a:r>
              <a:rPr lang="en-IN" sz="1500" dirty="0" smtClean="0">
                <a:latin typeface="Times New Roman" pitchFamily="18" charset="0"/>
                <a:cs typeface="Times New Roman" pitchFamily="18" charset="0"/>
              </a:rPr>
              <a:t>, R. </a:t>
            </a:r>
            <a:r>
              <a:rPr lang="en-IN" sz="1500" dirty="0" err="1" smtClean="0">
                <a:latin typeface="Times New Roman" pitchFamily="18" charset="0"/>
                <a:cs typeface="Times New Roman" pitchFamily="18" charset="0"/>
              </a:rPr>
              <a:t>Masuoka</a:t>
            </a:r>
            <a:r>
              <a:rPr lang="en-IN" sz="1500" dirty="0" smtClean="0">
                <a:latin typeface="Times New Roman" pitchFamily="18" charset="0"/>
                <a:cs typeface="Times New Roman" pitchFamily="18" charset="0"/>
              </a:rPr>
              <a:t>, and J. Molina, “Controlling Data in the Cloud: Outsourcing Computation without Outsourcing Control,” Proc. 2009 ACM Workshop on Cloud Computing Security (CCSW '09), pp. 85-90, 2009. </a:t>
            </a:r>
          </a:p>
          <a:p>
            <a:pPr algn="just">
              <a:lnSpc>
                <a:spcPct val="160000"/>
              </a:lnSpc>
            </a:pPr>
            <a:r>
              <a:rPr lang="en-IN" sz="1500" dirty="0" smtClean="0">
                <a:latin typeface="Times New Roman" pitchFamily="18" charset="0"/>
                <a:cs typeface="Times New Roman" pitchFamily="18" charset="0"/>
              </a:rPr>
              <a:t>[2] Cloud Security Alliance (CSA), “The Notorious Nine Cloud Computing Top Threats in 2013,” https://cloudsecurityalliance. org/download/</a:t>
            </a:r>
            <a:r>
              <a:rPr lang="en-IN" sz="1500" dirty="0" err="1" smtClean="0">
                <a:latin typeface="Times New Roman" pitchFamily="18" charset="0"/>
                <a:cs typeface="Times New Roman" pitchFamily="18" charset="0"/>
              </a:rPr>
              <a:t>thenotorious</a:t>
            </a:r>
            <a:r>
              <a:rPr lang="en-IN" sz="1500" dirty="0" smtClean="0">
                <a:latin typeface="Times New Roman" pitchFamily="18" charset="0"/>
                <a:cs typeface="Times New Roman" pitchFamily="18" charset="0"/>
              </a:rPr>
              <a:t>-nine-cloud-computing-top -threats-in-2013, Feb. 2013. </a:t>
            </a:r>
          </a:p>
          <a:p>
            <a:pPr algn="just">
              <a:lnSpc>
                <a:spcPct val="160000"/>
              </a:lnSpc>
            </a:pPr>
            <a:r>
              <a:rPr lang="en-IN" sz="1500" dirty="0" smtClean="0">
                <a:latin typeface="Times New Roman" pitchFamily="18" charset="0"/>
                <a:cs typeface="Times New Roman" pitchFamily="18" charset="0"/>
              </a:rPr>
              <a:t>[3] G. </a:t>
            </a:r>
            <a:r>
              <a:rPr lang="en-IN" sz="1500" dirty="0" err="1" smtClean="0">
                <a:latin typeface="Times New Roman" pitchFamily="18" charset="0"/>
                <a:cs typeface="Times New Roman" pitchFamily="18" charset="0"/>
              </a:rPr>
              <a:t>Ateniese</a:t>
            </a:r>
            <a:r>
              <a:rPr lang="en-IN" sz="1500" dirty="0" smtClean="0">
                <a:latin typeface="Times New Roman" pitchFamily="18" charset="0"/>
                <a:cs typeface="Times New Roman" pitchFamily="18" charset="0"/>
              </a:rPr>
              <a:t>, R.C. Burns, R. </a:t>
            </a:r>
            <a:r>
              <a:rPr lang="en-IN" sz="1500" dirty="0" err="1" smtClean="0">
                <a:latin typeface="Times New Roman" pitchFamily="18" charset="0"/>
                <a:cs typeface="Times New Roman" pitchFamily="18" charset="0"/>
              </a:rPr>
              <a:t>Curtmola</a:t>
            </a:r>
            <a:r>
              <a:rPr lang="en-IN" sz="1500" dirty="0" smtClean="0">
                <a:latin typeface="Times New Roman" pitchFamily="18" charset="0"/>
                <a:cs typeface="Times New Roman" pitchFamily="18" charset="0"/>
              </a:rPr>
              <a:t>, J. Herring, L. </a:t>
            </a:r>
            <a:r>
              <a:rPr lang="en-IN" sz="1500" dirty="0" err="1" smtClean="0">
                <a:latin typeface="Times New Roman" pitchFamily="18" charset="0"/>
                <a:cs typeface="Times New Roman" pitchFamily="18" charset="0"/>
              </a:rPr>
              <a:t>Kissner</a:t>
            </a:r>
            <a:r>
              <a:rPr lang="en-IN" sz="1500" dirty="0" smtClean="0">
                <a:latin typeface="Times New Roman" pitchFamily="18" charset="0"/>
                <a:cs typeface="Times New Roman" pitchFamily="18" charset="0"/>
              </a:rPr>
              <a:t>, Z.N.J Peterson, and D.X. Song, “Provable Data Possession at </a:t>
            </a:r>
            <a:r>
              <a:rPr lang="en-IN" sz="1500" dirty="0" err="1" smtClean="0">
                <a:latin typeface="Times New Roman" pitchFamily="18" charset="0"/>
                <a:cs typeface="Times New Roman" pitchFamily="18" charset="0"/>
              </a:rPr>
              <a:t>Untrusted</a:t>
            </a:r>
            <a:r>
              <a:rPr lang="en-IN" sz="1500" dirty="0" smtClean="0">
                <a:latin typeface="Times New Roman" pitchFamily="18" charset="0"/>
                <a:cs typeface="Times New Roman" pitchFamily="18" charset="0"/>
              </a:rPr>
              <a:t> Stores,” Proc. 14th ACM Conf. Computer and Comm. Security (CCS ’07), pp. 598-609, 2007. </a:t>
            </a:r>
          </a:p>
          <a:p>
            <a:pPr algn="just">
              <a:lnSpc>
                <a:spcPct val="160000"/>
              </a:lnSpc>
            </a:pPr>
            <a:r>
              <a:rPr lang="en-IN" sz="1500" dirty="0" smtClean="0">
                <a:latin typeface="Times New Roman" pitchFamily="18" charset="0"/>
                <a:cs typeface="Times New Roman" pitchFamily="18" charset="0"/>
              </a:rPr>
              <a:t>[4] </a:t>
            </a:r>
            <a:r>
              <a:rPr lang="en-IN" sz="1500" dirty="0" err="1" smtClean="0">
                <a:latin typeface="Times New Roman" pitchFamily="18" charset="0"/>
                <a:cs typeface="Times New Roman" pitchFamily="18" charset="0"/>
              </a:rPr>
              <a:t>Juels</a:t>
            </a:r>
            <a:r>
              <a:rPr lang="en-IN" sz="1500" dirty="0" smtClean="0">
                <a:latin typeface="Times New Roman" pitchFamily="18" charset="0"/>
                <a:cs typeface="Times New Roman" pitchFamily="18" charset="0"/>
              </a:rPr>
              <a:t> and B.S. </a:t>
            </a:r>
            <a:r>
              <a:rPr lang="en-IN" sz="1500" dirty="0" err="1" smtClean="0">
                <a:latin typeface="Times New Roman" pitchFamily="18" charset="0"/>
                <a:cs typeface="Times New Roman" pitchFamily="18" charset="0"/>
              </a:rPr>
              <a:t>KaliskiJr</a:t>
            </a:r>
            <a:r>
              <a:rPr lang="en-IN" sz="1500" dirty="0" smtClean="0">
                <a:latin typeface="Times New Roman" pitchFamily="18" charset="0"/>
                <a:cs typeface="Times New Roman" pitchFamily="18" charset="0"/>
              </a:rPr>
              <a:t>, “PORs: Proofs of </a:t>
            </a:r>
            <a:r>
              <a:rPr lang="en-IN" sz="1500" dirty="0" err="1" smtClean="0">
                <a:latin typeface="Times New Roman" pitchFamily="18" charset="0"/>
                <a:cs typeface="Times New Roman" pitchFamily="18" charset="0"/>
              </a:rPr>
              <a:t>Retrievability</a:t>
            </a:r>
            <a:r>
              <a:rPr lang="en-IN" sz="1500" dirty="0" smtClean="0">
                <a:latin typeface="Times New Roman" pitchFamily="18" charset="0"/>
                <a:cs typeface="Times New Roman" pitchFamily="18" charset="0"/>
              </a:rPr>
              <a:t> for Large Files,” Proc. 14th ACM Conf. Computer and Comm. Security (CCS ’07), pp. 584- 597, 2007. </a:t>
            </a:r>
          </a:p>
          <a:p>
            <a:pPr algn="just">
              <a:lnSpc>
                <a:spcPct val="160000"/>
              </a:lnSpc>
            </a:pPr>
            <a:r>
              <a:rPr lang="en-IN" sz="1500" dirty="0" smtClean="0">
                <a:latin typeface="Times New Roman" pitchFamily="18" charset="0"/>
                <a:cs typeface="Times New Roman" pitchFamily="18" charset="0"/>
              </a:rPr>
              <a:t>[5] H. </a:t>
            </a:r>
            <a:r>
              <a:rPr lang="en-IN" sz="1500" dirty="0" err="1" smtClean="0">
                <a:latin typeface="Times New Roman" pitchFamily="18" charset="0"/>
                <a:cs typeface="Times New Roman" pitchFamily="18" charset="0"/>
              </a:rPr>
              <a:t>Shacham</a:t>
            </a:r>
            <a:r>
              <a:rPr lang="en-IN" sz="1500" dirty="0" smtClean="0">
                <a:latin typeface="Times New Roman" pitchFamily="18" charset="0"/>
                <a:cs typeface="Times New Roman" pitchFamily="18" charset="0"/>
              </a:rPr>
              <a:t> and B. Waters, “Compact Proofs of </a:t>
            </a:r>
            <a:r>
              <a:rPr lang="en-IN" sz="1500" dirty="0" err="1" smtClean="0">
                <a:latin typeface="Times New Roman" pitchFamily="18" charset="0"/>
                <a:cs typeface="Times New Roman" pitchFamily="18" charset="0"/>
              </a:rPr>
              <a:t>Retrievability</a:t>
            </a:r>
            <a:r>
              <a:rPr lang="en-IN" sz="1500" dirty="0" smtClean="0">
                <a:latin typeface="Times New Roman" pitchFamily="18" charset="0"/>
                <a:cs typeface="Times New Roman" pitchFamily="18" charset="0"/>
              </a:rPr>
              <a:t>,” Proc. 14th Int’l Conf. Theory and Application of Cryptology and Information Security: Advances in Cryptology (ASIACRYPT ’08), pp. 90- 107, 2008. </a:t>
            </a:r>
            <a:endParaRPr lang="en-US" sz="15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Q. Wang, C. Wang, K. </a:t>
            </a:r>
            <a:r>
              <a:rPr lang="en-IN" sz="1500" dirty="0" err="1" smtClean="0">
                <a:latin typeface="Times New Roman" pitchFamily="18" charset="0"/>
                <a:cs typeface="Times New Roman" pitchFamily="18" charset="0"/>
              </a:rPr>
              <a:t>Ren</a:t>
            </a:r>
            <a:r>
              <a:rPr lang="en-IN" sz="1500" dirty="0" smtClean="0">
                <a:latin typeface="Times New Roman" pitchFamily="18" charset="0"/>
                <a:cs typeface="Times New Roman" pitchFamily="18" charset="0"/>
              </a:rPr>
              <a:t>, W. Lou, and J. Li, “Enabling Public </a:t>
            </a:r>
            <a:r>
              <a:rPr lang="en-IN" sz="1500" dirty="0" err="1" smtClean="0">
                <a:latin typeface="Times New Roman" pitchFamily="18" charset="0"/>
                <a:cs typeface="Times New Roman" pitchFamily="18" charset="0"/>
              </a:rPr>
              <a:t>Auditability</a:t>
            </a:r>
            <a:r>
              <a:rPr lang="en-IN" sz="1500" dirty="0" smtClean="0">
                <a:latin typeface="Times New Roman" pitchFamily="18" charset="0"/>
                <a:cs typeface="Times New Roman" pitchFamily="18" charset="0"/>
              </a:rPr>
              <a:t> and Data Dynamics for Storage Security in Cloud Computing,” IEEE Trans. Parallel and Distributed Systems, vol. 22, no. 5, pp. 847-859, May 2011. </a:t>
            </a:r>
          </a:p>
          <a:p>
            <a:pPr algn="just">
              <a:lnSpc>
                <a:spcPct val="170000"/>
              </a:lnSpc>
            </a:pPr>
            <a:r>
              <a:rPr lang="en-IN" sz="1500" dirty="0" smtClean="0">
                <a:latin typeface="Times New Roman" pitchFamily="18" charset="0"/>
                <a:cs typeface="Times New Roman" pitchFamily="18" charset="0"/>
              </a:rPr>
              <a:t>[7] C.C. </a:t>
            </a:r>
            <a:r>
              <a:rPr lang="en-IN" sz="1500" dirty="0" err="1" smtClean="0">
                <a:latin typeface="Times New Roman" pitchFamily="18" charset="0"/>
                <a:cs typeface="Times New Roman" pitchFamily="18" charset="0"/>
              </a:rPr>
              <a:t>Erway</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Küpçü</a:t>
            </a:r>
            <a:r>
              <a:rPr lang="en-IN" sz="1500" dirty="0" smtClean="0">
                <a:latin typeface="Times New Roman" pitchFamily="18" charset="0"/>
                <a:cs typeface="Times New Roman" pitchFamily="18" charset="0"/>
              </a:rPr>
              <a:t>, C. </a:t>
            </a:r>
            <a:r>
              <a:rPr lang="en-IN" sz="1500" dirty="0" err="1" smtClean="0">
                <a:latin typeface="Times New Roman" pitchFamily="18" charset="0"/>
                <a:cs typeface="Times New Roman" pitchFamily="18" charset="0"/>
              </a:rPr>
              <a:t>Papamanthou</a:t>
            </a:r>
            <a:r>
              <a:rPr lang="en-IN" sz="1500" dirty="0" smtClean="0">
                <a:latin typeface="Times New Roman" pitchFamily="18" charset="0"/>
                <a:cs typeface="Times New Roman" pitchFamily="18" charset="0"/>
              </a:rPr>
              <a:t>, and R. </a:t>
            </a:r>
            <a:r>
              <a:rPr lang="en-IN" sz="1500" dirty="0" err="1" smtClean="0">
                <a:latin typeface="Times New Roman" pitchFamily="18" charset="0"/>
                <a:cs typeface="Times New Roman" pitchFamily="18" charset="0"/>
              </a:rPr>
              <a:t>Tamassia</a:t>
            </a:r>
            <a:r>
              <a:rPr lang="en-IN" sz="1500" dirty="0" smtClean="0">
                <a:latin typeface="Times New Roman" pitchFamily="18" charset="0"/>
                <a:cs typeface="Times New Roman" pitchFamily="18" charset="0"/>
              </a:rPr>
              <a:t>, “Dynamic Provable Data Possession,” Proc. 16th ACM Conf. Computer and Comm. Security (CCS ’09), pp. 213-222, 2009. </a:t>
            </a:r>
          </a:p>
          <a:p>
            <a:pPr algn="just">
              <a:lnSpc>
                <a:spcPct val="170000"/>
              </a:lnSpc>
            </a:pPr>
            <a:r>
              <a:rPr lang="en-IN" sz="1500" dirty="0" smtClean="0">
                <a:latin typeface="Times New Roman" pitchFamily="18" charset="0"/>
                <a:cs typeface="Times New Roman" pitchFamily="18" charset="0"/>
              </a:rPr>
              <a:t>[8] D. Cash, A. </a:t>
            </a:r>
            <a:r>
              <a:rPr lang="en-IN" sz="1500" dirty="0" err="1" smtClean="0">
                <a:latin typeface="Times New Roman" pitchFamily="18" charset="0"/>
                <a:cs typeface="Times New Roman" pitchFamily="18" charset="0"/>
              </a:rPr>
              <a:t>Küpçü</a:t>
            </a:r>
            <a:r>
              <a:rPr lang="en-IN" sz="1500" dirty="0" smtClean="0">
                <a:latin typeface="Times New Roman" pitchFamily="18" charset="0"/>
                <a:cs typeface="Times New Roman" pitchFamily="18" charset="0"/>
              </a:rPr>
              <a:t>, and D. </a:t>
            </a:r>
            <a:r>
              <a:rPr lang="en-IN" sz="1500" dirty="0" err="1" smtClean="0">
                <a:latin typeface="Times New Roman" pitchFamily="18" charset="0"/>
                <a:cs typeface="Times New Roman" pitchFamily="18" charset="0"/>
              </a:rPr>
              <a:t>Wichs</a:t>
            </a:r>
            <a:r>
              <a:rPr lang="en-IN" sz="1500" dirty="0" smtClean="0">
                <a:latin typeface="Times New Roman" pitchFamily="18" charset="0"/>
                <a:cs typeface="Times New Roman" pitchFamily="18" charset="0"/>
              </a:rPr>
              <a:t>, “Dynamic Proofs of </a:t>
            </a:r>
            <a:r>
              <a:rPr lang="en-IN" sz="1500" dirty="0" err="1" smtClean="0">
                <a:latin typeface="Times New Roman" pitchFamily="18" charset="0"/>
                <a:cs typeface="Times New Roman" pitchFamily="18" charset="0"/>
              </a:rPr>
              <a:t>Retrievability</a:t>
            </a:r>
            <a:r>
              <a:rPr lang="en-IN" sz="1500" dirty="0" smtClean="0">
                <a:latin typeface="Times New Roman" pitchFamily="18" charset="0"/>
                <a:cs typeface="Times New Roman" pitchFamily="18" charset="0"/>
              </a:rPr>
              <a:t> via Oblivious Ram,” Proc. 32nd Int’l Conf. Theory and Applications of Cryptographic Techniques: Advances in Cryptology (EUROCRYPT ’13), pp. 279-295, 2013. </a:t>
            </a:r>
          </a:p>
          <a:p>
            <a:pPr algn="just">
              <a:lnSpc>
                <a:spcPct val="170000"/>
              </a:lnSpc>
            </a:pPr>
            <a:r>
              <a:rPr lang="en-IN" sz="1500" dirty="0" smtClean="0">
                <a:latin typeface="Times New Roman" pitchFamily="18" charset="0"/>
                <a:cs typeface="Times New Roman" pitchFamily="18" charset="0"/>
              </a:rPr>
              <a:t>[9] C. Wang, S.S.M. Chow, Q. Wang, K. </a:t>
            </a:r>
            <a:r>
              <a:rPr lang="en-IN" sz="1500" dirty="0" err="1" smtClean="0">
                <a:latin typeface="Times New Roman" pitchFamily="18" charset="0"/>
                <a:cs typeface="Times New Roman" pitchFamily="18" charset="0"/>
              </a:rPr>
              <a:t>Ren</a:t>
            </a:r>
            <a:r>
              <a:rPr lang="en-IN" sz="1500" dirty="0" smtClean="0">
                <a:latin typeface="Times New Roman" pitchFamily="18" charset="0"/>
                <a:cs typeface="Times New Roman" pitchFamily="18" charset="0"/>
              </a:rPr>
              <a:t>, and W. Lou, “Privacy- Preserving Public Auditing for Secure Cloud Storage,” IEEE Trans. Computers, vol. 62, no. 2, pp. 362-375, Feb. 2013. </a:t>
            </a:r>
          </a:p>
          <a:p>
            <a:pPr algn="just">
              <a:lnSpc>
                <a:spcPct val="170000"/>
              </a:lnSpc>
            </a:pPr>
            <a:r>
              <a:rPr lang="en-IN" sz="1500" dirty="0" smtClean="0">
                <a:latin typeface="Times New Roman" pitchFamily="18" charset="0"/>
                <a:cs typeface="Times New Roman" pitchFamily="18" charset="0"/>
              </a:rPr>
              <a:t>[10]Y. Zhu, G.J. </a:t>
            </a:r>
            <a:r>
              <a:rPr lang="en-IN" sz="1500" dirty="0" err="1" smtClean="0">
                <a:latin typeface="Times New Roman" pitchFamily="18" charset="0"/>
                <a:cs typeface="Times New Roman" pitchFamily="18" charset="0"/>
              </a:rPr>
              <a:t>Ahn</a:t>
            </a:r>
            <a:r>
              <a:rPr lang="en-IN" sz="1500" dirty="0" smtClean="0">
                <a:latin typeface="Times New Roman" pitchFamily="18" charset="0"/>
                <a:cs typeface="Times New Roman" pitchFamily="18" charset="0"/>
              </a:rPr>
              <a:t>, H. </a:t>
            </a:r>
            <a:r>
              <a:rPr lang="en-IN" sz="1500" dirty="0" err="1" smtClean="0">
                <a:latin typeface="Times New Roman" pitchFamily="18" charset="0"/>
                <a:cs typeface="Times New Roman" pitchFamily="18" charset="0"/>
              </a:rPr>
              <a:t>Hu</a:t>
            </a:r>
            <a:r>
              <a:rPr lang="en-IN" sz="1500" dirty="0" smtClean="0">
                <a:latin typeface="Times New Roman" pitchFamily="18" charset="0"/>
                <a:cs typeface="Times New Roman" pitchFamily="18" charset="0"/>
              </a:rPr>
              <a:t>, S.S. </a:t>
            </a:r>
            <a:r>
              <a:rPr lang="en-IN" sz="1500" dirty="0" err="1" smtClean="0">
                <a:latin typeface="Times New Roman" pitchFamily="18" charset="0"/>
                <a:cs typeface="Times New Roman" pitchFamily="18" charset="0"/>
              </a:rPr>
              <a:t>Yau</a:t>
            </a:r>
            <a:r>
              <a:rPr lang="en-IN" sz="1500" dirty="0" smtClean="0">
                <a:latin typeface="Times New Roman" pitchFamily="18" charset="0"/>
                <a:cs typeface="Times New Roman" pitchFamily="18" charset="0"/>
              </a:rPr>
              <a:t>, H.G. An, and C.J. </a:t>
            </a:r>
            <a:r>
              <a:rPr lang="en-IN" sz="1500" dirty="0" err="1" smtClean="0">
                <a:latin typeface="Times New Roman" pitchFamily="18" charset="0"/>
                <a:cs typeface="Times New Roman" pitchFamily="18" charset="0"/>
              </a:rPr>
              <a:t>Hu</a:t>
            </a:r>
            <a:r>
              <a:rPr lang="en-IN" sz="1500" dirty="0" smtClean="0">
                <a:latin typeface="Times New Roman" pitchFamily="18" charset="0"/>
                <a:cs typeface="Times New Roman" pitchFamily="18" charset="0"/>
              </a:rPr>
              <a:t>, “Dynamic Audit Services for Outsourced Storages in Clouds,” IEEE Trans. Services Computing, vol. 6, no. 2, pp. 227-238, April-June 2013</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1263</TotalTime>
  <Words>1589</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Sanitizable Access Control System for Secure Cloud Storage Against Malicious Data Publishers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2021-06-26T14:06:24Z</dcterms:modified>
</cp:coreProperties>
</file>