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ECONOMY Point Clouds-based Energy-efficient Autonomous Navigation for UAVs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Most </a:t>
            </a:r>
            <a:r>
              <a:rPr lang="en-IN" sz="2000" dirty="0" smtClean="0">
                <a:latin typeface="Times New Roman" pitchFamily="18" charset="0"/>
                <a:cs typeface="Times New Roman" pitchFamily="18" charset="0"/>
              </a:rPr>
              <a:t>UAVs depend on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3D point clouds to navigate through unknown environments. However, both point clouds processing and trajectory planning are computationally expensive and will deplete UAV's battery quickly. There are also inevitable uncertainties in point clouds, which further makes collision-free trajectory planning a very challenging problem. To address these issues, we propose an energy-efficient and cloud-assisted autonomous navigation system, called ECONOMY, which allows an UAV to transmit the point clouds through a cellular network to a computing cloud that plans the trajectories for the UAV in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maximize the UAV's energy-efficiency, we jointly optimize its velocity, transmission and reception power. Since the formulated problem is non-convex, we decompose it into a UAV velocity and trajectory optimization problem at a specific time t, and a UAV communication optimization problem at t, which are, in turn, resolved by an intelligent solver based on the Suggest-and-Improve framework, and coordinate gradient ascend. To address point clouds uncertainties, we devise probabilistic collision-free constraints which can be handled in a deterministic manner by exploiting the tight (N,2,R^N)-upper bound for convex sets. Simulation results on an UAV exploring a simulated urban environment demonstrate the efficacy of ECONOMY and its superiority over baseline systems.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Then a scan matching algorithm is implemented for aligning the laser scans and with the existing map to estimate the UAV states (2D position and heading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argue that such mobile sensing/actuation platforms have already matured to the point where they are widely considered as a viable addition to existing application and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advances will make it possible to use UAVs as flexible and mobile platforms (potentially operating in </a:t>
            </a:r>
            <a:r>
              <a:rPr lang="en-IN" sz="2000" dirty="0" smtClean="0">
                <a:latin typeface="Times New Roman" pitchFamily="18" charset="0"/>
                <a:cs typeface="Times New Roman" pitchFamily="18" charset="0"/>
              </a:rPr>
              <a:t>swarms) </a:t>
            </a:r>
            <a:r>
              <a:rPr lang="en-IN" sz="2000" dirty="0" smtClean="0">
                <a:latin typeface="Times New Roman" pitchFamily="18" charset="0"/>
                <a:cs typeface="Times New Roman" pitchFamily="18" charset="0"/>
              </a:rPr>
              <a:t>and to integrate them into the smart city infrastructure.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market for UAVs is expanding rapidly as new applications are </a:t>
            </a:r>
            <a:r>
              <a:rPr lang="en-IN" sz="2000" dirty="0" smtClean="0">
                <a:latin typeface="Times New Roman" pitchFamily="18" charset="0"/>
                <a:cs typeface="Times New Roman" pitchFamily="18" charset="0"/>
              </a:rPr>
              <a:t>emerging, </a:t>
            </a:r>
            <a:r>
              <a:rPr lang="en-IN" sz="2000" dirty="0" smtClean="0">
                <a:latin typeface="Times New Roman" pitchFamily="18" charset="0"/>
                <a:cs typeface="Times New Roman" pitchFamily="18" charset="0"/>
              </a:rPr>
              <a:t>with new models and suppliers entering the market frequently.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Moreover, remote measurement and control technologies for UAVs present certain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Eventually, as UAVs are more frequently used in modern airspace, flight monitoring and collision avoidance systems will face issues of scale.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Issues regarding various protocols for long- and short-range wireless communication between UAV systems and UAV control entities have been well researched, but solutions for a scalable monitoring system are lacking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various issues to address in order to realize the effective, stable and reliable use of UAVs, i.e., network topology, routing, seamless handover, energy efficiency and </a:t>
            </a:r>
            <a:r>
              <a:rPr lang="en-IN" sz="2000" dirty="0" smtClean="0">
                <a:latin typeface="Times New Roman" pitchFamily="18" charset="0"/>
                <a:cs typeface="Times New Roman" pitchFamily="18" charset="0"/>
              </a:rPr>
              <a:t>management.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that allows the quad-copter to navigate autonomously in a GPS denied environment, is simulated using the MATLAB and the simulation results are presented.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procedure to accomplish the flight simulation is to first have the vertical take-off from an initial point, and then calculate the subsequent way-points via the proposed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Unmanned </a:t>
            </a:r>
            <a:r>
              <a:rPr lang="en-IN" sz="2000" dirty="0" smtClean="0">
                <a:latin typeface="Times New Roman" pitchFamily="18" charset="0"/>
                <a:cs typeface="Times New Roman" pitchFamily="18" charset="0"/>
              </a:rPr>
              <a:t>aerial vehicles (UAVs) are used for a variety of purposes including remote sensing, </a:t>
            </a:r>
            <a:r>
              <a:rPr lang="en-IN" sz="2000" dirty="0" err="1" smtClean="0">
                <a:latin typeface="Times New Roman" pitchFamily="18" charset="0"/>
                <a:cs typeface="Times New Roman" pitchFamily="18" charset="0"/>
              </a:rPr>
              <a:t>firefighting</a:t>
            </a:r>
            <a:r>
              <a:rPr lang="en-IN" sz="2000" dirty="0" smtClean="0">
                <a:latin typeface="Times New Roman" pitchFamily="18" charset="0"/>
                <a:cs typeface="Times New Roman" pitchFamily="18" charset="0"/>
              </a:rPr>
              <a:t>, search and rescue (SAR) operations, monitoring, and surveillance.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UAVs can be used to locate civil security units such as fire fighters or policemen if they are equipped with transponders.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develop our proposed system and demonstrate its feasibility and performances through simulation.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remote measurement platform increases the accuracy of control and management, but fails to consider collision avoidance and provides no mention of performance when connecting a large number of UAVs.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implement UAV Flight Tracker and evaluate the performance in terms of response time, storage/memory overhead and collision avoidance.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express the performance and scalability of UAV Flight Tracker adequately, the latency of data sent between the client, server and UAV must be recorded along with the size of data being held on the server.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number of concurrently active UAVs is the most significant factor in determining server response time and client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Survey of Important Issues in UAV Communication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Gupta, L.; Jain, R.; Vaszkun, 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Multi-UAV systems can collaboratively complete missions more efficiently and economically as compared to single UAV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Collision avoidance in UAV tele-operation with time delay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Lam, T.M.; Mulder, M.; Paassen, M.M.V.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a theoretical analysis of using wave variables with a collision avoidance system for UAV </a:t>
                      </a:r>
                      <a:r>
                        <a:rPr lang="en-US" sz="2000" dirty="0" err="1">
                          <a:solidFill>
                            <a:srgbClr val="333333"/>
                          </a:solidFill>
                          <a:latin typeface="Times New Roman"/>
                          <a:ea typeface="Calibri"/>
                          <a:cs typeface="Latha"/>
                        </a:rPr>
                        <a:t>tele</a:t>
                      </a:r>
                      <a:r>
                        <a:rPr lang="en-US" sz="2000" dirty="0">
                          <a:solidFill>
                            <a:srgbClr val="333333"/>
                          </a:solidFill>
                          <a:latin typeface="Times New Roman"/>
                          <a:ea typeface="Calibri"/>
                          <a:cs typeface="Latha"/>
                        </a:rPr>
                        <a:t>-operation with time delay.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21705"/>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sz="1900" dirty="0" smtClean="0"/>
                        <a:t>TITTLE</a:t>
                      </a:r>
                      <a:endParaRPr lang="en-IN" sz="1900" dirty="0"/>
                    </a:p>
                  </a:txBody>
                  <a:tcPr/>
                </a:tc>
                <a:tc>
                  <a:txBody>
                    <a:bodyPr/>
                    <a:lstStyle/>
                    <a:p>
                      <a:pPr algn="ctr"/>
                      <a:r>
                        <a:rPr lang="en-US" sz="1900" smtClean="0"/>
                        <a:t>AUTHOR</a:t>
                      </a:r>
                      <a:endParaRPr lang="en-IN" sz="1900" dirty="0"/>
                    </a:p>
                  </a:txBody>
                  <a:tcPr/>
                </a:tc>
                <a:tc>
                  <a:txBody>
                    <a:bodyPr/>
                    <a:lstStyle/>
                    <a:p>
                      <a:pPr algn="ctr"/>
                      <a:r>
                        <a:rPr lang="en-US" sz="1900" smtClean="0"/>
                        <a:t>DESCRIPTION</a:t>
                      </a:r>
                      <a:endParaRPr lang="en-IN" sz="1900" dirty="0"/>
                    </a:p>
                  </a:txBody>
                  <a:tcPr/>
                </a:tc>
              </a:tr>
              <a:tr h="3515360">
                <a:tc>
                  <a:txBody>
                    <a:bodyPr/>
                    <a:lstStyle/>
                    <a:p>
                      <a:pPr algn="just">
                        <a:lnSpc>
                          <a:spcPct val="150000"/>
                        </a:lnSpc>
                        <a:spcAft>
                          <a:spcPts val="500"/>
                        </a:spcAft>
                        <a:tabLst>
                          <a:tab pos="457200" algn="l"/>
                        </a:tabLst>
                      </a:pPr>
                      <a:r>
                        <a:rPr lang="en-US" sz="1900" dirty="0">
                          <a:latin typeface="Times New Roman"/>
                          <a:ea typeface="Calibri"/>
                          <a:cs typeface="Latha"/>
                        </a:rPr>
                        <a:t>Method for Controlling Hand-over in </a:t>
                      </a:r>
                      <a:r>
                        <a:rPr lang="en-US" sz="1900" dirty="0" err="1">
                          <a:latin typeface="Times New Roman"/>
                          <a:ea typeface="Calibri"/>
                          <a:cs typeface="Latha"/>
                        </a:rPr>
                        <a:t>Dron</a:t>
                      </a:r>
                      <a:r>
                        <a:rPr lang="en-US" sz="1900" dirty="0">
                          <a:latin typeface="Times New Roman"/>
                          <a:ea typeface="Calibri"/>
                          <a:cs typeface="Latha"/>
                        </a:rPr>
                        <a:t> Network</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Kim, H.N.; Yoo, S.H.; Kim, K.H.; Chung, A.Y.J.; Lee, J.Y.; Lee, S.K.; Jung, J.T.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solidFill>
                            <a:srgbClr val="333333"/>
                          </a:solidFill>
                          <a:latin typeface="Times New Roman"/>
                          <a:ea typeface="Calibri"/>
                          <a:cs typeface="Latha"/>
                        </a:rPr>
                        <a:t>A phase via which the GCS predicts, based on previously stored control information, a drone to be newly deployed or transferred from another formation and allocates network connection information to the drone thus predicted</a:t>
                      </a:r>
                      <a:endParaRPr lang="en-IN" sz="19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Formation control with collision avoidance for a multi-UAV system using decentralized MPC and consensus-based control</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Kuriki, Y.; Namerikawa, T.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The trajectory is planned for desired formation flying using a consensus-based control algorithm.</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76400" y="1066800"/>
            <a:ext cx="6934200" cy="5257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buNone/>
            </a:pPr>
            <a:r>
              <a:rPr lang="en-IN" sz="1900" dirty="0" smtClean="0">
                <a:latin typeface="Times New Roman" pitchFamily="18" charset="0"/>
                <a:cs typeface="Times New Roman" pitchFamily="18" charset="0"/>
              </a:rPr>
              <a:t>     Developing </a:t>
            </a:r>
            <a:r>
              <a:rPr lang="en-IN" sz="1900" dirty="0" smtClean="0">
                <a:latin typeface="Times New Roman" pitchFamily="18" charset="0"/>
                <a:cs typeface="Times New Roman" pitchFamily="18" charset="0"/>
              </a:rPr>
              <a:t>a UAV monitoring and collision avoidance system that is both scalable and simple to deploy is a challenging task. This paper has proposed a UAV flight tracking solution that allocates critical and non-critical computing intensive processes between the server and the client, allowing for optimal performance on a large scale. The server handles critical processes for collision avoidance, UAV control and sensor updates. Following this distribution, more trivial tasks (i.e., map rendering and sensor display) are left for the client to compute. This allows the server to run on a distributed cloud-hosting platform, ensuring that the most important aspects of UAV tracking run with a scalable resource pool. As proposed in [8], the future of commercial and other non-military UAV flights will use 3G and 4G cellular networks to facilitate UAV communication with the controlling entities. Our work aligns well with this proposal by providing a cloud-based web application that monitors and controls UAVs over the HTTP protocol. As UAVs are easily connected to cellular networks, providing them with nearly limitless flight possibilities, our flight monitoring solution matches that flexibility by allowing for easy deployment of the entire system on cloud-based computing services. This flexibility continues from the server deployment to the client, as the user-facing application can run in any modern web browser and requires a small </a:t>
            </a:r>
            <a:r>
              <a:rPr lang="en-IN" sz="1900" dirty="0" smtClean="0">
                <a:latin typeface="Times New Roman" pitchFamily="18" charset="0"/>
                <a:cs typeface="Times New Roman" pitchFamily="18" charset="0"/>
              </a:rPr>
              <a:t>amount of system memory.</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Gupta, L.; Jain, R.; </a:t>
            </a:r>
            <a:r>
              <a:rPr lang="en-IN" sz="1500" dirty="0" err="1" smtClean="0">
                <a:latin typeface="Times New Roman" pitchFamily="18" charset="0"/>
                <a:cs typeface="Times New Roman" pitchFamily="18" charset="0"/>
              </a:rPr>
              <a:t>Vaszkun</a:t>
            </a:r>
            <a:r>
              <a:rPr lang="en-IN" sz="1500" dirty="0" smtClean="0">
                <a:latin typeface="Times New Roman" pitchFamily="18" charset="0"/>
                <a:cs typeface="Times New Roman" pitchFamily="18" charset="0"/>
              </a:rPr>
              <a:t>, G. Survey of Important Issues in UAV Communication Networks. IEEE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Surv</a:t>
            </a:r>
            <a:r>
              <a:rPr lang="en-IN" sz="1500" dirty="0" smtClean="0">
                <a:latin typeface="Times New Roman" pitchFamily="18" charset="0"/>
                <a:cs typeface="Times New Roman" pitchFamily="18" charset="0"/>
              </a:rPr>
              <a:t>. Tutor. 2016, 18, 1123–1152.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Amazon Prime Air. Available online: https://www.amazon.com/b?node=8037720011&amp;ref=producthunt (accessed on 1 August 2016).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Lam, T.M.; </a:t>
            </a:r>
            <a:r>
              <a:rPr lang="en-IN" sz="1500" dirty="0" err="1" smtClean="0">
                <a:latin typeface="Times New Roman" pitchFamily="18" charset="0"/>
                <a:cs typeface="Times New Roman" pitchFamily="18" charset="0"/>
              </a:rPr>
              <a:t>Mulder</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Paassen</a:t>
            </a:r>
            <a:r>
              <a:rPr lang="en-IN" sz="1500" dirty="0" smtClean="0">
                <a:latin typeface="Times New Roman" pitchFamily="18" charset="0"/>
                <a:cs typeface="Times New Roman" pitchFamily="18" charset="0"/>
              </a:rPr>
              <a:t>, M.M.V. Collision avoidance in UAV </a:t>
            </a:r>
            <a:r>
              <a:rPr lang="en-IN" sz="1500" dirty="0" err="1" smtClean="0">
                <a:latin typeface="Times New Roman" pitchFamily="18" charset="0"/>
                <a:cs typeface="Times New Roman" pitchFamily="18" charset="0"/>
              </a:rPr>
              <a:t>tele</a:t>
            </a:r>
            <a:r>
              <a:rPr lang="en-IN" sz="1500" dirty="0" smtClean="0">
                <a:latin typeface="Times New Roman" pitchFamily="18" charset="0"/>
                <a:cs typeface="Times New Roman" pitchFamily="18" charset="0"/>
              </a:rPr>
              <a:t>-operation with time delay. In Proceedings of the IEEE International Conference on Systems, Man and Cybernetics, Montreal, QC, Canada, 7–10 October 2007; pp. 997–1002.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Kim, H.N.; </a:t>
            </a:r>
            <a:r>
              <a:rPr lang="en-IN" sz="1500" dirty="0" err="1" smtClean="0">
                <a:latin typeface="Times New Roman" pitchFamily="18" charset="0"/>
                <a:cs typeface="Times New Roman" pitchFamily="18" charset="0"/>
              </a:rPr>
              <a:t>Yoo</a:t>
            </a:r>
            <a:r>
              <a:rPr lang="en-IN" sz="1500" dirty="0" smtClean="0">
                <a:latin typeface="Times New Roman" pitchFamily="18" charset="0"/>
                <a:cs typeface="Times New Roman" pitchFamily="18" charset="0"/>
              </a:rPr>
              <a:t>, S.H.; Kim, K.H.; Chung, A.Y.J.; Lee, J.Y.; Lee, S.K.; Jung, J.T. Method for Controlling Hand-over in </a:t>
            </a:r>
            <a:r>
              <a:rPr lang="en-IN" sz="1500" dirty="0" err="1" smtClean="0">
                <a:latin typeface="Times New Roman" pitchFamily="18" charset="0"/>
                <a:cs typeface="Times New Roman" pitchFamily="18" charset="0"/>
              </a:rPr>
              <a:t>Dron</a:t>
            </a:r>
            <a:r>
              <a:rPr lang="en-IN" sz="1500" dirty="0" smtClean="0">
                <a:latin typeface="Times New Roman" pitchFamily="18" charset="0"/>
                <a:cs typeface="Times New Roman" pitchFamily="18" charset="0"/>
              </a:rPr>
              <a:t> Network. U.S. 14/709226, 11 December 2015. Available online: http://www.freepatentsonline.com/ y2015/0327136.html (accessed on 1 August 2016).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Kuriki</a:t>
            </a:r>
            <a:r>
              <a:rPr lang="en-IN" sz="1500" dirty="0" smtClean="0">
                <a:latin typeface="Times New Roman" pitchFamily="18" charset="0"/>
                <a:cs typeface="Times New Roman" pitchFamily="18" charset="0"/>
              </a:rPr>
              <a:t>, Y.; </a:t>
            </a:r>
            <a:r>
              <a:rPr lang="en-IN" sz="1500" dirty="0" err="1" smtClean="0">
                <a:latin typeface="Times New Roman" pitchFamily="18" charset="0"/>
                <a:cs typeface="Times New Roman" pitchFamily="18" charset="0"/>
              </a:rPr>
              <a:t>Namerikawa</a:t>
            </a:r>
            <a:r>
              <a:rPr lang="en-IN" sz="1500" dirty="0" smtClean="0">
                <a:latin typeface="Times New Roman" pitchFamily="18" charset="0"/>
                <a:cs typeface="Times New Roman" pitchFamily="18" charset="0"/>
              </a:rPr>
              <a:t>, T. Formation control with collision avoidance for a multi-UAV system using decentralized MPC and consensus-based control. In Proceedings of the European Control Conference (ECC), Linz, Austria, 15–17 July 2015; pp. 3079–3084.</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Liu, W.;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Z.; </a:t>
            </a:r>
            <a:r>
              <a:rPr lang="en-IN" sz="1500" dirty="0" err="1" smtClean="0">
                <a:latin typeface="Times New Roman" pitchFamily="18" charset="0"/>
                <a:cs typeface="Times New Roman" pitchFamily="18" charset="0"/>
              </a:rPr>
              <a:t>Cai</a:t>
            </a:r>
            <a:r>
              <a:rPr lang="en-IN" sz="1500" dirty="0" smtClean="0">
                <a:latin typeface="Times New Roman" pitchFamily="18" charset="0"/>
                <a:cs typeface="Times New Roman" pitchFamily="18" charset="0"/>
              </a:rPr>
              <a:t>, K.Y. Distributed on-line path planner for multi-UAV coordination using bi-level programming. In Proceedings of the Chinese Control and Decision Conference (CCDC), Guiyang, China, 25–27 May 2013; pp. 5128–5133.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Patel, A.; </a:t>
            </a:r>
            <a:r>
              <a:rPr lang="en-IN" sz="1500" dirty="0" err="1" smtClean="0">
                <a:latin typeface="Times New Roman" pitchFamily="18" charset="0"/>
                <a:cs typeface="Times New Roman" pitchFamily="18" charset="0"/>
              </a:rPr>
              <a:t>Winberg</a:t>
            </a:r>
            <a:r>
              <a:rPr lang="en-IN" sz="1500" dirty="0" smtClean="0">
                <a:latin typeface="Times New Roman" pitchFamily="18" charset="0"/>
                <a:cs typeface="Times New Roman" pitchFamily="18" charset="0"/>
              </a:rPr>
              <a:t>, S. UAV Collision Avoidance: A Specific Acceleration Matching control approach. In Proceedings of the AFRICON, Livingstone, Zambia, 13–15 September 2011; pp. 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Ling, L.; </a:t>
            </a:r>
            <a:r>
              <a:rPr lang="en-IN" sz="1500" dirty="0" err="1" smtClean="0">
                <a:latin typeface="Times New Roman" pitchFamily="18" charset="0"/>
                <a:cs typeface="Times New Roman" pitchFamily="18" charset="0"/>
              </a:rPr>
              <a:t>Niu</a:t>
            </a:r>
            <a:r>
              <a:rPr lang="en-IN" sz="1500" dirty="0" smtClean="0">
                <a:latin typeface="Times New Roman" pitchFamily="18" charset="0"/>
                <a:cs typeface="Times New Roman" pitchFamily="18" charset="0"/>
              </a:rPr>
              <a:t>, Y. A particle filter based intruder state estimation method for UAV collision avoidance. In Proceedings of the Chinese Automation Congress (CAC), Wuhan, China, 27–29 November 2015; pp. 1110–1115.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Alejo</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Conde</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Cobano</a:t>
            </a:r>
            <a:r>
              <a:rPr lang="en-IN" sz="1500" dirty="0" smtClean="0">
                <a:latin typeface="Times New Roman" pitchFamily="18" charset="0"/>
                <a:cs typeface="Times New Roman" pitchFamily="18" charset="0"/>
              </a:rPr>
              <a:t>, J.A.; </a:t>
            </a:r>
            <a:r>
              <a:rPr lang="en-IN" sz="1500" dirty="0" err="1" smtClean="0">
                <a:latin typeface="Times New Roman" pitchFamily="18" charset="0"/>
                <a:cs typeface="Times New Roman" pitchFamily="18" charset="0"/>
              </a:rPr>
              <a:t>Ollero</a:t>
            </a:r>
            <a:r>
              <a:rPr lang="en-IN" sz="1500" dirty="0" smtClean="0">
                <a:latin typeface="Times New Roman" pitchFamily="18" charset="0"/>
                <a:cs typeface="Times New Roman" pitchFamily="18" charset="0"/>
              </a:rPr>
              <a:t>, A. Multi-UAV collision avoidance with separation assurance under uncertainties. In Proceedings of the IEEE International Conference on </a:t>
            </a:r>
            <a:r>
              <a:rPr lang="en-IN" sz="1500" dirty="0" err="1" smtClean="0">
                <a:latin typeface="Times New Roman" pitchFamily="18" charset="0"/>
                <a:cs typeface="Times New Roman" pitchFamily="18" charset="0"/>
              </a:rPr>
              <a:t>Mechatronics</a:t>
            </a:r>
            <a:r>
              <a:rPr lang="en-IN" sz="1500" dirty="0" smtClean="0">
                <a:latin typeface="Times New Roman" pitchFamily="18" charset="0"/>
                <a:cs typeface="Times New Roman" pitchFamily="18" charset="0"/>
              </a:rPr>
              <a:t> (ICM), Malaga, Spain, 14–17 April 2009; pp. 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Yoo</a:t>
            </a:r>
            <a:r>
              <a:rPr lang="en-IN" sz="1500" dirty="0" smtClean="0">
                <a:latin typeface="Times New Roman" pitchFamily="18" charset="0"/>
                <a:cs typeface="Times New Roman" pitchFamily="18" charset="0"/>
              </a:rPr>
              <a:t>, C.S.; Cho, A.; Park, B.J.; Kang, Y.S.; Shim, S.W.; Lee, I.H. Collision avoidance of Smart UAV in multiple intruders. Control. In Proceedings of the International Conference on Automation and Systems (ICCAS), </a:t>
            </a:r>
            <a:r>
              <a:rPr lang="en-IN" sz="1500" dirty="0" err="1" smtClean="0">
                <a:latin typeface="Times New Roman" pitchFamily="18" charset="0"/>
                <a:cs typeface="Times New Roman" pitchFamily="18" charset="0"/>
              </a:rPr>
              <a:t>JeJu</a:t>
            </a:r>
            <a:r>
              <a:rPr lang="en-IN" sz="1500" dirty="0" smtClean="0">
                <a:latin typeface="Times New Roman" pitchFamily="18" charset="0"/>
                <a:cs typeface="Times New Roman" pitchFamily="18" charset="0"/>
              </a:rPr>
              <a:t> Island, Korea, 17–21 October 2012; pp. 443–447.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1626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ECONOMY Point Clouds-based Energy-efficient Autonomous Navigation for UAVs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2021-06-26T11:36:29Z</dcterms:modified>
</cp:coreProperties>
</file>