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Cloud versus Edge Deployment Strategies of Real-Time Face Recognition Inference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810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present a real-world case study on deploying a face recognition application, using MTCNN detector and </a:t>
            </a:r>
            <a:r>
              <a:rPr lang="en-IN" sz="2000" dirty="0" err="1" smtClean="0">
                <a:latin typeface="Times New Roman" pitchFamily="18" charset="0"/>
                <a:cs typeface="Times New Roman" pitchFamily="18" charset="0"/>
              </a:rPr>
              <a:t>FaceNet</a:t>
            </a:r>
            <a:r>
              <a:rPr lang="en-IN" sz="2000" dirty="0" smtClean="0">
                <a:latin typeface="Times New Roman" pitchFamily="18" charset="0"/>
                <a:cs typeface="Times New Roman" pitchFamily="18" charset="0"/>
              </a:rPr>
              <a:t> recognizer. We report the challenges faced to decide on the best deployment strategy. We propose three inference architectures for the deployment, including cloud-based, edge-based, and hybrid. Furthermore, we evaluate the performance of face recognition inference on different cloud-based and edge-based GPU platforms. We consider different types of </a:t>
            </a:r>
            <a:r>
              <a:rPr lang="en-IN" sz="2000" dirty="0" err="1" smtClean="0">
                <a:latin typeface="Times New Roman" pitchFamily="18" charset="0"/>
                <a:cs typeface="Times New Roman" pitchFamily="18" charset="0"/>
              </a:rPr>
              <a:t>Jetson</a:t>
            </a:r>
            <a:r>
              <a:rPr lang="en-IN" sz="2000" dirty="0" smtClean="0">
                <a:latin typeface="Times New Roman" pitchFamily="18" charset="0"/>
                <a:cs typeface="Times New Roman" pitchFamily="18" charset="0"/>
              </a:rPr>
              <a:t> boards for the edge, and various GPUs for the cloud. We also investigate the effect of deep learning model optimization using </a:t>
            </a:r>
            <a:r>
              <a:rPr lang="en-IN" sz="2000" dirty="0" err="1" smtClean="0">
                <a:latin typeface="Times New Roman" pitchFamily="18" charset="0"/>
                <a:cs typeface="Times New Roman" pitchFamily="18" charset="0"/>
              </a:rPr>
              <a:t>TensorRT</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TFLite</a:t>
            </a:r>
            <a:r>
              <a:rPr lang="en-IN" sz="2000" dirty="0" smtClean="0">
                <a:latin typeface="Times New Roman" pitchFamily="18" charset="0"/>
                <a:cs typeface="Times New Roman" pitchFamily="18" charset="0"/>
              </a:rPr>
              <a:t> compared to a standard </a:t>
            </a:r>
            <a:r>
              <a:rPr lang="en-IN" sz="2000" dirty="0" err="1" smtClean="0">
                <a:latin typeface="Times New Roman" pitchFamily="18" charset="0"/>
                <a:cs typeface="Times New Roman" pitchFamily="18" charset="0"/>
              </a:rPr>
              <a:t>Tensorflow</a:t>
            </a:r>
            <a:r>
              <a:rPr lang="en-IN" sz="2000" dirty="0" smtClean="0">
                <a:latin typeface="Times New Roman" pitchFamily="18" charset="0"/>
                <a:cs typeface="Times New Roman" pitchFamily="18" charset="0"/>
              </a:rPr>
              <a:t> GPU model, and the effect of input resolution. We provide a benchmarking study for all these devices in terms of frame per second, execution times, energy and memory usages. After conducting a total of 294 experiments, the results demonstrate that the </a:t>
            </a:r>
            <a:r>
              <a:rPr lang="en-IN" sz="2000" dirty="0" err="1" smtClean="0">
                <a:latin typeface="Times New Roman" pitchFamily="18" charset="0"/>
                <a:cs typeface="Times New Roman" pitchFamily="18" charset="0"/>
              </a:rPr>
              <a:t>TensorRT</a:t>
            </a:r>
            <a:r>
              <a:rPr lang="en-IN" sz="2000" dirty="0" smtClean="0">
                <a:latin typeface="Times New Roman" pitchFamily="18" charset="0"/>
                <a:cs typeface="Times New Roman" pitchFamily="18" charset="0"/>
              </a:rPr>
              <a:t> optimization provides the fastest execution on all cloud and edge devices, at the expense of a significantly larger energy consumption (up to +40% and +35% for edge and cloud devices respectively, compared to </a:t>
            </a:r>
            <a:r>
              <a:rPr lang="en-IN" sz="2000" dirty="0" err="1" smtClean="0">
                <a:latin typeface="Times New Roman" pitchFamily="18" charset="0"/>
                <a:cs typeface="Times New Roman" pitchFamily="18" charset="0"/>
              </a:rPr>
              <a:t>Tensorflow</a:t>
            </a:r>
            <a:r>
              <a:rPr lang="en-IN" sz="2000" dirty="0" smtClean="0">
                <a:latin typeface="Times New Roman" pitchFamily="18" charset="0"/>
                <a:cs typeface="Times New Roman" pitchFamily="18" charset="0"/>
              </a:rPr>
              <a:t>). Whereas </a:t>
            </a:r>
            <a:r>
              <a:rPr lang="en-IN" sz="2000" dirty="0" err="1" smtClean="0">
                <a:latin typeface="Times New Roman" pitchFamily="18" charset="0"/>
                <a:cs typeface="Times New Roman" pitchFamily="18" charset="0"/>
              </a:rPr>
              <a:t>TFLite</a:t>
            </a:r>
            <a:r>
              <a:rPr lang="en-IN" sz="2000" dirty="0" smtClean="0">
                <a:latin typeface="Times New Roman" pitchFamily="18" charset="0"/>
                <a:cs typeface="Times New Roman" pitchFamily="18" charset="0"/>
              </a:rPr>
              <a:t> is the most efficient framework in terms of memory and power consumption, while providing significantly less (-4% to -62%) processing acceleration than </a:t>
            </a:r>
            <a:r>
              <a:rPr lang="en-IN" sz="2000" dirty="0" err="1" smtClean="0">
                <a:latin typeface="Times New Roman" pitchFamily="18" charset="0"/>
                <a:cs typeface="Times New Roman" pitchFamily="18" charset="0"/>
              </a:rPr>
              <a:t>TensorRT</a:t>
            </a:r>
            <a:r>
              <a:rPr lang="en-IN" sz="2000" dirty="0" smtClean="0">
                <a:latin typeface="Times New Roman" pitchFamily="18" charset="0"/>
                <a:cs typeface="Times New Roman" pitchFamily="18" charset="0"/>
              </a:rPr>
              <a:t>.</a:t>
            </a:r>
          </a:p>
          <a:p>
            <a:pPr algn="just"/>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order to do face recognition with the pre-existing AWS services, you must make a request from the edge device to the AWS cloud to use their </a:t>
            </a:r>
            <a:r>
              <a:rPr lang="en-IN" sz="2000" dirty="0" err="1" smtClean="0">
                <a:latin typeface="Times New Roman" pitchFamily="18" charset="0"/>
                <a:cs typeface="Times New Roman" pitchFamily="18" charset="0"/>
              </a:rPr>
              <a:t>Rekognition</a:t>
            </a:r>
            <a:r>
              <a:rPr lang="en-IN" sz="2000" dirty="0" smtClean="0">
                <a:latin typeface="Times New Roman" pitchFamily="18" charset="0"/>
                <a:cs typeface="Times New Roman" pitchFamily="18" charset="0"/>
              </a:rPr>
              <a:t> face recognition service, which involves sending the image frame containing a face to the cloud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explore two simple types of potential existing camera topology and provide our recommended architecture for optimal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need that exists in current state-of-the-art systems, which is to offload both requests and image data to a local cloudlet or the cloud itself, adds extra latency on top of the time it takes to perform inference on an </a:t>
            </a:r>
            <a:r>
              <a:rPr lang="en-IN" sz="2000" dirty="0" smtClean="0">
                <a:latin typeface="Times New Roman" pitchFamily="18" charset="0"/>
                <a:cs typeface="Times New Roman" pitchFamily="18" charset="0"/>
              </a:rPr>
              <a:t>image.</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Face recognition is a significantly different task, as it involves identifying whether two faces belong to the same person, not just whether or not a face exists in the frame.</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approach investigates the problem of video stream analytics by proposing (</a:t>
            </a:r>
            <a:r>
              <a:rPr lang="en-IN" sz="2000" dirty="0" err="1"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 filtration and (ii) identification phases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video analytics problem is decomposed into stages which must be completed in a serial order to maintain their conceptual integrity and completeness.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components may reside on one or more resource depending on the specific analytics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cloud-based stream processing suffers from latency issues as it takes time to transport the data to the cloud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mitigate this issue, edge </a:t>
            </a:r>
            <a:r>
              <a:rPr lang="en-IN" sz="2000" dirty="0" smtClean="0">
                <a:latin typeface="Times New Roman" pitchFamily="18" charset="0"/>
                <a:cs typeface="Times New Roman" pitchFamily="18" charset="0"/>
              </a:rPr>
              <a:t>computing </a:t>
            </a:r>
            <a:r>
              <a:rPr lang="en-IN" sz="2000" dirty="0" smtClean="0">
                <a:latin typeface="Times New Roman" pitchFamily="18" charset="0"/>
                <a:cs typeface="Times New Roman" pitchFamily="18" charset="0"/>
              </a:rPr>
              <a:t>has been proposed to provide compute and storage resources near to the source of the data.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Many academic research projects, </a:t>
            </a:r>
            <a:r>
              <a:rPr lang="en-IN" sz="2000" dirty="0" err="1" smtClean="0">
                <a:latin typeface="Times New Roman" pitchFamily="18" charset="0"/>
                <a:cs typeface="Times New Roman" pitchFamily="18" charset="0"/>
              </a:rPr>
              <a:t>startups</a:t>
            </a:r>
            <a:r>
              <a:rPr lang="en-IN" sz="2000" dirty="0" smtClean="0">
                <a:latin typeface="Times New Roman" pitchFamily="18" charset="0"/>
                <a:cs typeface="Times New Roman" pitchFamily="18" charset="0"/>
              </a:rPr>
              <a:t>, and companies have proposed solutions in this space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Furthermore</a:t>
            </a:r>
            <a:r>
              <a:rPr lang="en-IN" sz="2000" dirty="0" smtClean="0">
                <a:latin typeface="Times New Roman" pitchFamily="18" charset="0"/>
                <a:cs typeface="Times New Roman" pitchFamily="18" charset="0"/>
              </a:rPr>
              <a:t>, this view of the world poses a new, real challenge for systems and computer architecture researchers – proposed mobile hardware optimizations and accelerators need to consider the long IP lifetime.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paper, we propose to break the to-date binary design space of AI inference on the edge, particularly through a best-of-both-worlds system and approach termed Semantic Cache.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With the pipeline of processing tasks proposed by MIF, each task fuses the low-abstraction input data to extract as output some information at a higher level of abstraction.</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524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This scalability is achieved by utilizing hardware resources, including multiple edge, in-transit and cloud nodes, to continuously provide high-performance stream analytics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performance is a major concern for cloud-based stream analytics systems due to network latency and limited bandwidth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filtration phase allows the early discarding of low-value data to improve performance</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placement algorithm is proposed and implemented to optimally map the pipeline stages onto computational resources that are part of the HV architecture, to achieve real-time Quality of Service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performance requirements.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priority of Vigil and </a:t>
            </a:r>
            <a:r>
              <a:rPr lang="en-IN" sz="2000" dirty="0" err="1" smtClean="0">
                <a:latin typeface="Times New Roman" pitchFamily="18" charset="0"/>
                <a:cs typeface="Times New Roman" pitchFamily="18" charset="0"/>
              </a:rPr>
              <a:t>Gigasight</a:t>
            </a:r>
            <a:r>
              <a:rPr lang="en-IN" sz="2000" dirty="0" smtClean="0">
                <a:latin typeface="Times New Roman" pitchFamily="18" charset="0"/>
                <a:cs typeface="Times New Roman" pitchFamily="18" charset="0"/>
              </a:rPr>
              <a:t> is to conserve bandwidth while our priority is to optimize performance while saving as much bandwidth as possible.</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Video Analytics for Business Intelligence</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C. Shan, F. </a:t>
                      </a:r>
                      <a:r>
                        <a:rPr lang="en-US" sz="2000" dirty="0" err="1">
                          <a:latin typeface="Times New Roman"/>
                          <a:ea typeface="Calibri"/>
                          <a:cs typeface="Latha"/>
                        </a:rPr>
                        <a:t>Porikli</a:t>
                      </a:r>
                      <a:r>
                        <a:rPr lang="en-US" sz="2000" dirty="0">
                          <a:latin typeface="Times New Roman"/>
                          <a:ea typeface="Calibri"/>
                          <a:cs typeface="Latha"/>
                        </a:rPr>
                        <a:t>, T. Xiang, and S. Gong, </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We have also presented the evaluation results of each of these technology components using in-house and other publicly available datasets.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Cloud-based scalable object detection and classification in video streams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U. Yaseen, A. Anjum, O. Rana, and R. Hill,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Video streams are then automatically fetched from the cloud storage and analyzed in an unsupervised way.</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Traffic monitoring using video analytics in clouds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Abdullah, A. Anjum, M. F. Tariq, Y. Baltaci, and N. Antonopoulos,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Traditional traffic monitoring procedures are manual, expensive, time consuming and involve human operators. </a:t>
                      </a:r>
                      <a:endParaRPr lang="en-IN" sz="20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Intelligent urban video surveillance system for automatic vehicle detection and tracking in clouds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Y.-L. Chen, T.-S. Chen, T.-W. Huang, L.-C. Yin, S.-Y. Wang, and T.-c. Chiueh,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emergence of cloud environments has made feasible to deploy intelligent video surveillance technologies as services through Internet to enhance public security.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png"/>
          <p:cNvPicPr>
            <a:picLocks noGrp="1" noChangeAspect="1" noChangeArrowheads="1"/>
          </p:cNvPicPr>
          <p:nvPr>
            <p:ph idx="1"/>
          </p:nvPr>
        </p:nvPicPr>
        <p:blipFill>
          <a:blip r:embed="rId2"/>
          <a:srcRect/>
          <a:stretch>
            <a:fillRect/>
          </a:stretch>
        </p:blipFill>
        <p:spPr bwMode="auto">
          <a:xfrm>
            <a:off x="1905000" y="1447800"/>
            <a:ext cx="6172199" cy="4572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533400"/>
            <a:ext cx="7498080" cy="4800600"/>
          </a:xfrm>
        </p:spPr>
        <p:txBody>
          <a:bodyPr>
            <a:noAutofit/>
          </a:bodyPr>
          <a:lstStyle/>
          <a:p>
            <a:pPr algn="just">
              <a:buNone/>
            </a:pPr>
            <a:r>
              <a:rPr lang="en-IN" sz="1900" dirty="0" smtClean="0">
                <a:latin typeface="Times New Roman" pitchFamily="18" charset="0"/>
                <a:cs typeface="Times New Roman" pitchFamily="18" charset="0"/>
              </a:rPr>
              <a:t>     We </a:t>
            </a:r>
            <a:r>
              <a:rPr lang="en-IN" sz="1900" dirty="0" smtClean="0">
                <a:latin typeface="Times New Roman" pitchFamily="18" charset="0"/>
                <a:cs typeface="Times New Roman" pitchFamily="18" charset="0"/>
              </a:rPr>
              <a:t>investigate an architectural approach for supporting scalable real-time video stream processing using edge and in-transit computing. Current approaches to stream analytics are based on the use of centralized cloud platforms. With the increase in data volumes and velocity, a centralised analysis approach of this kind becomes infeasible for </a:t>
            </a:r>
            <a:r>
              <a:rPr lang="en-IN" sz="1900" dirty="0" err="1" smtClean="0">
                <a:latin typeface="Times New Roman" pitchFamily="18" charset="0"/>
                <a:cs typeface="Times New Roman" pitchFamily="18" charset="0"/>
              </a:rPr>
              <a:t>highperformance</a:t>
            </a:r>
            <a:r>
              <a:rPr lang="en-IN" sz="1900" dirty="0" smtClean="0">
                <a:latin typeface="Times New Roman" pitchFamily="18" charset="0"/>
                <a:cs typeface="Times New Roman" pitchFamily="18" charset="0"/>
              </a:rPr>
              <a:t> applications due to limited uplink bandwidth, variable latency and congestion between the data sources and the cloud platform. We propose </a:t>
            </a:r>
            <a:r>
              <a:rPr lang="en-IN" sz="1900" dirty="0" err="1" smtClean="0">
                <a:latin typeface="Times New Roman" pitchFamily="18" charset="0"/>
                <a:cs typeface="Times New Roman" pitchFamily="18" charset="0"/>
              </a:rPr>
              <a:t>RealEdgeStream</a:t>
            </a:r>
            <a:r>
              <a:rPr lang="en-IN" sz="1900" dirty="0" smtClean="0">
                <a:latin typeface="Times New Roman" pitchFamily="18" charset="0"/>
                <a:cs typeface="Times New Roman" pitchFamily="18" charset="0"/>
              </a:rPr>
              <a:t> (RES), an edge enhanced stream analysis system which complements a cloud-based platform to enable real-time processing of video streams. Our approach to video analysis consists of a filtration phase followed by an identification phase. The filtration phase allows objects of low-value to be filtered (discarded) by the edge and in-transit nodes using configurable rules from a user. The identification phase performs deep learning inference on the objects of interest. It can be used to perform further complex analytics such as pattern, object and activity recognition. The phases consist of three types of stages namely basic, filter and machine learning to logically analyze and partition the video analysis pipeline. The system intelligently distributes processing stages on the available resources using an algorithm to satisfy user Quality of Service requirements.</a:t>
            </a:r>
            <a:endParaRPr lang="en-US" sz="19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C. Shan, F. </a:t>
            </a:r>
            <a:r>
              <a:rPr lang="en-IN" sz="1600" dirty="0" err="1" smtClean="0">
                <a:latin typeface="Times New Roman" pitchFamily="18" charset="0"/>
                <a:cs typeface="Times New Roman" pitchFamily="18" charset="0"/>
              </a:rPr>
              <a:t>Porikli</a:t>
            </a:r>
            <a:r>
              <a:rPr lang="en-IN" sz="1600" dirty="0" smtClean="0">
                <a:latin typeface="Times New Roman" pitchFamily="18" charset="0"/>
                <a:cs typeface="Times New Roman" pitchFamily="18" charset="0"/>
              </a:rPr>
              <a:t>, T. Xiang, and S. Gong, Video Analytics for Business Intelligence. Springer, 2012.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M. U. </a:t>
            </a:r>
            <a:r>
              <a:rPr lang="en-IN" sz="1600" dirty="0" err="1" smtClean="0">
                <a:latin typeface="Times New Roman" pitchFamily="18" charset="0"/>
                <a:cs typeface="Times New Roman" pitchFamily="18" charset="0"/>
              </a:rPr>
              <a:t>Yaseen</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Anjum</a:t>
            </a:r>
            <a:r>
              <a:rPr lang="en-IN" sz="1600" dirty="0" smtClean="0">
                <a:latin typeface="Times New Roman" pitchFamily="18" charset="0"/>
                <a:cs typeface="Times New Roman" pitchFamily="18" charset="0"/>
              </a:rPr>
              <a:t>, O. </a:t>
            </a:r>
            <a:r>
              <a:rPr lang="en-IN" sz="1600" dirty="0" err="1" smtClean="0">
                <a:latin typeface="Times New Roman" pitchFamily="18" charset="0"/>
                <a:cs typeface="Times New Roman" pitchFamily="18" charset="0"/>
              </a:rPr>
              <a:t>Rana</a:t>
            </a:r>
            <a:r>
              <a:rPr lang="en-IN" sz="1600" dirty="0" smtClean="0">
                <a:latin typeface="Times New Roman" pitchFamily="18" charset="0"/>
                <a:cs typeface="Times New Roman" pitchFamily="18" charset="0"/>
              </a:rPr>
              <a:t>, and R. Hill, “Cloud-based scalable object detection and classification in video streams,” Future Generation Computer Systems, vol. 80, pp. 286–298,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T. Abdullah, A. </a:t>
            </a:r>
            <a:r>
              <a:rPr lang="en-IN" sz="1600" dirty="0" err="1" smtClean="0">
                <a:latin typeface="Times New Roman" pitchFamily="18" charset="0"/>
                <a:cs typeface="Times New Roman" pitchFamily="18" charset="0"/>
              </a:rPr>
              <a:t>Anjum</a:t>
            </a:r>
            <a:r>
              <a:rPr lang="en-IN" sz="1600" dirty="0" smtClean="0">
                <a:latin typeface="Times New Roman" pitchFamily="18" charset="0"/>
                <a:cs typeface="Times New Roman" pitchFamily="18" charset="0"/>
              </a:rPr>
              <a:t>, M. F. Tariq, Y. </a:t>
            </a:r>
            <a:r>
              <a:rPr lang="en-IN" sz="1600" dirty="0" err="1" smtClean="0">
                <a:latin typeface="Times New Roman" pitchFamily="18" charset="0"/>
                <a:cs typeface="Times New Roman" pitchFamily="18" charset="0"/>
              </a:rPr>
              <a:t>Baltaci</a:t>
            </a:r>
            <a:r>
              <a:rPr lang="en-IN" sz="1600" dirty="0" smtClean="0">
                <a:latin typeface="Times New Roman" pitchFamily="18" charset="0"/>
                <a:cs typeface="Times New Roman" pitchFamily="18" charset="0"/>
              </a:rPr>
              <a:t>, and N. Antonopoulos, “Traffic monitoring using video analytics in clouds,” in Proceedings of the 2014 IEEE/ACM 7th International Conference on Utility and Cloud Computing. IEEE Computer Society, 2014, pp. 39–48.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Y.-L. Chen, T.-S. Chen, T.-W. Huang, L.-C. Yin, S.-Y. Wang, and T.-c. </a:t>
            </a:r>
            <a:r>
              <a:rPr lang="en-IN" sz="1600" dirty="0" err="1" smtClean="0">
                <a:latin typeface="Times New Roman" pitchFamily="18" charset="0"/>
                <a:cs typeface="Times New Roman" pitchFamily="18" charset="0"/>
              </a:rPr>
              <a:t>Chiueh</a:t>
            </a:r>
            <a:r>
              <a:rPr lang="en-IN" sz="1600" dirty="0" smtClean="0">
                <a:latin typeface="Times New Roman" pitchFamily="18" charset="0"/>
                <a:cs typeface="Times New Roman" pitchFamily="18" charset="0"/>
              </a:rPr>
              <a:t>, “Intelligent urban video surveillance system for automatic vehicle detection and tracking in clouds,” in 2013 IEEE 27th international conference on advanced information networking and applications (AINA). IEEE, 2013, pp. 814–821.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W. Shi, J. Cao, Q. Zhang, Y. Li, and L.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“Edge computing: Vision and challenges,” IEEE Internet of Things Journal, vol. 3, no. 5, pp. 637–646, 2016.</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W. Zhang, L.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Duan</a:t>
            </a:r>
            <a:r>
              <a:rPr lang="en-IN" sz="1600" dirty="0" smtClean="0">
                <a:latin typeface="Times New Roman" pitchFamily="18" charset="0"/>
                <a:cs typeface="Times New Roman" pitchFamily="18" charset="0"/>
              </a:rPr>
              <a:t>, W. Gong, Q. Lu, and S. Yang, “A video cloud platform combing online and offline cloud computing technologies,” Personal and Ubiquitous Computing, vol. 19, no. 7, pp. 1099–1110, 2015.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R. Pereira, M. </a:t>
            </a:r>
            <a:r>
              <a:rPr lang="en-IN" sz="1600" dirty="0" err="1" smtClean="0">
                <a:latin typeface="Times New Roman" pitchFamily="18" charset="0"/>
                <a:cs typeface="Times New Roman" pitchFamily="18" charset="0"/>
              </a:rPr>
              <a:t>Azambuja</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Breitman</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Endler</a:t>
            </a:r>
            <a:r>
              <a:rPr lang="en-IN" sz="1600" dirty="0" smtClean="0">
                <a:latin typeface="Times New Roman" pitchFamily="18" charset="0"/>
                <a:cs typeface="Times New Roman" pitchFamily="18" charset="0"/>
              </a:rPr>
              <a:t>, “An architecture for distributed high performance video processing in the cloud,” in Cloud Computing (CLOUD), 2010 IEEE 3rd International Conference on. IEEE, 2010, pp. 482–489.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K. </a:t>
            </a:r>
            <a:r>
              <a:rPr lang="en-IN" sz="1600" dirty="0" err="1" smtClean="0">
                <a:latin typeface="Times New Roman" pitchFamily="18" charset="0"/>
                <a:cs typeface="Times New Roman" pitchFamily="18" charset="0"/>
              </a:rPr>
              <a:t>Shvachko</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Kuang</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Radia</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Chansler</a:t>
            </a:r>
            <a:r>
              <a:rPr lang="en-IN" sz="1600" dirty="0" smtClean="0">
                <a:latin typeface="Times New Roman" pitchFamily="18" charset="0"/>
                <a:cs typeface="Times New Roman" pitchFamily="18" charset="0"/>
              </a:rPr>
              <a:t> et al., “The </a:t>
            </a:r>
            <a:r>
              <a:rPr lang="en-IN" sz="1600" dirty="0" err="1" smtClean="0">
                <a:latin typeface="Times New Roman" pitchFamily="18" charset="0"/>
                <a:cs typeface="Times New Roman" pitchFamily="18" charset="0"/>
              </a:rPr>
              <a:t>hadoop</a:t>
            </a:r>
            <a:r>
              <a:rPr lang="en-IN" sz="1600" dirty="0" smtClean="0">
                <a:latin typeface="Times New Roman" pitchFamily="18" charset="0"/>
                <a:cs typeface="Times New Roman" pitchFamily="18" charset="0"/>
              </a:rPr>
              <a:t> distributed file system.” in MSST, vol. 10, 2010, pp. 1–10.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C. </a:t>
            </a:r>
            <a:r>
              <a:rPr lang="en-IN" sz="1600" dirty="0" err="1" smtClean="0">
                <a:latin typeface="Times New Roman" pitchFamily="18" charset="0"/>
                <a:cs typeface="Times New Roman" pitchFamily="18" charset="0"/>
              </a:rPr>
              <a:t>Ryu</a:t>
            </a:r>
            <a:r>
              <a:rPr lang="en-IN" sz="1600" dirty="0" smtClean="0">
                <a:latin typeface="Times New Roman" pitchFamily="18" charset="0"/>
                <a:cs typeface="Times New Roman" pitchFamily="18" charset="0"/>
              </a:rPr>
              <a:t>, D. Lee, M. Jang, C. Kim, and E. </a:t>
            </a:r>
            <a:r>
              <a:rPr lang="en-IN" sz="1600" dirty="0" err="1" smtClean="0">
                <a:latin typeface="Times New Roman" pitchFamily="18" charset="0"/>
                <a:cs typeface="Times New Roman" pitchFamily="18" charset="0"/>
              </a:rPr>
              <a:t>Seo</a:t>
            </a:r>
            <a:r>
              <a:rPr lang="en-IN" sz="1600" dirty="0" smtClean="0">
                <a:latin typeface="Times New Roman" pitchFamily="18" charset="0"/>
                <a:cs typeface="Times New Roman" pitchFamily="18" charset="0"/>
              </a:rPr>
              <a:t>, “Extensible video processing framework in apache </a:t>
            </a:r>
            <a:r>
              <a:rPr lang="en-IN" sz="1600" dirty="0" err="1" smtClean="0">
                <a:latin typeface="Times New Roman" pitchFamily="18" charset="0"/>
                <a:cs typeface="Times New Roman" pitchFamily="18" charset="0"/>
              </a:rPr>
              <a:t>hadoop</a:t>
            </a:r>
            <a:r>
              <a:rPr lang="en-IN" sz="1600" dirty="0" smtClean="0">
                <a:latin typeface="Times New Roman" pitchFamily="18" charset="0"/>
                <a:cs typeface="Times New Roman" pitchFamily="18" charset="0"/>
              </a:rPr>
              <a:t>,” in Cloud Computing Technology and Science (</a:t>
            </a:r>
            <a:r>
              <a:rPr lang="en-IN" sz="1600" dirty="0" err="1" smtClean="0">
                <a:latin typeface="Times New Roman" pitchFamily="18" charset="0"/>
                <a:cs typeface="Times New Roman" pitchFamily="18" charset="0"/>
              </a:rPr>
              <a:t>CloudCom</a:t>
            </a:r>
            <a:r>
              <a:rPr lang="en-IN" sz="1600" dirty="0" smtClean="0">
                <a:latin typeface="Times New Roman" pitchFamily="18" charset="0"/>
                <a:cs typeface="Times New Roman" pitchFamily="18" charset="0"/>
              </a:rPr>
              <a:t>), 2013 IEEE 5th International Conference on, vol. 2. IEEE, 2013, pp. 305–310</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[10] A. Kafka, “A high-throughput, distributed messaging system,” URL: </a:t>
            </a:r>
            <a:r>
              <a:rPr lang="en-IN" sz="1600" dirty="0" err="1" smtClean="0">
                <a:latin typeface="Times New Roman" pitchFamily="18" charset="0"/>
                <a:cs typeface="Times New Roman" pitchFamily="18" charset="0"/>
              </a:rPr>
              <a:t>kafka</a:t>
            </a:r>
            <a:r>
              <a:rPr lang="en-IN" sz="1600" dirty="0" smtClean="0">
                <a:latin typeface="Times New Roman" pitchFamily="18" charset="0"/>
                <a:cs typeface="Times New Roman" pitchFamily="18" charset="0"/>
              </a:rPr>
              <a:t>. apache. org as of, vol. 5, no. 1, 2014.</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1272</TotalTime>
  <Words>1684</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Cloud versus Edge Deployment Strategies of Real-Time Face Recognition Inference</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2021-06-26T13:23:11Z</dcterms:modified>
</cp:coreProperties>
</file>