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3D Multi-Object Tracking in Point Clouds Based on Prediction Confidence-Guided Data Association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810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proposes a new 3D multi-object tracker to more robustly track objects that are temporarily missed by detectors. Our tracker can better leverage object features for 3D Multi-Object Tracking (MOT) in point clouds. The proposed tracker is based on a novel data association scheme guided by prediction confidence, and it consists of two key parts. First, we design a new predictor that employs a constant acceleration (CA) motion model to estimate future positions, and outputs a prediction confidence to guide data association through increased awareness of detection quality. Second, we introduce a new aggregated </a:t>
            </a:r>
            <a:r>
              <a:rPr lang="en-IN" sz="2000" dirty="0" err="1" smtClean="0">
                <a:latin typeface="Times New Roman" pitchFamily="18" charset="0"/>
                <a:cs typeface="Times New Roman" pitchFamily="18" charset="0"/>
              </a:rPr>
              <a:t>pairwise</a:t>
            </a:r>
            <a:r>
              <a:rPr lang="en-IN" sz="2000" dirty="0" smtClean="0">
                <a:latin typeface="Times New Roman" pitchFamily="18" charset="0"/>
                <a:cs typeface="Times New Roman" pitchFamily="18" charset="0"/>
              </a:rPr>
              <a:t> cost to exploit features of objects in point clouds for faster and more accurate data association. The proposed cost consists of geometry, appearance and motion components. Specifically, we formulate the geometry cost using resolutions (lengths, widths and heights), </a:t>
            </a:r>
            <a:r>
              <a:rPr lang="en-IN" sz="2000" dirty="0" err="1" smtClean="0">
                <a:latin typeface="Times New Roman" pitchFamily="18" charset="0"/>
                <a:cs typeface="Times New Roman" pitchFamily="18" charset="0"/>
              </a:rPr>
              <a:t>centroids</a:t>
            </a:r>
            <a:r>
              <a:rPr lang="en-IN" sz="2000" dirty="0" smtClean="0">
                <a:latin typeface="Times New Roman" pitchFamily="18" charset="0"/>
                <a:cs typeface="Times New Roman" pitchFamily="18" charset="0"/>
              </a:rPr>
              <a:t>, and orientations of 3D bounding boxes (BBs), the appearance cost using appearance features from the deep learning-based detector backbone network, and the motion cost by associating different motion vectors. Extensive multi-object tracking experiments on the KITTI tracking benchmark demonstrated that our method outperforms, by a large margin, the state-of-the-art methods in both tracking accuracy and speed</a:t>
            </a:r>
            <a:r>
              <a:rPr lang="en-IN" sz="2000" dirty="0" smtClean="0">
                <a:latin typeface="Times New Roman" pitchFamily="18" charset="0"/>
                <a:cs typeface="Times New Roman" pitchFamily="18" charset="0"/>
              </a:rPr>
              <a:t>.</a:t>
            </a:r>
          </a:p>
          <a:p>
            <a:pPr algn="just">
              <a:buNone/>
            </a:pPr>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152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One method is to use existing, state-of-the-art, 3D detectors (e.g., </a:t>
            </a:r>
            <a:r>
              <a:rPr lang="en-IN" sz="2000" dirty="0" smtClean="0">
                <a:latin typeface="Times New Roman" pitchFamily="18" charset="0"/>
                <a:cs typeface="Times New Roman" pitchFamily="18" charset="0"/>
              </a:rPr>
              <a:t>Point RCNN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Point Pillar) </a:t>
            </a:r>
            <a:r>
              <a:rPr lang="en-IN" sz="2000" dirty="0" smtClean="0">
                <a:latin typeface="Times New Roman" pitchFamily="18" charset="0"/>
                <a:cs typeface="Times New Roman" pitchFamily="18" charset="0"/>
              </a:rPr>
              <a:t>to predict 3D bounding boxes, which are then projected to corresponding images to obtain 2D bounding boxes.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many approaches detect objects in 2D RGB sequences for tracking, which lacks reliability when localizing objects in 3D space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Multi-object tracking in a 3D environment (3D MOT) plays a crucial role in the environmental perception of autonomous </a:t>
            </a:r>
            <a:r>
              <a:rPr lang="en-IN" sz="2000" dirty="0" smtClean="0">
                <a:latin typeface="Times New Roman" pitchFamily="18" charset="0"/>
                <a:cs typeface="Times New Roman" pitchFamily="18" charset="0"/>
              </a:rPr>
              <a:t>systems.</a:t>
            </a:r>
          </a:p>
          <a:p>
            <a:pPr algn="just">
              <a:lnSpc>
                <a:spcPct val="150000"/>
              </a:lnSpc>
            </a:pPr>
            <a:r>
              <a:rPr lang="en-IN" sz="2000" dirty="0" smtClean="0">
                <a:latin typeface="Times New Roman" pitchFamily="18" charset="0"/>
                <a:cs typeface="Times New Roman" pitchFamily="18" charset="0"/>
              </a:rPr>
              <a:t>However, camera sensors are unlikely to provide depth information, unless relatively computationally expensive methods such as stereo-vision are used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efficient method to solve this problem is to represent the objects in the adjacent frames as a directed graph.</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order to solve this problem, many researchers adopted projection </a:t>
            </a:r>
            <a:r>
              <a:rPr lang="en-IN" sz="2000" dirty="0" smtClean="0">
                <a:latin typeface="Times New Roman" pitchFamily="18" charset="0"/>
                <a:cs typeface="Times New Roman" pitchFamily="18" charset="0"/>
              </a:rPr>
              <a:t>methods </a:t>
            </a:r>
            <a:r>
              <a:rPr lang="en-IN" sz="2000" dirty="0" smtClean="0">
                <a:latin typeface="Times New Roman" pitchFamily="18" charset="0"/>
                <a:cs typeface="Times New Roman" pitchFamily="18" charset="0"/>
              </a:rPr>
              <a:t>to project 3D objects into multiple views and fuse the features of each view for detection and recognition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point clouds acquired by </a:t>
            </a:r>
            <a:r>
              <a:rPr lang="en-IN" sz="2000" dirty="0" err="1" smtClean="0">
                <a:latin typeface="Times New Roman" pitchFamily="18" charset="0"/>
                <a:cs typeface="Times New Roman" pitchFamily="18" charset="0"/>
              </a:rPr>
              <a:t>LiDAR</a:t>
            </a:r>
            <a:r>
              <a:rPr lang="en-IN" sz="2000" dirty="0" smtClean="0">
                <a:latin typeface="Times New Roman" pitchFamily="18" charset="0"/>
                <a:cs typeface="Times New Roman" pitchFamily="18" charset="0"/>
              </a:rPr>
              <a:t> are little affected by the light and have the information of distance and volume, which can overcome these problems above and make up for the shortages of image processing.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 the contrary, the aerial view of point cloud has a large field of view and no occlusion of the object, which is conducive to </a:t>
            </a:r>
            <a:r>
              <a:rPr lang="en-IN" sz="2000" dirty="0" err="1" smtClean="0">
                <a:latin typeface="Times New Roman" pitchFamily="18" charset="0"/>
                <a:cs typeface="Times New Roman" pitchFamily="18" charset="0"/>
              </a:rPr>
              <a:t>reidentification</a:t>
            </a:r>
            <a:r>
              <a:rPr lang="en-IN" sz="2000" dirty="0" smtClean="0">
                <a:latin typeface="Times New Roman" pitchFamily="18" charset="0"/>
                <a:cs typeface="Times New Roman" pitchFamily="18" charset="0"/>
              </a:rPr>
              <a:t> and solves the problems existing in the image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a:t>
            </a:r>
            <a:r>
              <a:rPr lang="en-IN" sz="2000" dirty="0" smtClean="0">
                <a:latin typeface="Times New Roman" pitchFamily="18" charset="0"/>
                <a:cs typeface="Times New Roman" pitchFamily="18" charset="0"/>
              </a:rPr>
              <a:t>ur </a:t>
            </a:r>
            <a:r>
              <a:rPr lang="en-IN" sz="2000" dirty="0" smtClean="0">
                <a:latin typeface="Times New Roman" pitchFamily="18" charset="0"/>
                <a:cs typeface="Times New Roman" pitchFamily="18" charset="0"/>
              </a:rPr>
              <a:t>method is mainly used on the side of the road, there are a lot of occlusion and reappearance problems, which rarely occurs in the KITTI dataset.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conduct extensive experiments to evaluate the effectiveness of the proposed framework on the challenging KITTI benchmark and report state-of-the-art performance.</a:t>
            </a:r>
          </a:p>
          <a:p>
            <a:pPr algn="just">
              <a:lnSpc>
                <a:spcPct val="150000"/>
              </a:lnSpc>
            </a:pPr>
            <a:r>
              <a:rPr lang="en-IN" sz="2000" dirty="0" smtClean="0">
                <a:latin typeface="Times New Roman" pitchFamily="18" charset="0"/>
                <a:cs typeface="Times New Roman" pitchFamily="18" charset="0"/>
              </a:rPr>
              <a:t>To evaluate the proposed approach and demonstrate the effectiveness of the key components, we conduct an ablation study on the KITTI benchmark under the online setting, with the state-of-the-art detector </a:t>
            </a:r>
            <a:r>
              <a:rPr lang="en-IN" sz="2000" dirty="0" err="1" smtClean="0">
                <a:latin typeface="Times New Roman" pitchFamily="18" charset="0"/>
                <a:cs typeface="Times New Roman" pitchFamily="18" charset="0"/>
              </a:rPr>
              <a:t>PointPillar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method by modality fusion surpasses the previous best method </a:t>
            </a:r>
            <a:r>
              <a:rPr lang="en-IN" sz="2000" dirty="0" err="1" smtClean="0">
                <a:latin typeface="Times New Roman" pitchFamily="18" charset="0"/>
                <a:cs typeface="Times New Roman" pitchFamily="18" charset="0"/>
              </a:rPr>
              <a:t>MOTBeyondPixels</a:t>
            </a:r>
            <a:r>
              <a:rPr lang="en-IN" sz="2000" dirty="0" smtClean="0">
                <a:latin typeface="Times New Roman" pitchFamily="18" charset="0"/>
                <a:cs typeface="Times New Roman" pitchFamily="18" charset="0"/>
              </a:rPr>
              <a:t> by far fewer ID switches (184 fewer) with the same detection method.</a:t>
            </a:r>
          </a:p>
          <a:p>
            <a:pPr algn="just">
              <a:lnSpc>
                <a:spcPct val="150000"/>
              </a:lnSpc>
            </a:pPr>
            <a:r>
              <a:rPr lang="en-IN" sz="2000" dirty="0" smtClean="0">
                <a:latin typeface="Times New Roman" pitchFamily="18" charset="0"/>
                <a:cs typeface="Times New Roman" pitchFamily="18" charset="0"/>
              </a:rPr>
              <a:t>The proposed attention guided fusion mechanism further improves accuracy.</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914400" y="533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In order to improve the performance of point clouds </a:t>
            </a:r>
            <a:r>
              <a:rPr lang="en-IN" sz="2000" dirty="0" err="1" smtClean="0">
                <a:latin typeface="Times New Roman" pitchFamily="18" charset="0"/>
                <a:cs typeface="Times New Roman" pitchFamily="18" charset="0"/>
              </a:rPr>
              <a:t>multiobject</a:t>
            </a:r>
            <a:r>
              <a:rPr lang="en-IN" sz="2000" dirty="0" smtClean="0">
                <a:latin typeface="Times New Roman" pitchFamily="18" charset="0"/>
                <a:cs typeface="Times New Roman" pitchFamily="18" charset="0"/>
              </a:rPr>
              <a:t> tracking and retrieve the ID information of occluded objects, we combine </a:t>
            </a:r>
            <a:r>
              <a:rPr lang="en-IN" sz="2000" dirty="0" err="1" smtClean="0">
                <a:latin typeface="Times New Roman" pitchFamily="18" charset="0"/>
                <a:cs typeface="Times New Roman" pitchFamily="18" charset="0"/>
              </a:rPr>
              <a:t>reidentification</a:t>
            </a:r>
            <a:r>
              <a:rPr lang="en-IN" sz="2000" dirty="0" smtClean="0">
                <a:latin typeface="Times New Roman" pitchFamily="18" charset="0"/>
                <a:cs typeface="Times New Roman" pitchFamily="18" charset="0"/>
              </a:rPr>
              <a:t> algorithm of pedestrian and 3D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 and apply them to point clouds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use the advanced 3D detector on the KITTI dataset to conduct experiments and directly use their detection results for performance test of tracking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reduce the calculation amount and improve the performance, we ignore the height </a:t>
            </a:r>
            <a:r>
              <a:rPr lang="en-IN" sz="2000" i="1" dirty="0" smtClean="0">
                <a:latin typeface="Times New Roman" pitchFamily="18" charset="0"/>
                <a:cs typeface="Times New Roman" pitchFamily="18" charset="0"/>
              </a:rPr>
              <a:t>H</a:t>
            </a:r>
            <a:r>
              <a:rPr lang="en-IN" sz="2000" dirty="0" smtClean="0">
                <a:latin typeface="Times New Roman" pitchFamily="18" charset="0"/>
                <a:cs typeface="Times New Roman" pitchFamily="18" charset="0"/>
              </a:rPr>
              <a:t> and </a:t>
            </a:r>
            <a:r>
              <a:rPr lang="en-IN" sz="2000" i="1" dirty="0" smtClean="0">
                <a:latin typeface="Times New Roman" pitchFamily="18" charset="0"/>
                <a:cs typeface="Times New Roman" pitchFamily="18" charset="0"/>
              </a:rPr>
              <a:t>Z</a:t>
            </a:r>
            <a:r>
              <a:rPr lang="en-IN" sz="2000" dirty="0" smtClean="0">
                <a:latin typeface="Times New Roman" pitchFamily="18" charset="0"/>
                <a:cs typeface="Times New Roman" pitchFamily="18" charset="0"/>
              </a:rPr>
              <a:t> coordinates</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Multiobject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tracking is widely used in autonomous driving systems because it can associate the results of object detection in time without switching the identities of multiple </a:t>
            </a:r>
            <a:r>
              <a:rPr lang="en-IN" sz="2000" dirty="0" smtClean="0">
                <a:latin typeface="Times New Roman" pitchFamily="18" charset="0"/>
                <a:cs typeface="Times New Roman" pitchFamily="18" charset="0"/>
              </a:rPr>
              <a:t>targets.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49225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Rich feature hierarchies for accurate object detection and semantic segmentation</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Girshick, J. Donahue, T. Darrell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Our framework combines powerful computer vision techniques for generating bottom-up region proposals with recent advances in learning high-capacity convolutional neural networks.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Fast R-CNN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Girshick,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work, we introduce a Region Proposal Network (RPN) that shares full-image </a:t>
                      </a:r>
                      <a:r>
                        <a:rPr lang="en-US" sz="2000" dirty="0" err="1">
                          <a:latin typeface="Times New Roman"/>
                          <a:ea typeface="Calibri"/>
                          <a:cs typeface="Latha"/>
                        </a:rPr>
                        <a:t>convolutional</a:t>
                      </a:r>
                      <a:r>
                        <a:rPr lang="en-US" sz="2000" dirty="0">
                          <a:latin typeface="Times New Roman"/>
                          <a:ea typeface="Calibri"/>
                          <a:cs typeface="Latha"/>
                        </a:rPr>
                        <a:t> features with the detection network, thus enabling nearly cost-free region proposals.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Faster r-</a:t>
                      </a:r>
                      <a:r>
                        <a:rPr lang="en-US" sz="2000" dirty="0" err="1">
                          <a:latin typeface="Times New Roman"/>
                          <a:ea typeface="Calibri"/>
                          <a:cs typeface="Latha"/>
                        </a:rPr>
                        <a:t>cnn</a:t>
                      </a:r>
                      <a:r>
                        <a:rPr lang="en-US" sz="2000" dirty="0">
                          <a:latin typeface="Times New Roman"/>
                          <a:ea typeface="Calibri"/>
                          <a:cs typeface="Latha"/>
                        </a:rPr>
                        <a:t>: towards real-time object detection with region proposal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Ren, K. He, R. Girshick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000000"/>
                          </a:solidFill>
                          <a:latin typeface="Times New Roman"/>
                          <a:ea typeface="Calibri"/>
                          <a:cs typeface="Latha"/>
                        </a:rPr>
                        <a:t>The RPN is trained end-to-end to generate high-quality region proposals, which are used by Fast R-CNN for detection.</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You only look once: unified, real-time object detection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Redmon, S. Divvala, R. Girshick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present YOLO, a new approach to object detection. Prior work on object detection repurposes classifiers to perform detection.</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600200" y="1371600"/>
            <a:ext cx="69342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paper introduced re-identification algorithm into point cloud tracking algorithm based on 2D MOT, and proposed 3D MOT algorithm based on deep learning. We use the object detector to obtain the 3D boundary box of the target, and then, use the 3D </a:t>
            </a:r>
            <a:r>
              <a:rPr lang="en-IN" dirty="0" err="1" smtClean="0">
                <a:latin typeface="Times New Roman" pitchFamily="18" charset="0"/>
                <a:cs typeface="Times New Roman" pitchFamily="18" charset="0"/>
              </a:rPr>
              <a:t>Kalman</a:t>
            </a:r>
            <a:r>
              <a:rPr lang="en-IN" dirty="0" smtClean="0">
                <a:latin typeface="Times New Roman" pitchFamily="18" charset="0"/>
                <a:cs typeface="Times New Roman" pitchFamily="18" charset="0"/>
              </a:rPr>
              <a:t> filter to estimate state, combining with the re-identification algorithm to match feature similarity, and finally use the Hungarian algorithm for data association. On the KITTI dataset, our approach achieves competitive results, and on the roadside dataset, our approach is more prominent. It is believed that our method can be widely used in self-driving and roadside assisted driving.</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r>
              <a:rPr lang="en-IN" sz="1800" dirty="0" smtClean="0">
                <a:latin typeface="Times New Roman" pitchFamily="18" charset="0"/>
                <a:cs typeface="Times New Roman" pitchFamily="18" charset="0"/>
              </a:rPr>
              <a:t>R. </a:t>
            </a:r>
            <a:r>
              <a:rPr lang="en-IN" sz="1800" dirty="0" err="1" smtClean="0">
                <a:latin typeface="Times New Roman" pitchFamily="18" charset="0"/>
                <a:cs typeface="Times New Roman" pitchFamily="18" charset="0"/>
              </a:rPr>
              <a:t>Girshick</a:t>
            </a:r>
            <a:r>
              <a:rPr lang="en-IN" sz="1800" dirty="0" smtClean="0">
                <a:latin typeface="Times New Roman" pitchFamily="18" charset="0"/>
                <a:cs typeface="Times New Roman" pitchFamily="18" charset="0"/>
              </a:rPr>
              <a:t>, J. Donahue, T. Darrell et al., “Rich feature hierarchies for accurate object detection and semantic segmentation,” in </a:t>
            </a:r>
            <a:r>
              <a:rPr lang="en-IN" sz="1800" i="1" dirty="0" smtClean="0">
                <a:latin typeface="Times New Roman" pitchFamily="18" charset="0"/>
                <a:cs typeface="Times New Roman" pitchFamily="18" charset="0"/>
              </a:rPr>
              <a:t>Proceedings of the IEEE Computer Vision and Pattern Recognition (CVPR)</a:t>
            </a:r>
            <a:r>
              <a:rPr lang="en-IN" sz="1800" dirty="0" smtClean="0">
                <a:latin typeface="Times New Roman" pitchFamily="18" charset="0"/>
                <a:cs typeface="Times New Roman" pitchFamily="18" charset="0"/>
              </a:rPr>
              <a:t>, pp. 580–587, Columbus, OH, USA, June 2014.View at: Google Scholar</a:t>
            </a:r>
          </a:p>
          <a:p>
            <a:pPr algn="just"/>
            <a:r>
              <a:rPr lang="en-IN" sz="1800" dirty="0" smtClean="0">
                <a:latin typeface="Times New Roman" pitchFamily="18" charset="0"/>
                <a:cs typeface="Times New Roman" pitchFamily="18" charset="0"/>
              </a:rPr>
              <a:t>R. </a:t>
            </a:r>
            <a:r>
              <a:rPr lang="en-IN" sz="1800" dirty="0" err="1" smtClean="0">
                <a:latin typeface="Times New Roman" pitchFamily="18" charset="0"/>
                <a:cs typeface="Times New Roman" pitchFamily="18" charset="0"/>
              </a:rPr>
              <a:t>Girshick</a:t>
            </a:r>
            <a:r>
              <a:rPr lang="en-IN" sz="1800" dirty="0" smtClean="0">
                <a:latin typeface="Times New Roman" pitchFamily="18" charset="0"/>
                <a:cs typeface="Times New Roman" pitchFamily="18" charset="0"/>
              </a:rPr>
              <a:t>, “Fast R-CNN,” in </a:t>
            </a:r>
            <a:r>
              <a:rPr lang="en-IN" sz="1800" i="1" dirty="0" smtClean="0">
                <a:latin typeface="Times New Roman" pitchFamily="18" charset="0"/>
                <a:cs typeface="Times New Roman" pitchFamily="18" charset="0"/>
              </a:rPr>
              <a:t>Proceedings of the IEEE International Conference on Computer Vision (ICCV)</a:t>
            </a:r>
            <a:r>
              <a:rPr lang="en-IN" sz="1800" dirty="0" smtClean="0">
                <a:latin typeface="Times New Roman" pitchFamily="18" charset="0"/>
                <a:cs typeface="Times New Roman" pitchFamily="18" charset="0"/>
              </a:rPr>
              <a:t>, pp. 1440–1448, Washington, DC, USA, December 2015.View at: Google Scholar</a:t>
            </a:r>
          </a:p>
          <a:p>
            <a:pPr algn="just"/>
            <a:r>
              <a:rPr lang="en-IN" sz="1800" dirty="0" smtClean="0">
                <a:latin typeface="Times New Roman" pitchFamily="18" charset="0"/>
                <a:cs typeface="Times New Roman" pitchFamily="18" charset="0"/>
              </a:rPr>
              <a:t>S. </a:t>
            </a:r>
            <a:r>
              <a:rPr lang="en-IN" sz="1800" dirty="0" err="1" smtClean="0">
                <a:latin typeface="Times New Roman" pitchFamily="18" charset="0"/>
                <a:cs typeface="Times New Roman" pitchFamily="18" charset="0"/>
              </a:rPr>
              <a:t>Ren</a:t>
            </a:r>
            <a:r>
              <a:rPr lang="en-IN" sz="1800" dirty="0" smtClean="0">
                <a:latin typeface="Times New Roman" pitchFamily="18" charset="0"/>
                <a:cs typeface="Times New Roman" pitchFamily="18" charset="0"/>
              </a:rPr>
              <a:t>, K. He, R. </a:t>
            </a:r>
            <a:r>
              <a:rPr lang="en-IN" sz="1800" dirty="0" err="1" smtClean="0">
                <a:latin typeface="Times New Roman" pitchFamily="18" charset="0"/>
                <a:cs typeface="Times New Roman" pitchFamily="18" charset="0"/>
              </a:rPr>
              <a:t>Girshick</a:t>
            </a:r>
            <a:r>
              <a:rPr lang="en-IN" sz="1800" dirty="0" smtClean="0">
                <a:latin typeface="Times New Roman" pitchFamily="18" charset="0"/>
                <a:cs typeface="Times New Roman" pitchFamily="18" charset="0"/>
              </a:rPr>
              <a:t> et al., “Faster r-</a:t>
            </a:r>
            <a:r>
              <a:rPr lang="en-IN" sz="1800" dirty="0" err="1" smtClean="0">
                <a:latin typeface="Times New Roman" pitchFamily="18" charset="0"/>
                <a:cs typeface="Times New Roman" pitchFamily="18" charset="0"/>
              </a:rPr>
              <a:t>cnn</a:t>
            </a:r>
            <a:r>
              <a:rPr lang="en-IN" sz="1800" dirty="0" smtClean="0">
                <a:latin typeface="Times New Roman" pitchFamily="18" charset="0"/>
                <a:cs typeface="Times New Roman" pitchFamily="18" charset="0"/>
              </a:rPr>
              <a:t>: towards real-time object detection with region proposal networks,” in </a:t>
            </a:r>
            <a:r>
              <a:rPr lang="en-IN" sz="1800" i="1" dirty="0" smtClean="0">
                <a:latin typeface="Times New Roman" pitchFamily="18" charset="0"/>
                <a:cs typeface="Times New Roman" pitchFamily="18" charset="0"/>
              </a:rPr>
              <a:t>Proceedings of the Advances in Neural Information Processing Systems (NIPS)</a:t>
            </a:r>
            <a:r>
              <a:rPr lang="en-IN" sz="1800" dirty="0" smtClean="0">
                <a:latin typeface="Times New Roman" pitchFamily="18" charset="0"/>
                <a:cs typeface="Times New Roman" pitchFamily="18" charset="0"/>
              </a:rPr>
              <a:t>, pp. 91–99, Montreal, Canada, December 2015.View at: Google Scholar</a:t>
            </a:r>
          </a:p>
          <a:p>
            <a:pPr algn="just"/>
            <a:r>
              <a:rPr lang="en-IN" sz="1800" dirty="0" smtClean="0">
                <a:latin typeface="Times New Roman" pitchFamily="18" charset="0"/>
                <a:cs typeface="Times New Roman" pitchFamily="18" charset="0"/>
              </a:rPr>
              <a:t>J. </a:t>
            </a:r>
            <a:r>
              <a:rPr lang="en-IN" sz="1800" dirty="0" err="1" smtClean="0">
                <a:latin typeface="Times New Roman" pitchFamily="18" charset="0"/>
                <a:cs typeface="Times New Roman" pitchFamily="18" charset="0"/>
              </a:rPr>
              <a:t>Redmon</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Divvala</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Girshick</a:t>
            </a:r>
            <a:r>
              <a:rPr lang="en-IN" sz="1800" dirty="0" smtClean="0">
                <a:latin typeface="Times New Roman" pitchFamily="18" charset="0"/>
                <a:cs typeface="Times New Roman" pitchFamily="18" charset="0"/>
              </a:rPr>
              <a:t> et al., “You only look once: unified, real-time object detection,” in </a:t>
            </a:r>
            <a:r>
              <a:rPr lang="en-IN" sz="1800" i="1" dirty="0" smtClean="0">
                <a:latin typeface="Times New Roman" pitchFamily="18" charset="0"/>
                <a:cs typeface="Times New Roman" pitchFamily="18" charset="0"/>
              </a:rPr>
              <a:t>Proceedings of the IEEE Conference on Computer Vision and Pattern Recognition (CVPR)</a:t>
            </a:r>
            <a:r>
              <a:rPr lang="en-IN" sz="1800" dirty="0" smtClean="0">
                <a:latin typeface="Times New Roman" pitchFamily="18" charset="0"/>
                <a:cs typeface="Times New Roman" pitchFamily="18" charset="0"/>
              </a:rPr>
              <a:t>, pp. 779–788, Las Vegas, NV, USA, June 2016.View at: Google Scholar</a:t>
            </a:r>
          </a:p>
          <a:p>
            <a:pPr algn="just"/>
            <a:r>
              <a:rPr lang="en-IN" sz="1800" dirty="0" smtClean="0">
                <a:latin typeface="Times New Roman" pitchFamily="18" charset="0"/>
                <a:cs typeface="Times New Roman" pitchFamily="18" charset="0"/>
              </a:rPr>
              <a:t>J. </a:t>
            </a:r>
            <a:r>
              <a:rPr lang="en-IN" sz="1800" dirty="0" err="1" smtClean="0">
                <a:latin typeface="Times New Roman" pitchFamily="18" charset="0"/>
                <a:cs typeface="Times New Roman" pitchFamily="18" charset="0"/>
              </a:rPr>
              <a:t>Redmon</a:t>
            </a:r>
            <a:r>
              <a:rPr lang="en-IN" sz="1800" dirty="0" smtClean="0">
                <a:latin typeface="Times New Roman" pitchFamily="18" charset="0"/>
                <a:cs typeface="Times New Roman" pitchFamily="18" charset="0"/>
              </a:rPr>
              <a:t> and A. </a:t>
            </a:r>
            <a:r>
              <a:rPr lang="en-IN" sz="1800" dirty="0" err="1" smtClean="0">
                <a:latin typeface="Times New Roman" pitchFamily="18" charset="0"/>
                <a:cs typeface="Times New Roman" pitchFamily="18" charset="0"/>
              </a:rPr>
              <a:t>Farhadi</a:t>
            </a:r>
            <a:r>
              <a:rPr lang="en-IN" sz="1800" dirty="0" smtClean="0">
                <a:latin typeface="Times New Roman" pitchFamily="18" charset="0"/>
                <a:cs typeface="Times New Roman" pitchFamily="18" charset="0"/>
              </a:rPr>
              <a:t>, “YOLO9000: better, faster, stronger,” in </a:t>
            </a:r>
            <a:r>
              <a:rPr lang="en-IN" sz="1800" i="1" dirty="0" smtClean="0">
                <a:latin typeface="Times New Roman" pitchFamily="18" charset="0"/>
                <a:cs typeface="Times New Roman" pitchFamily="18" charset="0"/>
              </a:rPr>
              <a:t>Proceedings of the IEEE Computer Vision and Pattern Recognition (CVPR)</a:t>
            </a:r>
            <a:r>
              <a:rPr lang="en-IN" sz="1800" dirty="0" smtClean="0">
                <a:latin typeface="Times New Roman" pitchFamily="18" charset="0"/>
                <a:cs typeface="Times New Roman" pitchFamily="18" charset="0"/>
              </a:rPr>
              <a:t>, pp. 7263–7271, Honolulu, HI, USA, July 2017.View at: Google Scholar</a:t>
            </a:r>
          </a:p>
          <a:p>
            <a:pPr algn="just">
              <a:buNone/>
            </a:pP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r>
              <a:rPr lang="en-IN" sz="2000" dirty="0" smtClean="0">
                <a:latin typeface="Times New Roman" pitchFamily="18" charset="0"/>
                <a:cs typeface="Times New Roman" pitchFamily="18" charset="0"/>
              </a:rPr>
              <a:t>J. </a:t>
            </a:r>
            <a:r>
              <a:rPr lang="en-IN" sz="2000" dirty="0" err="1" smtClean="0">
                <a:latin typeface="Times New Roman" pitchFamily="18" charset="0"/>
                <a:cs typeface="Times New Roman" pitchFamily="18" charset="0"/>
              </a:rPr>
              <a:t>Redmon</a:t>
            </a:r>
            <a:r>
              <a:rPr lang="en-IN" sz="2000" dirty="0" smtClean="0">
                <a:latin typeface="Times New Roman" pitchFamily="18" charset="0"/>
                <a:cs typeface="Times New Roman" pitchFamily="18" charset="0"/>
              </a:rPr>
              <a:t> and A. </a:t>
            </a:r>
            <a:r>
              <a:rPr lang="en-IN" sz="2000" dirty="0" err="1" smtClean="0">
                <a:latin typeface="Times New Roman" pitchFamily="18" charset="0"/>
                <a:cs typeface="Times New Roman" pitchFamily="18" charset="0"/>
              </a:rPr>
              <a:t>Farhadi</a:t>
            </a:r>
            <a:r>
              <a:rPr lang="en-IN" sz="2000" dirty="0" smtClean="0">
                <a:latin typeface="Times New Roman" pitchFamily="18" charset="0"/>
                <a:cs typeface="Times New Roman" pitchFamily="18" charset="0"/>
              </a:rPr>
              <a:t>, “Yolov3: an incremental improvement,” 2018, https://arxiv.org/abs/1804.02767.View at: Google Scholar</a:t>
            </a:r>
          </a:p>
          <a:p>
            <a:pPr algn="just"/>
            <a:r>
              <a:rPr lang="en-IN" sz="2000" dirty="0" smtClean="0">
                <a:latin typeface="Times New Roman" pitchFamily="18" charset="0"/>
                <a:cs typeface="Times New Roman" pitchFamily="18" charset="0"/>
              </a:rPr>
              <a:t>W. Liu, D. </a:t>
            </a:r>
            <a:r>
              <a:rPr lang="en-IN" sz="2000" dirty="0" err="1" smtClean="0">
                <a:latin typeface="Times New Roman" pitchFamily="18" charset="0"/>
                <a:cs typeface="Times New Roman" pitchFamily="18" charset="0"/>
              </a:rPr>
              <a:t>Anguelov</a:t>
            </a:r>
            <a:r>
              <a:rPr lang="en-IN" sz="2000" dirty="0" smtClean="0">
                <a:latin typeface="Times New Roman" pitchFamily="18" charset="0"/>
                <a:cs typeface="Times New Roman" pitchFamily="18" charset="0"/>
              </a:rPr>
              <a:t>, D. </a:t>
            </a:r>
            <a:r>
              <a:rPr lang="en-IN" sz="2000" dirty="0" err="1" smtClean="0">
                <a:latin typeface="Times New Roman" pitchFamily="18" charset="0"/>
                <a:cs typeface="Times New Roman" pitchFamily="18" charset="0"/>
              </a:rPr>
              <a:t>Erhan</a:t>
            </a:r>
            <a:r>
              <a:rPr lang="en-IN" sz="2000" dirty="0" smtClean="0">
                <a:latin typeface="Times New Roman" pitchFamily="18" charset="0"/>
                <a:cs typeface="Times New Roman" pitchFamily="18" charset="0"/>
              </a:rPr>
              <a:t> et al., “</a:t>
            </a:r>
            <a:r>
              <a:rPr lang="en-IN" sz="2000" dirty="0" err="1" smtClean="0">
                <a:latin typeface="Times New Roman" pitchFamily="18" charset="0"/>
                <a:cs typeface="Times New Roman" pitchFamily="18" charset="0"/>
              </a:rPr>
              <a:t>Ssd</a:t>
            </a:r>
            <a:r>
              <a:rPr lang="en-IN" sz="2000" dirty="0" smtClean="0">
                <a:latin typeface="Times New Roman" pitchFamily="18" charset="0"/>
                <a:cs typeface="Times New Roman" pitchFamily="18" charset="0"/>
              </a:rPr>
              <a:t>: single shot </a:t>
            </a:r>
            <a:r>
              <a:rPr lang="en-IN" sz="2000" dirty="0" err="1" smtClean="0">
                <a:latin typeface="Times New Roman" pitchFamily="18" charset="0"/>
                <a:cs typeface="Times New Roman" pitchFamily="18" charset="0"/>
              </a:rPr>
              <a:t>multibox</a:t>
            </a:r>
            <a:r>
              <a:rPr lang="en-IN" sz="2000" dirty="0" smtClean="0">
                <a:latin typeface="Times New Roman" pitchFamily="18" charset="0"/>
                <a:cs typeface="Times New Roman" pitchFamily="18" charset="0"/>
              </a:rPr>
              <a:t> detector,” in </a:t>
            </a:r>
            <a:r>
              <a:rPr lang="en-IN" sz="2000" i="1" dirty="0" smtClean="0">
                <a:latin typeface="Times New Roman" pitchFamily="18" charset="0"/>
                <a:cs typeface="Times New Roman" pitchFamily="18" charset="0"/>
              </a:rPr>
              <a:t>Proceedings of the European Conference on Computer Vision (ECCV)</a:t>
            </a:r>
            <a:r>
              <a:rPr lang="en-IN" sz="2000" dirty="0" smtClean="0">
                <a:latin typeface="Times New Roman" pitchFamily="18" charset="0"/>
                <a:cs typeface="Times New Roman" pitchFamily="18" charset="0"/>
              </a:rPr>
              <a:t>, pp. 21–37, Amsterdam, The Netherlands, October 2016.View at: Google Scholar</a:t>
            </a:r>
          </a:p>
          <a:p>
            <a:pPr algn="just"/>
            <a:r>
              <a:rPr lang="en-IN" sz="2000" dirty="0" smtClean="0">
                <a:latin typeface="Times New Roman" pitchFamily="18" charset="0"/>
                <a:cs typeface="Times New Roman" pitchFamily="18" charset="0"/>
              </a:rPr>
              <a:t>S. Zhang, L. </a:t>
            </a:r>
            <a:r>
              <a:rPr lang="en-IN" sz="2000" dirty="0" err="1" smtClean="0">
                <a:latin typeface="Times New Roman" pitchFamily="18" charset="0"/>
                <a:cs typeface="Times New Roman" pitchFamily="18" charset="0"/>
              </a:rPr>
              <a:t>Wen</a:t>
            </a:r>
            <a:r>
              <a:rPr lang="en-IN" sz="2000" dirty="0" smtClean="0">
                <a:latin typeface="Times New Roman" pitchFamily="18" charset="0"/>
                <a:cs typeface="Times New Roman" pitchFamily="18" charset="0"/>
              </a:rPr>
              <a:t>, X. </a:t>
            </a:r>
            <a:r>
              <a:rPr lang="en-IN" sz="2000" dirty="0" err="1" smtClean="0">
                <a:latin typeface="Times New Roman" pitchFamily="18" charset="0"/>
                <a:cs typeface="Times New Roman" pitchFamily="18" charset="0"/>
              </a:rPr>
              <a:t>Bian</a:t>
            </a:r>
            <a:r>
              <a:rPr lang="en-IN" sz="2000" dirty="0" smtClean="0">
                <a:latin typeface="Times New Roman" pitchFamily="18" charset="0"/>
                <a:cs typeface="Times New Roman" pitchFamily="18" charset="0"/>
              </a:rPr>
              <a:t> et al., “Single-shot refinement neural network for object detection,” in </a:t>
            </a:r>
            <a:r>
              <a:rPr lang="en-IN" sz="2000" i="1" dirty="0" smtClean="0">
                <a:latin typeface="Times New Roman" pitchFamily="18" charset="0"/>
                <a:cs typeface="Times New Roman" pitchFamily="18" charset="0"/>
              </a:rPr>
              <a:t>Proceedings of the IEEE Conference on Computer Vision and Pattern Recognition (CVPR)</a:t>
            </a:r>
            <a:r>
              <a:rPr lang="en-IN" sz="2000" dirty="0" smtClean="0">
                <a:latin typeface="Times New Roman" pitchFamily="18" charset="0"/>
                <a:cs typeface="Times New Roman" pitchFamily="18" charset="0"/>
              </a:rPr>
              <a:t>, pp. 4203–4212, Salt Lake City, Utah, USA, June 2018.View at: Google Scholar</a:t>
            </a:r>
          </a:p>
          <a:p>
            <a:pPr algn="just"/>
            <a:r>
              <a:rPr lang="en-IN" sz="2000" dirty="0" smtClean="0">
                <a:latin typeface="Times New Roman" pitchFamily="18" charset="0"/>
                <a:cs typeface="Times New Roman" pitchFamily="18" charset="0"/>
              </a:rPr>
              <a:t>Z. </a:t>
            </a:r>
            <a:r>
              <a:rPr lang="en-IN" sz="2000" dirty="0" err="1" smtClean="0">
                <a:latin typeface="Times New Roman" pitchFamily="18" charset="0"/>
                <a:cs typeface="Times New Roman" pitchFamily="18" charset="0"/>
              </a:rPr>
              <a:t>Cai</a:t>
            </a:r>
            <a:r>
              <a:rPr lang="en-IN" sz="2000" dirty="0" smtClean="0">
                <a:latin typeface="Times New Roman" pitchFamily="18" charset="0"/>
                <a:cs typeface="Times New Roman" pitchFamily="18" charset="0"/>
              </a:rPr>
              <a:t> and N. </a:t>
            </a:r>
            <a:r>
              <a:rPr lang="en-IN" sz="2000" dirty="0" err="1" smtClean="0">
                <a:latin typeface="Times New Roman" pitchFamily="18" charset="0"/>
                <a:cs typeface="Times New Roman" pitchFamily="18" charset="0"/>
              </a:rPr>
              <a:t>Vasconcelos</a:t>
            </a:r>
            <a:r>
              <a:rPr lang="en-IN" sz="2000" dirty="0" smtClean="0">
                <a:latin typeface="Times New Roman" pitchFamily="18" charset="0"/>
                <a:cs typeface="Times New Roman" pitchFamily="18" charset="0"/>
              </a:rPr>
              <a:t>, “Cascade r-</a:t>
            </a:r>
            <a:r>
              <a:rPr lang="en-IN" sz="2000" dirty="0" err="1" smtClean="0">
                <a:latin typeface="Times New Roman" pitchFamily="18" charset="0"/>
                <a:cs typeface="Times New Roman" pitchFamily="18" charset="0"/>
              </a:rPr>
              <a:t>cnn</a:t>
            </a:r>
            <a:r>
              <a:rPr lang="en-IN" sz="2000" dirty="0" smtClean="0">
                <a:latin typeface="Times New Roman" pitchFamily="18" charset="0"/>
                <a:cs typeface="Times New Roman" pitchFamily="18" charset="0"/>
              </a:rPr>
              <a:t>: delving into high quality object detection,” in </a:t>
            </a:r>
            <a:r>
              <a:rPr lang="en-IN" sz="2000" i="1" dirty="0" smtClean="0">
                <a:latin typeface="Times New Roman" pitchFamily="18" charset="0"/>
                <a:cs typeface="Times New Roman" pitchFamily="18" charset="0"/>
              </a:rPr>
              <a:t>Proceedings of the IEEE Conference on Computer Vision and Pattern Recognition (CVPR)</a:t>
            </a:r>
            <a:r>
              <a:rPr lang="en-IN" sz="2000" dirty="0" smtClean="0">
                <a:latin typeface="Times New Roman" pitchFamily="18" charset="0"/>
                <a:cs typeface="Times New Roman" pitchFamily="18" charset="0"/>
              </a:rPr>
              <a:t>, pp. 6154–6162, Salt Lake City, Utah, USA, June 2018.View at: Google Scholar</a:t>
            </a:r>
          </a:p>
          <a:p>
            <a:pPr algn="just"/>
            <a:r>
              <a:rPr lang="en-IN" sz="2000" dirty="0" smtClean="0">
                <a:latin typeface="Times New Roman" pitchFamily="18" charset="0"/>
                <a:cs typeface="Times New Roman" pitchFamily="18" charset="0"/>
              </a:rPr>
              <a:t>H. Law and J. Deng, “</a:t>
            </a:r>
            <a:r>
              <a:rPr lang="en-IN" sz="2000" dirty="0" err="1" smtClean="0">
                <a:latin typeface="Times New Roman" pitchFamily="18" charset="0"/>
                <a:cs typeface="Times New Roman" pitchFamily="18" charset="0"/>
              </a:rPr>
              <a:t>Cornernet</a:t>
            </a:r>
            <a:r>
              <a:rPr lang="en-IN" sz="2000" dirty="0" smtClean="0">
                <a:latin typeface="Times New Roman" pitchFamily="18" charset="0"/>
                <a:cs typeface="Times New Roman" pitchFamily="18" charset="0"/>
              </a:rPr>
              <a:t>: Detecting objects as paired </a:t>
            </a:r>
            <a:r>
              <a:rPr lang="en-IN" sz="2000" dirty="0" err="1" smtClean="0">
                <a:latin typeface="Times New Roman" pitchFamily="18" charset="0"/>
                <a:cs typeface="Times New Roman" pitchFamily="18" charset="0"/>
              </a:rPr>
              <a:t>keypoints</a:t>
            </a:r>
            <a:r>
              <a:rPr lang="en-IN" sz="2000" dirty="0" smtClean="0">
                <a:latin typeface="Times New Roman" pitchFamily="18" charset="0"/>
                <a:cs typeface="Times New Roman" pitchFamily="18" charset="0"/>
              </a:rPr>
              <a:t>,” in </a:t>
            </a:r>
            <a:r>
              <a:rPr lang="en-IN" sz="2000" i="1" dirty="0" smtClean="0">
                <a:latin typeface="Times New Roman" pitchFamily="18" charset="0"/>
                <a:cs typeface="Times New Roman" pitchFamily="18" charset="0"/>
              </a:rPr>
              <a:t>Proceedings of the European Conference on Computer Vision (ECCV)</a:t>
            </a:r>
            <a:r>
              <a:rPr lang="en-IN" sz="2000" dirty="0" smtClean="0">
                <a:latin typeface="Times New Roman" pitchFamily="18" charset="0"/>
                <a:cs typeface="Times New Roman" pitchFamily="18" charset="0"/>
              </a:rPr>
              <a:t>, pp. 734–750, Munich, Germany, September 2018.View at: Google Scholar</a:t>
            </a:r>
          </a:p>
          <a:p>
            <a:pPr algn="just">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1331</TotalTime>
  <Words>968</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3D Multi-Object Tracking in Point Clouds Based on Prediction Confidence-Guided Data Association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2021-06-26T11:00:50Z</dcterms:modified>
</cp:coreProperties>
</file>