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notesSlides/notesSlide1.xml" ContentType="application/vnd.openxmlformats-officedocument.presentationml.notesSlide+xml"/>
  <Default Extension="png" ContentType="image/png"/>
  <Override PartName="/ppt/notesSlides/notesSlide2.xml" ContentType="application/vnd.openxmlformats-officedocument.presentationml.notesSlide+xml"/>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2.xml" ContentType="application/vnd.openxmlformats-officedocument.presentationml.slide+xml"/>
  <Override PartName="/ppt/slides/slide15.xml" ContentType="application/vnd.openxmlformats-officedocument.presentationml.slide+xml"/>
  <Override PartName="/ppt/theme/theme1.xml" ContentType="application/vnd.openxmlformats-officedocument.theme+xml"/>
  <Default Extension="jpeg" ContentType="image/jpeg"/>
  <Override PartName="/ppt/slideLayouts/slideLayout2.xml" ContentType="application/vnd.openxmlformats-officedocument.presentationml.slideLayout+xml"/>
  <Override PartName="/ppt/slideLayouts/slideLayout3.xml" ContentType="application/vnd.openxmlformats-officedocument.presentationml.slideLayout+xml"/>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3.xml" ContentType="application/vnd.openxmlformats-officedocument.presentationml.slide+xml"/>
  <Override PartName="/ppt/slides/slide14.xml" ContentType="application/vnd.openxmlformats-officedocument.presentationml.slide+xml"/>
  <Override PartName="/ppt/notesMasters/notesMaster1.xml" ContentType="application/vnd.openxmlformats-officedocument.presentationml.notesMaster+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17"/>
  </p:notesMasterIdLst>
  <p:sldIdLst>
    <p:sldId id="322" r:id="rId2"/>
    <p:sldId id="325" r:id="rId3"/>
    <p:sldId id="328" r:id="rId4"/>
    <p:sldId id="260" r:id="rId5"/>
    <p:sldId id="262" r:id="rId6"/>
    <p:sldId id="263" r:id="rId7"/>
    <p:sldId id="294" r:id="rId8"/>
    <p:sldId id="327" r:id="rId9"/>
    <p:sldId id="326" r:id="rId10"/>
    <p:sldId id="330" r:id="rId11"/>
    <p:sldId id="296" r:id="rId12"/>
    <p:sldId id="295" r:id="rId13"/>
    <p:sldId id="331" r:id="rId14"/>
    <p:sldId id="323" r:id="rId15"/>
    <p:sldId id="329" r:id="rId16"/>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showOutlineIcons="0">
    <p:restoredLeft sz="15620"/>
    <p:restoredTop sz="94660"/>
  </p:normalViewPr>
  <p:slideViewPr>
    <p:cSldViewPr>
      <p:cViewPr varScale="1">
        <p:scale>
          <a:sx n="68" d="100"/>
          <a:sy n="68" d="100"/>
        </p:scale>
        <p:origin x="-1434" y="-96"/>
      </p:cViewPr>
      <p:guideLst>
        <p:guide orient="horz" pos="2160"/>
        <p:guide pos="2880"/>
      </p:guideLst>
    </p:cSldViewPr>
  </p:slideViewPr>
  <p:notesTextViewPr>
    <p:cViewPr>
      <p:scale>
        <a:sx n="100" d="100"/>
        <a:sy n="100" d="100"/>
      </p:scale>
      <p:origin x="0" y="0"/>
    </p:cViewPr>
  </p:notesTextViewPr>
  <p:gridSpacing cx="78028800" cy="780288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presProps" Target="presProps.xml"/><Relationship Id="rId3" Type="http://schemas.openxmlformats.org/officeDocument/2006/relationships/slide" Target="slides/slide2.xml"/><Relationship Id="rId21" Type="http://schemas.openxmlformats.org/officeDocument/2006/relationships/tableStyles" Target="tableStyle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notesMaster" Target="notesMasters/notesMaster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E23B5274-1E54-4501-9BCB-C19E8BDDF8D4}" type="datetimeFigureOut">
              <a:rPr lang="en-US" smtClean="0"/>
              <a:pPr/>
              <a:t>6/25/2021</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7FEB5306-4ACF-4DA3-8DEF-1B51A24C6FB2}" type="slidenum">
              <a:rPr lang="en-US" smtClean="0"/>
              <a:pPr/>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IN"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4</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14</a:t>
            </a:fld>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14" name="Title 13"/>
          <p:cNvSpPr>
            <a:spLocks noGrp="1"/>
          </p:cNvSpPr>
          <p:nvPr>
            <p:ph type="ctrTitle"/>
          </p:nvPr>
        </p:nvSpPr>
        <p:spPr>
          <a:xfrm>
            <a:off x="1432560" y="359898"/>
            <a:ext cx="7406640" cy="1472184"/>
          </a:xfrm>
        </p:spPr>
        <p:txBody>
          <a:bodyPr anchor="b"/>
          <a:lstStyle>
            <a:lvl1pPr algn="l">
              <a:defRPr/>
            </a:lvl1pPr>
            <a:extLst/>
          </a:lstStyle>
          <a:p>
            <a:r>
              <a:rPr kumimoji="0" lang="en-US" smtClean="0"/>
              <a:t>Click to edit Master title style</a:t>
            </a:r>
            <a:endParaRPr kumimoji="0" lang="en-US"/>
          </a:p>
        </p:txBody>
      </p:sp>
      <p:sp>
        <p:nvSpPr>
          <p:cNvPr id="22" name="Subtitle 21"/>
          <p:cNvSpPr>
            <a:spLocks noGrp="1"/>
          </p:cNvSpPr>
          <p:nvPr>
            <p:ph type="subTitle" idx="1"/>
          </p:nvPr>
        </p:nvSpPr>
        <p:spPr>
          <a:xfrm>
            <a:off x="1432560" y="1850064"/>
            <a:ext cx="7406640" cy="1752600"/>
          </a:xfrm>
        </p:spPr>
        <p:txBody>
          <a:bodyPr tIns="0"/>
          <a:lstStyle>
            <a:lvl1pPr marL="27432" indent="0" algn="l">
              <a:buNone/>
              <a:defRPr sz="2600">
                <a:solidFill>
                  <a:schemeClr val="tx2">
                    <a:shade val="30000"/>
                    <a:satMod val="150000"/>
                  </a:schemeClr>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extLst/>
          </a:lstStyle>
          <a:p>
            <a:r>
              <a:rPr kumimoji="0" lang="en-US" smtClean="0"/>
              <a:t>Click to edit Master subtitle style</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6/25/2021</a:t>
            </a:fld>
            <a:endParaRPr lang="en-US"/>
          </a:p>
        </p:txBody>
      </p:sp>
      <p:sp>
        <p:nvSpPr>
          <p:cNvPr id="20" name="Footer Placeholder 19"/>
          <p:cNvSpPr>
            <a:spLocks noGrp="1"/>
          </p:cNvSpPr>
          <p:nvPr>
            <p:ph type="ftr" sz="quarter" idx="11"/>
          </p:nvPr>
        </p:nvSpPr>
        <p:spPr/>
        <p:txBody>
          <a:bodyPr/>
          <a:lstStyle>
            <a:extLst/>
          </a:lstStyle>
          <a:p>
            <a:endParaRPr lang="en-US"/>
          </a:p>
        </p:txBody>
      </p:sp>
      <p:sp>
        <p:nvSpPr>
          <p:cNvPr id="10" name="Slide Number Placeholder 9"/>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Oval 7"/>
          <p:cNvSpPr/>
          <p:nvPr/>
        </p:nvSpPr>
        <p:spPr>
          <a:xfrm>
            <a:off x="921433" y="1413802"/>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1157176" y="1345016"/>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Content Placeholder 2"/>
          <p:cNvSpPr>
            <a:spLocks noGrp="1"/>
          </p:cNvSpPr>
          <p:nvPr>
            <p:ph idx="1"/>
          </p:nvPr>
        </p:nvSpPr>
        <p:spPr/>
        <p:txBody>
          <a:bodyPr/>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6/25/2021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7" name="Rectangle 6"/>
          <p:cNvSpPr/>
          <p:nvPr/>
        </p:nvSpPr>
        <p:spPr>
          <a:xfrm>
            <a:off x="2282890" y="-54"/>
            <a:ext cx="6858000"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Title 1"/>
          <p:cNvSpPr>
            <a:spLocks noGrp="1"/>
          </p:cNvSpPr>
          <p:nvPr>
            <p:ph type="title"/>
          </p:nvPr>
        </p:nvSpPr>
        <p:spPr>
          <a:xfrm>
            <a:off x="2578392" y="2600325"/>
            <a:ext cx="6400800" cy="2286000"/>
          </a:xfrm>
        </p:spPr>
        <p:txBody>
          <a:bodyPr anchor="t"/>
          <a:lstStyle>
            <a:lvl1pPr algn="l">
              <a:lnSpc>
                <a:spcPts val="4500"/>
              </a:lnSpc>
              <a:buNone/>
              <a:defRPr sz="4000" b="1" cap="all"/>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2578392" y="1066800"/>
            <a:ext cx="6400800" cy="1509712"/>
          </a:xfrm>
        </p:spPr>
        <p:txBody>
          <a:bodyPr anchor="b"/>
          <a:lstStyle>
            <a:lvl1pPr marL="18288" indent="0">
              <a:lnSpc>
                <a:spcPts val="2300"/>
              </a:lnSpc>
              <a:spcBef>
                <a:spcPts val="0"/>
              </a:spcBef>
              <a:buNone/>
              <a:defRPr sz="2000">
                <a:solidFill>
                  <a:schemeClr val="tx2">
                    <a:shade val="30000"/>
                    <a:satMod val="150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extLst/>
          </a:lstStyle>
          <a:p>
            <a:pPr lvl="0" eaLnBrk="1" latinLnBrk="0" hangingPunct="1"/>
            <a:r>
              <a:rPr kumimoji="0" lang="en-US" smtClean="0"/>
              <a:t>Click to edit Master text styles</a:t>
            </a:r>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6/25/2021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10" name="Rectangle 9"/>
          <p:cNvSpPr/>
          <p:nvPr/>
        </p:nvSpPr>
        <p:spPr bwMode="invGray">
          <a:xfrm>
            <a:off x="2286000" y="0"/>
            <a:ext cx="76200"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2172321" y="2814656"/>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2408064" y="2745870"/>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lstStyle>
            <a:extLst/>
          </a:lstStyle>
          <a:p>
            <a:r>
              <a:rPr kumimoji="0" lang="en-US" smtClean="0"/>
              <a:t>Click to edit Master title style</a:t>
            </a:r>
            <a:endParaRPr kumimoji="0" lang="en-US"/>
          </a:p>
        </p:txBody>
      </p:sp>
      <p:sp>
        <p:nvSpPr>
          <p:cNvPr id="3" name="Content Placeholder 2"/>
          <p:cNvSpPr>
            <a:spLocks noGrp="1"/>
          </p:cNvSpPr>
          <p:nvPr>
            <p:ph sz="half" idx="1"/>
          </p:nvPr>
        </p:nvSpPr>
        <p:spPr>
          <a:xfrm>
            <a:off x="143560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Content Placeholder 3"/>
          <p:cNvSpPr>
            <a:spLocks noGrp="1"/>
          </p:cNvSpPr>
          <p:nvPr>
            <p:ph sz="half" idx="2"/>
          </p:nvPr>
        </p:nvSpPr>
        <p:spPr>
          <a:xfrm>
            <a:off x="527608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6/25/2021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5160336"/>
            <a:ext cx="8229600" cy="1143000"/>
          </a:xfrm>
        </p:spPr>
        <p:txBody>
          <a:bodyPr anchor="ctr"/>
          <a:lstStyle>
            <a:lvl1pPr algn="ctr">
              <a:defRPr sz="4500" b="1" cap="none" baseline="0"/>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45720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4" name="Text Placeholder 3"/>
          <p:cNvSpPr>
            <a:spLocks noGrp="1"/>
          </p:cNvSpPr>
          <p:nvPr>
            <p:ph type="body" sz="half" idx="3"/>
          </p:nvPr>
        </p:nvSpPr>
        <p:spPr>
          <a:xfrm>
            <a:off x="466344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5" name="Content Placeholder 4"/>
          <p:cNvSpPr>
            <a:spLocks noGrp="1"/>
          </p:cNvSpPr>
          <p:nvPr>
            <p:ph sz="quarter" idx="2"/>
          </p:nvPr>
        </p:nvSpPr>
        <p:spPr>
          <a:xfrm>
            <a:off x="45720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6" name="Content Placeholder 5"/>
          <p:cNvSpPr>
            <a:spLocks noGrp="1"/>
          </p:cNvSpPr>
          <p:nvPr>
            <p:ph sz="quarter" idx="4"/>
          </p:nvPr>
        </p:nvSpPr>
        <p:spPr>
          <a:xfrm>
            <a:off x="466344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6/25/2021</a:t>
            </a:fld>
            <a:endParaRPr lang="en-US"/>
          </a:p>
        </p:txBody>
      </p:sp>
      <p:sp>
        <p:nvSpPr>
          <p:cNvPr id="8" name="Footer Placeholder 7"/>
          <p:cNvSpPr>
            <a:spLocks noGrp="1"/>
          </p:cNvSpPr>
          <p:nvPr>
            <p:ph type="ftr" sz="quarter" idx="11"/>
          </p:nvPr>
        </p:nvSpPr>
        <p:spPr/>
        <p:txBody>
          <a:bodyPr/>
          <a:lstStyle>
            <a:extLst/>
          </a:lstStyle>
          <a:p>
            <a:endParaRPr lang="en-US"/>
          </a:p>
        </p:txBody>
      </p:sp>
      <p:sp>
        <p:nvSpPr>
          <p:cNvPr id="9" name="Slide Number Placeholder 8"/>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nchor="ctr"/>
          <a:lstStyle>
            <a:extLst/>
          </a:lstStyle>
          <a:p>
            <a:r>
              <a:rPr kumimoji="0" lang="en-US" smtClean="0"/>
              <a:t>Click to edit Master title style</a:t>
            </a:r>
            <a:endParaRPr kumimoji="0" lang="en-US"/>
          </a:p>
        </p:txBody>
      </p:sp>
      <p:sp>
        <p:nvSpPr>
          <p:cNvPr id="3" name="Date Placeholder 2"/>
          <p:cNvSpPr>
            <a:spLocks noGrp="1"/>
          </p:cNvSpPr>
          <p:nvPr>
            <p:ph type="dt" sz="half" idx="10"/>
          </p:nvPr>
        </p:nvSpPr>
        <p:spPr/>
        <p:txBody>
          <a:bodyPr/>
          <a:lstStyle>
            <a:extLst/>
          </a:lstStyle>
          <a:p>
            <a:fld id="{1D8BD707-D9CF-40AE-B4C6-C98DA3205C09}" type="datetimeFigureOut">
              <a:rPr lang="en-US" smtClean="0"/>
              <a:pPr/>
              <a:t>6/25/2021</a:t>
            </a:fld>
            <a:endParaRPr lang="en-US"/>
          </a:p>
        </p:txBody>
      </p:sp>
      <p:sp>
        <p:nvSpPr>
          <p:cNvPr id="4" name="Footer Placeholder 3"/>
          <p:cNvSpPr>
            <a:spLocks noGrp="1"/>
          </p:cNvSpPr>
          <p:nvPr>
            <p:ph type="ftr" sz="quarter" idx="11"/>
          </p:nvPr>
        </p:nvSpPr>
        <p:spPr/>
        <p:txBody>
          <a:bodyPr/>
          <a:lstStyle>
            <a:extLst/>
          </a:lstStyle>
          <a:p>
            <a:endParaRPr lang="en-US"/>
          </a:p>
        </p:txBody>
      </p:sp>
      <p:sp>
        <p:nvSpPr>
          <p:cNvPr id="5" name="Slide Number Placeholder 4"/>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5" name="Rectangle 4"/>
          <p:cNvSpPr/>
          <p:nvPr/>
        </p:nvSpPr>
        <p:spPr>
          <a:xfrm>
            <a:off x="1014984" y="0"/>
            <a:ext cx="8129016" cy="6858000"/>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Date Placeholder 1"/>
          <p:cNvSpPr>
            <a:spLocks noGrp="1"/>
          </p:cNvSpPr>
          <p:nvPr>
            <p:ph type="dt" sz="half" idx="10"/>
          </p:nvPr>
        </p:nvSpPr>
        <p:spPr/>
        <p:txBody>
          <a:bodyPr/>
          <a:lstStyle>
            <a:extLst/>
          </a:lstStyle>
          <a:p>
            <a:fld id="{1D8BD707-D9CF-40AE-B4C6-C98DA3205C09}" type="datetimeFigureOut">
              <a:rPr lang="en-US" smtClean="0"/>
              <a:pPr/>
              <a:t>6/25/2021</a:t>
            </a:fld>
            <a:endParaRPr lang="en-US"/>
          </a:p>
        </p:txBody>
      </p:sp>
      <p:sp>
        <p:nvSpPr>
          <p:cNvPr id="3" name="Footer Placeholder 2"/>
          <p:cNvSpPr>
            <a:spLocks noGrp="1"/>
          </p:cNvSpPr>
          <p:nvPr>
            <p:ph type="ftr" sz="quarter" idx="11"/>
          </p:nvPr>
        </p:nvSpPr>
        <p:spPr/>
        <p:txBody>
          <a:bodyPr/>
          <a:lstStyle>
            <a:extLst/>
          </a:lstStyle>
          <a:p>
            <a:endParaRPr lang="en-US"/>
          </a:p>
        </p:txBody>
      </p:sp>
      <p:sp>
        <p:nvSpPr>
          <p:cNvPr id="4" name="Slide Number Placeholder 3"/>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6" name="Rectangle 5"/>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16778"/>
            <a:ext cx="3810000" cy="1162050"/>
          </a:xfrm>
          <a:ln>
            <a:noFill/>
          </a:ln>
        </p:spPr>
        <p:txBody>
          <a:bodyPr anchor="b"/>
          <a:lstStyle>
            <a:lvl1pPr algn="l">
              <a:lnSpc>
                <a:spcPts val="2000"/>
              </a:lnSpc>
              <a:buNone/>
              <a:defRPr sz="2200" b="1" cap="all" baseline="0"/>
            </a:lvl1pPr>
            <a:extLst/>
          </a:lstStyle>
          <a:p>
            <a:r>
              <a:rPr kumimoji="0" lang="en-US" smtClean="0"/>
              <a:t>Click to edit Master title style</a:t>
            </a:r>
            <a:endParaRPr kumimoji="0" lang="en-US"/>
          </a:p>
        </p:txBody>
      </p:sp>
      <p:sp>
        <p:nvSpPr>
          <p:cNvPr id="3" name="Text Placeholder 2"/>
          <p:cNvSpPr>
            <a:spLocks noGrp="1"/>
          </p:cNvSpPr>
          <p:nvPr>
            <p:ph type="body" idx="2"/>
          </p:nvPr>
        </p:nvSpPr>
        <p:spPr>
          <a:xfrm>
            <a:off x="457200" y="1406964"/>
            <a:ext cx="3810000" cy="698500"/>
          </a:xfrm>
        </p:spPr>
        <p:txBody>
          <a:bodyPr/>
          <a:lstStyle>
            <a:lvl1pPr marL="45720" indent="0">
              <a:lnSpc>
                <a:spcPct val="100000"/>
              </a:lnSpc>
              <a:spcBef>
                <a:spcPts val="0"/>
              </a:spcBef>
              <a:buNone/>
              <a:defRPr sz="1400"/>
            </a:lvl1pPr>
            <a:lvl2pPr>
              <a:buNone/>
              <a:defRPr sz="1200"/>
            </a:lvl2pPr>
            <a:lvl3pPr>
              <a:buNone/>
              <a:defRPr sz="1000"/>
            </a:lvl3pPr>
            <a:lvl4pPr>
              <a:buNone/>
              <a:defRPr sz="900"/>
            </a:lvl4pPr>
            <a:lvl5pPr>
              <a:buNone/>
              <a:defRPr sz="900"/>
            </a:lvl5pPr>
            <a:extLst/>
          </a:lstStyle>
          <a:p>
            <a:pPr lvl="0" eaLnBrk="1" latinLnBrk="0" hangingPunct="1"/>
            <a:r>
              <a:rPr kumimoji="0" lang="en-US" smtClean="0"/>
              <a:t>Click to edit Master text styles</a:t>
            </a:r>
          </a:p>
        </p:txBody>
      </p:sp>
      <p:sp>
        <p:nvSpPr>
          <p:cNvPr id="4" name="Content Placeholder 3"/>
          <p:cNvSpPr>
            <a:spLocks noGrp="1"/>
          </p:cNvSpPr>
          <p:nvPr>
            <p:ph sz="half" idx="1"/>
          </p:nvPr>
        </p:nvSpPr>
        <p:spPr>
          <a:xfrm>
            <a:off x="457200" y="2133600"/>
            <a:ext cx="8153400" cy="3992563"/>
          </a:xfrm>
        </p:spPr>
        <p:txBody>
          <a:bodyPr/>
          <a:lstStyle>
            <a:lvl1pPr>
              <a:defRPr sz="3200"/>
            </a:lvl1pPr>
            <a:lvl2pPr>
              <a:defRPr sz="2800"/>
            </a:lvl2pPr>
            <a:lvl3pPr>
              <a:defRPr sz="2400"/>
            </a:lvl3pPr>
            <a:lvl4pPr>
              <a:defRPr sz="2000"/>
            </a:lvl4pPr>
            <a:lvl5pPr>
              <a:defRPr sz="20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6/25/2021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5886896" y="1066800"/>
            <a:ext cx="2743200" cy="1981200"/>
          </a:xfrm>
        </p:spPr>
        <p:txBody>
          <a:bodyPr anchor="b">
            <a:noAutofit/>
          </a:bodyPr>
          <a:lstStyle>
            <a:lvl1pPr algn="l">
              <a:buNone/>
              <a:defRPr sz="2100" b="1">
                <a:effectLst/>
              </a:defRPr>
            </a:lvl1pPr>
            <a:extLst/>
          </a:lstStyle>
          <a:p>
            <a:r>
              <a:rPr kumimoji="0" lang="en-US" smtClean="0"/>
              <a:t>Click to edit Master title style</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6/25/2021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Rectangle 7"/>
          <p:cNvSpPr/>
          <p:nvPr/>
        </p:nvSpPr>
        <p:spPr>
          <a:xfrm>
            <a:off x="762000" y="1066800"/>
            <a:ext cx="4572000" cy="4572000"/>
          </a:xfrm>
          <a:prstGeom prst="rect">
            <a:avLst/>
          </a:prstGeom>
          <a:solidFill>
            <a:srgbClr val="FFFFFF"/>
          </a:solidFill>
          <a:ln w="88900" cap="sq">
            <a:solidFill>
              <a:srgbClr val="FFFFFF"/>
            </a:solidFill>
            <a:miter lim="800000"/>
          </a:ln>
          <a:effectLst>
            <a:outerShdw blurRad="55500" dist="18500" dir="5400000" algn="tl" rotWithShape="0">
              <a:srgbClr val="000000">
                <a:alpha val="35000"/>
              </a:srgbClr>
            </a:outerShdw>
          </a:effectLst>
          <a:scene3d>
            <a:camera prst="orthographicFront"/>
            <a:lightRig rig="twoPt" dir="t">
              <a:rot lat="0" lon="0" rev="7200000"/>
            </a:lightRig>
          </a:scene3d>
          <a:sp3d contourW="635">
            <a:bevelT w="25400" h="19050"/>
            <a:contourClr>
              <a:srgbClr val="969696"/>
            </a:contourClr>
          </a:sp3d>
        </p:spPr>
        <p:txBody>
          <a:bodyPr lIns="91440" tIns="274320" rtlCol="0" anchor="t">
            <a:normAutofit/>
          </a:bodyPr>
          <a:lstStyle>
            <a:extLst/>
          </a:lstStyle>
          <a:p>
            <a:pPr marL="0" indent="-283464" algn="l" rtl="0" eaLnBrk="1" latinLnBrk="0" hangingPunct="1">
              <a:lnSpc>
                <a:spcPts val="3000"/>
              </a:lnSpc>
              <a:spcBef>
                <a:spcPts val="600"/>
              </a:spcBef>
              <a:buClr>
                <a:schemeClr val="accent1"/>
              </a:buClr>
              <a:buSzPct val="80000"/>
              <a:buFont typeface="Wingdings 2"/>
              <a:buNone/>
            </a:pPr>
            <a:endParaRPr kumimoji="0" lang="en-US" sz="3200" kern="1200">
              <a:solidFill>
                <a:schemeClr val="tx1"/>
              </a:solidFill>
              <a:latin typeface="+mn-lt"/>
              <a:ea typeface="+mn-ea"/>
              <a:cs typeface="+mn-cs"/>
            </a:endParaRPr>
          </a:p>
        </p:txBody>
      </p:sp>
      <p:sp>
        <p:nvSpPr>
          <p:cNvPr id="3" name="Picture Placeholder 2"/>
          <p:cNvSpPr>
            <a:spLocks noGrp="1"/>
          </p:cNvSpPr>
          <p:nvPr>
            <p:ph type="pic" idx="1"/>
          </p:nvPr>
        </p:nvSpPr>
        <p:spPr>
          <a:xfrm>
            <a:off x="838200" y="1143003"/>
            <a:ext cx="4419600" cy="3514531"/>
          </a:xfrm>
          <a:prstGeom prst="roundRect">
            <a:avLst>
              <a:gd name="adj" fmla="val 783"/>
            </a:avLst>
          </a:prstGeom>
          <a:solidFill>
            <a:schemeClr val="bg2"/>
          </a:solidFill>
          <a:ln w="127000">
            <a:noFill/>
            <a:miter lim="800000"/>
          </a:ln>
          <a:effectLst/>
        </p:spPr>
        <p:txBody>
          <a:bodyPr lIns="91440" tIns="274320" anchor="t"/>
          <a:lstStyle>
            <a:lvl1pPr indent="0">
              <a:buNone/>
              <a:defRPr sz="3200"/>
            </a:lvl1pPr>
            <a:extLst/>
          </a:lstStyle>
          <a:p>
            <a:pPr marL="0" algn="l" eaLnBrk="1" latinLnBrk="0" hangingPunct="1"/>
            <a:r>
              <a:rPr kumimoji="0" lang="en-US" smtClean="0"/>
              <a:t>Click icon to add picture</a:t>
            </a:r>
            <a:endParaRPr kumimoji="0" lang="en-US" dirty="0"/>
          </a:p>
        </p:txBody>
      </p:sp>
      <p:sp>
        <p:nvSpPr>
          <p:cNvPr id="9" name="Flowchart: Process 8"/>
          <p:cNvSpPr/>
          <p:nvPr/>
        </p:nvSpPr>
        <p:spPr>
          <a:xfrm rot="19468671">
            <a:off x="396725" y="954341"/>
            <a:ext cx="685800"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shade val="90000"/>
                <a:satMod val="200000"/>
                <a:alpha val="4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0" name="Flowchart: Process 9"/>
          <p:cNvSpPr/>
          <p:nvPr/>
        </p:nvSpPr>
        <p:spPr>
          <a:xfrm rot="2103354" flipH="1">
            <a:off x="5003667" y="936786"/>
            <a:ext cx="649224"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alpha val="2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dirty="0"/>
          </a:p>
        </p:txBody>
      </p:sp>
      <p:sp>
        <p:nvSpPr>
          <p:cNvPr id="4" name="Text Placeholder 3"/>
          <p:cNvSpPr>
            <a:spLocks noGrp="1"/>
          </p:cNvSpPr>
          <p:nvPr>
            <p:ph type="body" sz="half" idx="2"/>
          </p:nvPr>
        </p:nvSpPr>
        <p:spPr>
          <a:xfrm>
            <a:off x="838200" y="4800600"/>
            <a:ext cx="4419600" cy="762000"/>
          </a:xfrm>
        </p:spPr>
        <p:txBody>
          <a:bodyPr anchor="ctr"/>
          <a:lstStyle>
            <a:lvl1pPr marL="0" indent="0" algn="l">
              <a:lnSpc>
                <a:spcPts val="1600"/>
              </a:lnSpc>
              <a:spcBef>
                <a:spcPts val="0"/>
              </a:spcBef>
              <a:buNone/>
              <a:defRPr sz="1400">
                <a:solidFill>
                  <a:srgbClr val="777777"/>
                </a:solidFill>
              </a:defRPr>
            </a:lvl1pPr>
            <a:lvl2pPr>
              <a:defRPr sz="1200"/>
            </a:lvl2pPr>
            <a:lvl3pPr>
              <a:defRPr sz="1000"/>
            </a:lvl3pPr>
            <a:lvl4pPr>
              <a:defRPr sz="900"/>
            </a:lvl4pPr>
            <a:lvl5pPr>
              <a:defRPr sz="900"/>
            </a:lvl5pPr>
            <a:extLst/>
          </a:lstStyle>
          <a:p>
            <a:pPr lvl="0" eaLnBrk="1" latinLnBrk="0" hangingPunct="1"/>
            <a:r>
              <a:rPr kumimoji="0" lang="en-US" smtClean="0"/>
              <a:t>Click to edit Master text styles</a:t>
            </a: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6/25/2021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858000" y="274639"/>
            <a:ext cx="1828800" cy="5851525"/>
          </a:xfrm>
        </p:spPr>
        <p:txBody>
          <a:bodyPr vert="eaVert"/>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1143000" y="274640"/>
            <a:ext cx="5562600" cy="5851525"/>
          </a:xfrm>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6/25/2021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7" name="Pie 6"/>
          <p:cNvSpPr/>
          <p:nvPr/>
        </p:nvSpPr>
        <p:spPr>
          <a:xfrm>
            <a:off x="-815927" y="-815922"/>
            <a:ext cx="1638887" cy="1638887"/>
          </a:xfrm>
          <a:prstGeom prst="pie">
            <a:avLst>
              <a:gd name="adj1" fmla="val 0"/>
              <a:gd name="adj2" fmla="val 5402120"/>
            </a:avLst>
          </a:prstGeom>
          <a:solidFill>
            <a:schemeClr val="bg2">
              <a:tint val="18000"/>
              <a:satMod val="220000"/>
              <a:alpha val="33000"/>
            </a:schemeClr>
          </a:solidFill>
          <a:ln w="3175" cap="rnd" cmpd="sng" algn="ctr">
            <a:solidFill>
              <a:schemeClr val="bg2">
                <a:shade val="70000"/>
                <a:satMod val="200000"/>
                <a:alpha val="100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168816" y="21102"/>
            <a:ext cx="1702191" cy="1702191"/>
          </a:xfrm>
          <a:prstGeom prst="ellipse">
            <a:avLst/>
          </a:prstGeom>
          <a:noFill/>
          <a:ln w="27305" cap="rnd" cmpd="sng" algn="ctr">
            <a:solidFill>
              <a:schemeClr val="bg2">
                <a:tint val="45000"/>
                <a:satMod val="325000"/>
                <a:alpha val="100000"/>
              </a:schemeClr>
            </a:solidFill>
            <a:prstDash val="solid"/>
          </a:ln>
          <a:effectLst>
            <a:outerShdw blurRad="25400" dist="25400" dir="5400000" algn="tl" rotWithShape="0">
              <a:schemeClr val="bg2">
                <a:shade val="50000"/>
                <a:satMod val="150000"/>
                <a:alpha val="8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1" name="Donut 10"/>
          <p:cNvSpPr/>
          <p:nvPr/>
        </p:nvSpPr>
        <p:spPr>
          <a:xfrm rot="2315675">
            <a:off x="182881" y="1055077"/>
            <a:ext cx="1125717" cy="1102624"/>
          </a:xfrm>
          <a:prstGeom prst="donut">
            <a:avLst>
              <a:gd name="adj" fmla="val 11833"/>
            </a:avLst>
          </a:prstGeom>
          <a:gradFill rotWithShape="1">
            <a:gsLst>
              <a:gs pos="0">
                <a:schemeClr val="bg2">
                  <a:tint val="10000"/>
                  <a:shade val="99000"/>
                  <a:satMod val="355000"/>
                  <a:alpha val="70000"/>
                </a:schemeClr>
              </a:gs>
              <a:gs pos="70000">
                <a:schemeClr val="bg2">
                  <a:tint val="6000"/>
                  <a:shade val="100000"/>
                  <a:satMod val="400000"/>
                  <a:alpha val="55000"/>
                </a:schemeClr>
              </a:gs>
              <a:gs pos="100000">
                <a:schemeClr val="bg2">
                  <a:tint val="100000"/>
                  <a:shade val="75000"/>
                  <a:satMod val="370000"/>
                  <a:alpha val="60000"/>
                </a:schemeClr>
              </a:gs>
            </a:gsLst>
            <a:path path="circle">
              <a:fillToRect l="-407500" t="-50000" r="507500" b="150000"/>
            </a:path>
          </a:gradFill>
          <a:ln w="7350" cap="rnd" cmpd="sng" algn="ctr">
            <a:solidFill>
              <a:schemeClr val="bg2">
                <a:shade val="60000"/>
                <a:satMod val="220000"/>
                <a:alpha val="100000"/>
              </a:schemeClr>
            </a:solidFill>
            <a:prstDash val="solid"/>
          </a:ln>
          <a:effectLst>
            <a:outerShdw blurRad="12700" dist="15000" dir="4500000" algn="tl" rotWithShape="0">
              <a:schemeClr val="bg2">
                <a:shade val="10000"/>
                <a:satMod val="200000"/>
                <a:alpha val="3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2" name="Rectangle 11"/>
          <p:cNvSpPr/>
          <p:nvPr/>
        </p:nvSpPr>
        <p:spPr>
          <a:xfrm>
            <a:off x="1012873" y="-54"/>
            <a:ext cx="8131127"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5" name="Title Placeholder 4"/>
          <p:cNvSpPr>
            <a:spLocks noGrp="1"/>
          </p:cNvSpPr>
          <p:nvPr>
            <p:ph type="title"/>
          </p:nvPr>
        </p:nvSpPr>
        <p:spPr>
          <a:xfrm>
            <a:off x="1435608" y="274638"/>
            <a:ext cx="7498080" cy="1143000"/>
          </a:xfrm>
          <a:prstGeom prst="rect">
            <a:avLst/>
          </a:prstGeom>
        </p:spPr>
        <p:txBody>
          <a:bodyPr anchor="ctr">
            <a:normAutofit/>
          </a:bodyPr>
          <a:lstStyle>
            <a:extLst/>
          </a:lstStyle>
          <a:p>
            <a:r>
              <a:rPr kumimoji="0" lang="en-US" smtClean="0"/>
              <a:t>Click to edit Master title style</a:t>
            </a:r>
            <a:endParaRPr kumimoji="0" lang="en-US"/>
          </a:p>
        </p:txBody>
      </p:sp>
      <p:sp>
        <p:nvSpPr>
          <p:cNvPr id="9" name="Text Placeholder 8"/>
          <p:cNvSpPr>
            <a:spLocks noGrp="1"/>
          </p:cNvSpPr>
          <p:nvPr>
            <p:ph type="body" idx="1"/>
          </p:nvPr>
        </p:nvSpPr>
        <p:spPr>
          <a:xfrm>
            <a:off x="1435608" y="1447800"/>
            <a:ext cx="7498080" cy="4800600"/>
          </a:xfrm>
          <a:prstGeom prst="rect">
            <a:avLst/>
          </a:prstGeom>
        </p:spPr>
        <p:txBody>
          <a:bodyPr>
            <a:normAutofit/>
          </a:bodyPr>
          <a:lstStyle>
            <a:extLst/>
          </a:lstStyle>
          <a:p>
            <a:pPr lvl="0" eaLnBrk="1" latinLnBrk="0" hangingPunct="1"/>
            <a:r>
              <a:rPr kumimoji="0" lang="en-US" smtClean="0"/>
              <a:t>Click to edit Master text styles</a:t>
            </a:r>
          </a:p>
          <a:p>
            <a:pPr lvl="1" eaLnBrk="1" latinLnBrk="0" hangingPunct="1"/>
            <a:r>
              <a:rPr kumimoji="0" lang="en-US" smtClean="0"/>
              <a:t>Second level</a:t>
            </a:r>
          </a:p>
          <a:p>
            <a:pPr lvl="2" eaLnBrk="1" latinLnBrk="0" hangingPunct="1"/>
            <a:r>
              <a:rPr kumimoji="0" lang="en-US" smtClean="0"/>
              <a:t>Third level</a:t>
            </a:r>
          </a:p>
          <a:p>
            <a:pPr lvl="3" eaLnBrk="1" latinLnBrk="0" hangingPunct="1"/>
            <a:r>
              <a:rPr kumimoji="0" lang="en-US" smtClean="0"/>
              <a:t>Fourth level</a:t>
            </a:r>
          </a:p>
          <a:p>
            <a:pPr lvl="4" eaLnBrk="1" latinLnBrk="0" hangingPunct="1"/>
            <a:r>
              <a:rPr kumimoji="0" lang="en-US" smtClean="0"/>
              <a:t>Fifth level</a:t>
            </a:r>
            <a:endParaRPr kumimoji="0" lang="en-US"/>
          </a:p>
        </p:txBody>
      </p:sp>
      <p:sp>
        <p:nvSpPr>
          <p:cNvPr id="24" name="Date Placeholder 23"/>
          <p:cNvSpPr>
            <a:spLocks noGrp="1"/>
          </p:cNvSpPr>
          <p:nvPr>
            <p:ph type="dt" sz="half" idx="2"/>
          </p:nvPr>
        </p:nvSpPr>
        <p:spPr>
          <a:xfrm>
            <a:off x="3581400" y="6305550"/>
            <a:ext cx="2133600" cy="476250"/>
          </a:xfrm>
          <a:prstGeom prst="rect">
            <a:avLst/>
          </a:prstGeom>
        </p:spPr>
        <p:txBody>
          <a:bodyPr anchor="b"/>
          <a:lstStyle>
            <a:lvl1pPr algn="r" eaLnBrk="1" latinLnBrk="0" hangingPunct="1">
              <a:defRPr kumimoji="0" sz="1200">
                <a:solidFill>
                  <a:schemeClr val="bg2">
                    <a:shade val="50000"/>
                    <a:satMod val="200000"/>
                  </a:schemeClr>
                </a:solidFill>
              </a:defRPr>
            </a:lvl1pPr>
            <a:extLst/>
          </a:lstStyle>
          <a:p>
            <a:fld id="{1D8BD707-D9CF-40AE-B4C6-C98DA3205C09}" type="datetimeFigureOut">
              <a:rPr lang="en-US" smtClean="0"/>
              <a:pPr/>
              <a:t>6/25/2021</a:t>
            </a:fld>
            <a:endParaRPr lang="en-US"/>
          </a:p>
        </p:txBody>
      </p:sp>
      <p:sp>
        <p:nvSpPr>
          <p:cNvPr id="10" name="Footer Placeholder 9"/>
          <p:cNvSpPr>
            <a:spLocks noGrp="1"/>
          </p:cNvSpPr>
          <p:nvPr>
            <p:ph type="ftr" sz="quarter" idx="3"/>
          </p:nvPr>
        </p:nvSpPr>
        <p:spPr>
          <a:xfrm>
            <a:off x="5715000" y="6305550"/>
            <a:ext cx="2895600" cy="476250"/>
          </a:xfrm>
          <a:prstGeom prst="rect">
            <a:avLst/>
          </a:prstGeom>
        </p:spPr>
        <p:txBody>
          <a:bodyPr anchor="b"/>
          <a:lstStyle>
            <a:lvl1pPr eaLnBrk="1" latinLnBrk="0" hangingPunct="1">
              <a:defRPr kumimoji="0" sz="1200">
                <a:solidFill>
                  <a:schemeClr val="bg2">
                    <a:shade val="50000"/>
                    <a:satMod val="200000"/>
                  </a:schemeClr>
                </a:solidFill>
                <a:effectLst/>
              </a:defRPr>
            </a:lvl1pPr>
            <a:extLst/>
          </a:lstStyle>
          <a:p>
            <a:endParaRPr lang="en-US"/>
          </a:p>
        </p:txBody>
      </p:sp>
      <p:sp>
        <p:nvSpPr>
          <p:cNvPr id="22" name="Slide Number Placeholder 21"/>
          <p:cNvSpPr>
            <a:spLocks noGrp="1"/>
          </p:cNvSpPr>
          <p:nvPr>
            <p:ph type="sldNum" sz="quarter" idx="4"/>
          </p:nvPr>
        </p:nvSpPr>
        <p:spPr>
          <a:xfrm>
            <a:off x="8613648" y="6305550"/>
            <a:ext cx="457200" cy="476250"/>
          </a:xfrm>
          <a:prstGeom prst="rect">
            <a:avLst/>
          </a:prstGeom>
        </p:spPr>
        <p:txBody>
          <a:bodyPr anchor="b"/>
          <a:lstStyle>
            <a:lvl1pPr algn="ctr" eaLnBrk="1" latinLnBrk="0" hangingPunct="1">
              <a:defRPr kumimoji="0" sz="1200">
                <a:solidFill>
                  <a:schemeClr val="bg2">
                    <a:shade val="50000"/>
                    <a:satMod val="200000"/>
                  </a:schemeClr>
                </a:solidFill>
                <a:effectLst/>
              </a:defRPr>
            </a:lvl1pPr>
            <a:extLst/>
          </a:lstStyle>
          <a:p>
            <a:fld id="{B6F15528-21DE-4FAA-801E-634DDDAF4B2B}" type="slidenum">
              <a:rPr lang="en-US" smtClean="0"/>
              <a:pPr/>
              <a:t>‹#›</a:t>
            </a:fld>
            <a:endParaRPr lang="en-US"/>
          </a:p>
        </p:txBody>
      </p:sp>
      <p:sp>
        <p:nvSpPr>
          <p:cNvPr id="15" name="Rectangle 14"/>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rtl="0" eaLnBrk="1" latinLnBrk="0" hangingPunct="1">
        <a:spcBef>
          <a:spcPct val="0"/>
        </a:spcBef>
        <a:buNone/>
        <a:defRPr kumimoji="0" sz="4300" kern="1200">
          <a:solidFill>
            <a:schemeClr val="tx2">
              <a:satMod val="130000"/>
            </a:schemeClr>
          </a:solidFill>
          <a:effectLst>
            <a:outerShdw blurRad="50000" dist="30000" dir="5400000" algn="tl" rotWithShape="0">
              <a:srgbClr val="000000">
                <a:alpha val="30000"/>
              </a:srgbClr>
            </a:outerShdw>
          </a:effectLst>
          <a:latin typeface="+mj-lt"/>
          <a:ea typeface="+mj-ea"/>
          <a:cs typeface="+mj-cs"/>
        </a:defRPr>
      </a:lvl1pPr>
      <a:extLst/>
    </p:titleStyle>
    <p:bodyStyle>
      <a:lvl1pPr marL="365760" indent="-283464" algn="l" rtl="0" eaLnBrk="1" latinLnBrk="0" hangingPunct="1">
        <a:lnSpc>
          <a:spcPct val="100000"/>
        </a:lnSpc>
        <a:spcBef>
          <a:spcPts val="600"/>
        </a:spcBef>
        <a:buClr>
          <a:schemeClr val="accent1"/>
        </a:buClr>
        <a:buSzPct val="80000"/>
        <a:buFont typeface="Wingdings 2"/>
        <a:buChar char=""/>
        <a:defRPr kumimoji="0" sz="3200" kern="1200">
          <a:solidFill>
            <a:schemeClr val="tx1"/>
          </a:solidFill>
          <a:latin typeface="+mn-lt"/>
          <a:ea typeface="+mn-ea"/>
          <a:cs typeface="+mn-cs"/>
        </a:defRPr>
      </a:lvl1pPr>
      <a:lvl2pPr marL="640080" indent="-237744" algn="l" rtl="0" eaLnBrk="1" latinLnBrk="0" hangingPunct="1">
        <a:lnSpc>
          <a:spcPct val="100000"/>
        </a:lnSpc>
        <a:spcBef>
          <a:spcPts val="550"/>
        </a:spcBef>
        <a:buClr>
          <a:schemeClr val="accent1"/>
        </a:buClr>
        <a:buFont typeface="Verdana"/>
        <a:buChar char="◦"/>
        <a:defRPr kumimoji="0" sz="2800" kern="1200">
          <a:solidFill>
            <a:schemeClr val="tx1"/>
          </a:solidFill>
          <a:latin typeface="+mn-lt"/>
          <a:ea typeface="+mn-ea"/>
          <a:cs typeface="+mn-cs"/>
        </a:defRPr>
      </a:lvl2pPr>
      <a:lvl3pPr marL="886968" indent="-228600" algn="l" rtl="0" eaLnBrk="1" latinLnBrk="0" hangingPunct="1">
        <a:lnSpc>
          <a:spcPct val="100000"/>
        </a:lnSpc>
        <a:spcBef>
          <a:spcPct val="20000"/>
        </a:spcBef>
        <a:buClr>
          <a:schemeClr val="accent2"/>
        </a:buClr>
        <a:buFont typeface="Wingdings 2"/>
        <a:buChar char=""/>
        <a:defRPr kumimoji="0" sz="2400" kern="1200">
          <a:solidFill>
            <a:schemeClr val="tx1"/>
          </a:solidFill>
          <a:latin typeface="+mn-lt"/>
          <a:ea typeface="+mn-ea"/>
          <a:cs typeface="+mn-cs"/>
        </a:defRPr>
      </a:lvl3pPr>
      <a:lvl4pPr marL="1097280" indent="-173736" algn="l" rtl="0" eaLnBrk="1" latinLnBrk="0" hangingPunct="1">
        <a:lnSpc>
          <a:spcPct val="100000"/>
        </a:lnSpc>
        <a:spcBef>
          <a:spcPct val="20000"/>
        </a:spcBef>
        <a:buClr>
          <a:schemeClr val="accent3"/>
        </a:buClr>
        <a:buFont typeface="Wingdings 2"/>
        <a:buChar char=""/>
        <a:defRPr kumimoji="0" sz="2000" kern="1200">
          <a:solidFill>
            <a:schemeClr val="tx1"/>
          </a:solidFill>
          <a:latin typeface="+mn-lt"/>
          <a:ea typeface="+mn-ea"/>
          <a:cs typeface="+mn-cs"/>
        </a:defRPr>
      </a:lvl4pPr>
      <a:lvl5pPr marL="1298448" indent="-182880" algn="l" rtl="0" eaLnBrk="1" latinLnBrk="0" hangingPunct="1">
        <a:lnSpc>
          <a:spcPct val="100000"/>
        </a:lnSpc>
        <a:spcBef>
          <a:spcPct val="20000"/>
        </a:spcBef>
        <a:buClr>
          <a:schemeClr val="accent4"/>
        </a:buClr>
        <a:buFont typeface="Wingdings 2"/>
        <a:buChar char=""/>
        <a:defRPr kumimoji="0" sz="2000" kern="1200">
          <a:solidFill>
            <a:schemeClr val="tx1"/>
          </a:solidFill>
          <a:latin typeface="+mn-lt"/>
          <a:ea typeface="+mn-ea"/>
          <a:cs typeface="+mn-cs"/>
        </a:defRPr>
      </a:lvl5pPr>
      <a:lvl6pPr marL="1508760" indent="-182880" algn="l" rtl="0" eaLnBrk="1" latinLnBrk="0" hangingPunct="1">
        <a:lnSpc>
          <a:spcPct val="100000"/>
        </a:lnSpc>
        <a:spcBef>
          <a:spcPct val="20000"/>
        </a:spcBef>
        <a:buClr>
          <a:schemeClr val="accent5"/>
        </a:buClr>
        <a:buFont typeface="Wingdings 2"/>
        <a:buChar char=""/>
        <a:defRPr kumimoji="0" sz="2000" kern="1200">
          <a:solidFill>
            <a:schemeClr val="tx1"/>
          </a:solidFill>
          <a:latin typeface="+mn-lt"/>
          <a:ea typeface="+mn-ea"/>
          <a:cs typeface="+mn-cs"/>
        </a:defRPr>
      </a:lvl6pPr>
      <a:lvl7pPr marL="171907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7pPr>
      <a:lvl8pPr marL="1920240"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8pPr>
      <a:lvl9pPr marL="213055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9pPr>
      <a:extLst/>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a:extLst/>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914400"/>
            <a:ext cx="7498080" cy="3886200"/>
          </a:xfrm>
        </p:spPr>
        <p:txBody>
          <a:bodyPr>
            <a:normAutofit/>
          </a:bodyPr>
          <a:lstStyle/>
          <a:p>
            <a:pPr algn="ctr"/>
            <a:r>
              <a:rPr lang="en-IN" b="1" dirty="0" smtClean="0">
                <a:latin typeface="Times New Roman" pitchFamily="18" charset="0"/>
                <a:cs typeface="Times New Roman" pitchFamily="18" charset="0"/>
              </a:rPr>
              <a:t>Secure Data Sharing with Flexible User Access Privilege Update in Cloud-assisted </a:t>
            </a:r>
            <a:r>
              <a:rPr lang="en-IN" b="1" dirty="0" err="1" smtClean="0">
                <a:latin typeface="Times New Roman" pitchFamily="18" charset="0"/>
                <a:cs typeface="Times New Roman" pitchFamily="18" charset="0"/>
              </a:rPr>
              <a:t>IoMT</a:t>
            </a:r>
            <a:endParaRPr lang="en-US" b="1" dirty="0">
              <a:latin typeface="Times New Roman" pitchFamily="18" charset="0"/>
              <a:cs typeface="Times New Roman" pitchFamily="18" charset="0"/>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639762"/>
          </a:xfrm>
        </p:spPr>
        <p:txBody>
          <a:bodyPr>
            <a:normAutofit fontScale="90000"/>
          </a:bodyPr>
          <a:lstStyle/>
          <a:p>
            <a:r>
              <a:rPr lang="en-US" b="1" dirty="0" smtClean="0"/>
              <a:t>Abstract</a:t>
            </a:r>
            <a:endParaRPr lang="en-IN" dirty="0"/>
          </a:p>
        </p:txBody>
      </p:sp>
      <p:sp>
        <p:nvSpPr>
          <p:cNvPr id="3" name="Content Placeholder 2"/>
          <p:cNvSpPr>
            <a:spLocks noGrp="1"/>
          </p:cNvSpPr>
          <p:nvPr>
            <p:ph idx="1"/>
          </p:nvPr>
        </p:nvSpPr>
        <p:spPr>
          <a:xfrm>
            <a:off x="1435608" y="990600"/>
            <a:ext cx="7498080" cy="5257800"/>
          </a:xfrm>
        </p:spPr>
        <p:txBody>
          <a:bodyPr>
            <a:noAutofit/>
          </a:bodyPr>
          <a:lstStyle/>
          <a:p>
            <a:pPr algn="just">
              <a:lnSpc>
                <a:spcPct val="150000"/>
              </a:lnSpc>
              <a:buNone/>
            </a:pPr>
            <a:r>
              <a:rPr lang="en-IN" sz="2000" dirty="0" smtClean="0">
                <a:latin typeface="Times New Roman" pitchFamily="18" charset="0"/>
                <a:cs typeface="Times New Roman" pitchFamily="18" charset="0"/>
              </a:rPr>
              <a:t>    Cloud-assisted </a:t>
            </a:r>
            <a:r>
              <a:rPr lang="en-IN" sz="2000" dirty="0" smtClean="0">
                <a:latin typeface="Times New Roman" pitchFamily="18" charset="0"/>
                <a:cs typeface="Times New Roman" pitchFamily="18" charset="0"/>
              </a:rPr>
              <a:t>Internet of Medical Things (</a:t>
            </a:r>
            <a:r>
              <a:rPr lang="en-IN" sz="2000" dirty="0" err="1" smtClean="0">
                <a:latin typeface="Times New Roman" pitchFamily="18" charset="0"/>
                <a:cs typeface="Times New Roman" pitchFamily="18" charset="0"/>
              </a:rPr>
              <a:t>IoMT</a:t>
            </a:r>
            <a:r>
              <a:rPr lang="en-IN" sz="2000" dirty="0" smtClean="0">
                <a:latin typeface="Times New Roman" pitchFamily="18" charset="0"/>
                <a:cs typeface="Times New Roman" pitchFamily="18" charset="0"/>
              </a:rPr>
              <a:t>) is becoming an emerging paradigm in the healthcare domain, which involves collection, storage and usage of the medical data. Considering the confidentiality and accessibility of the outsourced data, secure and fine-grained data sharing is a crucial requirement for the patients. Attribute-based encryption (ABE) is a promising solution to deal with this issue, but considering its property of each attribute sharing with multiple users, how to flexibly and efficiently update access privileges of certain users without affecting others is still a serious challenge. </a:t>
            </a:r>
            <a:endParaRPr lang="en-US" sz="2000" dirty="0" smtClean="0">
              <a:latin typeface="Times New Roman" pitchFamily="18" charset="0"/>
              <a:cs typeface="Times New Roman" pitchFamily="18" charset="0"/>
            </a:endParaRP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219200" y="533400"/>
            <a:ext cx="7714488" cy="5715000"/>
          </a:xfrm>
        </p:spPr>
        <p:txBody>
          <a:bodyPr>
            <a:normAutofit/>
          </a:bodyPr>
          <a:lstStyle/>
          <a:p>
            <a:pPr algn="just">
              <a:lnSpc>
                <a:spcPct val="150000"/>
              </a:lnSpc>
              <a:buNone/>
            </a:pPr>
            <a:r>
              <a:rPr lang="en-IN" sz="2000" dirty="0" smtClean="0">
                <a:latin typeface="Times New Roman" pitchFamily="18" charset="0"/>
                <a:cs typeface="Times New Roman" pitchFamily="18" charset="0"/>
              </a:rPr>
              <a:t>    In </a:t>
            </a:r>
            <a:r>
              <a:rPr lang="en-IN" sz="2000" dirty="0" smtClean="0">
                <a:latin typeface="Times New Roman" pitchFamily="18" charset="0"/>
                <a:cs typeface="Times New Roman" pitchFamily="18" charset="0"/>
              </a:rPr>
              <a:t>this paper, we propose a secure and fine-grained data sharing scheme with flexible user access privilege update in cloud-assisted </a:t>
            </a:r>
            <a:r>
              <a:rPr lang="en-IN" sz="2000" dirty="0" err="1" smtClean="0">
                <a:latin typeface="Times New Roman" pitchFamily="18" charset="0"/>
                <a:cs typeface="Times New Roman" pitchFamily="18" charset="0"/>
              </a:rPr>
              <a:t>IoMT</a:t>
            </a:r>
            <a:r>
              <a:rPr lang="en-IN" sz="2000" dirty="0" smtClean="0">
                <a:latin typeface="Times New Roman" pitchFamily="18" charset="0"/>
                <a:cs typeface="Times New Roman" pitchFamily="18" charset="0"/>
              </a:rPr>
              <a:t> environment. Specifically, we take ABE as the basic building block, and utilize proxy re-encryption and key blinding techniques to empower the cloud server to re-encrypt the </a:t>
            </a:r>
            <a:r>
              <a:rPr lang="en-IN" sz="2000" dirty="0" err="1" smtClean="0">
                <a:latin typeface="Times New Roman" pitchFamily="18" charset="0"/>
                <a:cs typeface="Times New Roman" pitchFamily="18" charset="0"/>
              </a:rPr>
              <a:t>ciphertext</a:t>
            </a:r>
            <a:r>
              <a:rPr lang="en-IN" sz="2000" dirty="0" smtClean="0">
                <a:latin typeface="Times New Roman" pitchFamily="18" charset="0"/>
                <a:cs typeface="Times New Roman" pitchFamily="18" charset="0"/>
              </a:rPr>
              <a:t> affected by revocation and update keys for unrevoked users. In addition, adding attributes for users to extend their access rights is realized only based on few key components stored in cloud without entirely re-computing and re-issuing keys for them. As a result, the patients are able to flexibly and efficiently share their data and manage users' privileges. Formal proof and detailed performance evaluation demonstrate the security and efficiency of the proposed scheme.</a:t>
            </a:r>
            <a:endParaRPr lang="en-IN" sz="2000" dirty="0">
              <a:latin typeface="Times New Roman" pitchFamily="18" charset="0"/>
              <a:cs typeface="Times New Roman" pitchFamily="18" charset="0"/>
            </a:endParaRP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47800" y="0"/>
            <a:ext cx="7498080" cy="563562"/>
          </a:xfrm>
        </p:spPr>
        <p:txBody>
          <a:bodyPr>
            <a:normAutofit fontScale="90000"/>
          </a:bodyPr>
          <a:lstStyle/>
          <a:p>
            <a:r>
              <a:rPr lang="en-US" dirty="0" smtClean="0"/>
              <a:t>Existing System</a:t>
            </a:r>
            <a:endParaRPr lang="en-US" dirty="0"/>
          </a:p>
        </p:txBody>
      </p:sp>
      <p:sp>
        <p:nvSpPr>
          <p:cNvPr id="3" name="Content Placeholder 2"/>
          <p:cNvSpPr>
            <a:spLocks noGrp="1"/>
          </p:cNvSpPr>
          <p:nvPr>
            <p:ph idx="1"/>
          </p:nvPr>
        </p:nvSpPr>
        <p:spPr>
          <a:xfrm>
            <a:off x="1447800" y="609600"/>
            <a:ext cx="7498080" cy="5715000"/>
          </a:xfrm>
        </p:spPr>
        <p:txBody>
          <a:bodyPr>
            <a:noAutofit/>
          </a:bodyPr>
          <a:lstStyle/>
          <a:p>
            <a:pPr algn="just">
              <a:lnSpc>
                <a:spcPct val="150000"/>
              </a:lnSpc>
            </a:pPr>
            <a:r>
              <a:rPr lang="en-IN" sz="2000" dirty="0" smtClean="0">
                <a:latin typeface="Times New Roman" pitchFamily="18" charset="0"/>
                <a:cs typeface="Times New Roman" pitchFamily="18" charset="0"/>
              </a:rPr>
              <a:t>In this paper, we focused on a thorough review of current and existing literature on different approaches and mechanisms used in e-Health to deal with security and privacy issues</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Data are exposed to different threats when organizations assume that cloud migration is a “lift-and-shift” </a:t>
            </a:r>
            <a:r>
              <a:rPr lang="en-IN" sz="2000" dirty="0" err="1" smtClean="0">
                <a:latin typeface="Times New Roman" pitchFamily="18" charset="0"/>
                <a:cs typeface="Times New Roman" pitchFamily="18" charset="0"/>
              </a:rPr>
              <a:t>endeavor</a:t>
            </a:r>
            <a:r>
              <a:rPr lang="en-IN" sz="2000" dirty="0" smtClean="0">
                <a:latin typeface="Times New Roman" pitchFamily="18" charset="0"/>
                <a:cs typeface="Times New Roman" pitchFamily="18" charset="0"/>
              </a:rPr>
              <a:t> of simply porting their existing IT stack and security controls to a cloud environment</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We have studied the existing PKE, IBE, IBBE, &amp; ABE and then proposed multiple solutions to safeguard cloud-based data in </a:t>
            </a:r>
            <a:r>
              <a:rPr lang="en-IN" sz="2000" dirty="0" err="1" smtClean="0">
                <a:latin typeface="Times New Roman" pitchFamily="18" charset="0"/>
                <a:cs typeface="Times New Roman" pitchFamily="18" charset="0"/>
              </a:rPr>
              <a:t>ehealth</a:t>
            </a:r>
            <a:r>
              <a:rPr lang="en-IN" sz="2000" dirty="0" smtClean="0">
                <a:latin typeface="Times New Roman" pitchFamily="18" charset="0"/>
                <a:cs typeface="Times New Roman" pitchFamily="18" charset="0"/>
              </a:rPr>
              <a:t> systems</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This review highlights a comprehensive study of existing cloud-based </a:t>
            </a:r>
            <a:r>
              <a:rPr lang="en-IN" sz="2000" dirty="0" err="1" smtClean="0">
                <a:latin typeface="Times New Roman" pitchFamily="18" charset="0"/>
                <a:cs typeface="Times New Roman" pitchFamily="18" charset="0"/>
              </a:rPr>
              <a:t>eHealth</a:t>
            </a:r>
            <a:r>
              <a:rPr lang="en-IN" sz="2000" dirty="0" smtClean="0">
                <a:latin typeface="Times New Roman" pitchFamily="18" charset="0"/>
                <a:cs typeface="Times New Roman" pitchFamily="18" charset="0"/>
              </a:rPr>
              <a:t> solutions that are cryptographic and non-cryptographic methods for protecting the privacy and security of digital data. </a:t>
            </a:r>
            <a:endParaRPr lang="en-US" sz="2000" dirty="0" smtClean="0">
              <a:latin typeface="Times New Roman" pitchFamily="18" charset="0"/>
              <a:cs typeface="Times New Roman" pitchFamily="18" charset="0"/>
            </a:endParaRP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47800" y="0"/>
            <a:ext cx="7498080" cy="411162"/>
          </a:xfrm>
        </p:spPr>
        <p:txBody>
          <a:bodyPr>
            <a:normAutofit fontScale="90000"/>
          </a:bodyPr>
          <a:lstStyle/>
          <a:p>
            <a:r>
              <a:rPr lang="en-US" dirty="0" smtClean="0"/>
              <a:t>Disadvantage of Existing System</a:t>
            </a:r>
            <a:endParaRPr lang="en-US" dirty="0"/>
          </a:p>
        </p:txBody>
      </p:sp>
      <p:sp>
        <p:nvSpPr>
          <p:cNvPr id="3" name="Content Placeholder 2"/>
          <p:cNvSpPr>
            <a:spLocks noGrp="1"/>
          </p:cNvSpPr>
          <p:nvPr>
            <p:ph idx="1"/>
          </p:nvPr>
        </p:nvSpPr>
        <p:spPr>
          <a:xfrm>
            <a:off x="1447800" y="381000"/>
            <a:ext cx="7498080" cy="5715000"/>
          </a:xfrm>
        </p:spPr>
        <p:txBody>
          <a:bodyPr>
            <a:noAutofit/>
          </a:bodyPr>
          <a:lstStyle/>
          <a:p>
            <a:pPr algn="just">
              <a:lnSpc>
                <a:spcPct val="150000"/>
              </a:lnSpc>
            </a:pPr>
            <a:r>
              <a:rPr lang="en-IN" sz="2000" dirty="0" smtClean="0">
                <a:latin typeface="Times New Roman" pitchFamily="18" charset="0"/>
                <a:cs typeface="Times New Roman" pitchFamily="18" charset="0"/>
              </a:rPr>
              <a:t>The solution of the problem is a degree constraint, that is crucial for realism in both contexts several other greedy heuristics to solve the online problem</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Current hypervisors don’t provide adequate provision because of synchronization problems and soft real-time constraints which result in frequent serious performance degradation and deadline misses</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When there is a new problem based on past experience used CBR to find a </a:t>
            </a:r>
            <a:r>
              <a:rPr lang="en-IN" sz="2000" dirty="0" smtClean="0">
                <a:latin typeface="Times New Roman" pitchFamily="18" charset="0"/>
                <a:cs typeface="Times New Roman" pitchFamily="18" charset="0"/>
              </a:rPr>
              <a:t>solution.</a:t>
            </a:r>
          </a:p>
          <a:p>
            <a:pPr algn="just">
              <a:lnSpc>
                <a:spcPct val="150000"/>
              </a:lnSpc>
            </a:pPr>
            <a:r>
              <a:rPr lang="en-IN" sz="2000" dirty="0" smtClean="0">
                <a:latin typeface="Times New Roman" pitchFamily="18" charset="0"/>
                <a:cs typeface="Times New Roman" pitchFamily="18" charset="0"/>
              </a:rPr>
              <a:t>This has increased the vital security problem of how to control and </a:t>
            </a:r>
            <a:r>
              <a:rPr lang="en-IN" sz="2000" dirty="0" smtClean="0">
                <a:latin typeface="Times New Roman" pitchFamily="18" charset="0"/>
                <a:cs typeface="Times New Roman" pitchFamily="18" charset="0"/>
              </a:rPr>
              <a:t>anticipate </a:t>
            </a:r>
            <a:r>
              <a:rPr lang="en-IN" sz="2000" dirty="0" smtClean="0">
                <a:latin typeface="Times New Roman" pitchFamily="18" charset="0"/>
                <a:cs typeface="Times New Roman" pitchFamily="18" charset="0"/>
              </a:rPr>
              <a:t>unapproved access to information stored in the cloud.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The author proposed an algorithm SEQ that tells about resource augmentation to give a solution to Maximize Throughput Bounded Degree (MTBD) </a:t>
            </a:r>
            <a:r>
              <a:rPr lang="en-IN" sz="2000" dirty="0" smtClean="0">
                <a:latin typeface="Times New Roman" pitchFamily="18" charset="0"/>
                <a:cs typeface="Times New Roman" pitchFamily="18" charset="0"/>
              </a:rPr>
              <a:t>problem.</a:t>
            </a:r>
            <a:endParaRPr lang="en-US" sz="2000" dirty="0" smtClean="0">
              <a:latin typeface="Times New Roman" pitchFamily="18" charset="0"/>
              <a:cs typeface="Times New Roman" pitchFamily="18" charset="0"/>
            </a:endParaRP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0"/>
            <a:ext cx="7498080" cy="381000"/>
          </a:xfrm>
        </p:spPr>
        <p:txBody>
          <a:bodyPr>
            <a:normAutofit fontScale="90000"/>
          </a:bodyPr>
          <a:lstStyle/>
          <a:p>
            <a:r>
              <a:rPr lang="en-US" b="1" dirty="0" smtClean="0"/>
              <a:t>PROPOSED SYSTEM :</a:t>
            </a:r>
            <a:endParaRPr lang="en-US" dirty="0"/>
          </a:p>
        </p:txBody>
      </p:sp>
      <p:sp>
        <p:nvSpPr>
          <p:cNvPr id="3" name="Content Placeholder 2"/>
          <p:cNvSpPr>
            <a:spLocks noGrp="1"/>
          </p:cNvSpPr>
          <p:nvPr>
            <p:ph idx="1"/>
          </p:nvPr>
        </p:nvSpPr>
        <p:spPr>
          <a:xfrm>
            <a:off x="1143000" y="228600"/>
            <a:ext cx="7498080" cy="5867400"/>
          </a:xfrm>
        </p:spPr>
        <p:txBody>
          <a:bodyPr>
            <a:noAutofit/>
          </a:bodyPr>
          <a:lstStyle/>
          <a:p>
            <a:pPr algn="just">
              <a:lnSpc>
                <a:spcPct val="150000"/>
              </a:lnSpc>
            </a:pPr>
            <a:r>
              <a:rPr lang="en-IN" sz="2000" dirty="0" smtClean="0">
                <a:latin typeface="Times New Roman" pitchFamily="18" charset="0"/>
                <a:cs typeface="Times New Roman" pitchFamily="18" charset="0"/>
              </a:rPr>
              <a:t>An integrated </a:t>
            </a:r>
            <a:r>
              <a:rPr lang="en-IN" sz="2000" dirty="0" err="1" smtClean="0">
                <a:latin typeface="Times New Roman" pitchFamily="18" charset="0"/>
                <a:cs typeface="Times New Roman" pitchFamily="18" charset="0"/>
              </a:rPr>
              <a:t>blockchain</a:t>
            </a:r>
            <a:r>
              <a:rPr lang="en-IN" sz="2000" dirty="0" smtClean="0">
                <a:latin typeface="Times New Roman" pitchFamily="18" charset="0"/>
                <a:cs typeface="Times New Roman" pitchFamily="18" charset="0"/>
              </a:rPr>
              <a:t> model of a fully independent </a:t>
            </a:r>
            <a:r>
              <a:rPr lang="en-IN" sz="2000" dirty="0" err="1" smtClean="0">
                <a:latin typeface="Times New Roman" pitchFamily="18" charset="0"/>
                <a:cs typeface="Times New Roman" pitchFamily="18" charset="0"/>
              </a:rPr>
              <a:t>blockchain</a:t>
            </a:r>
            <a:r>
              <a:rPr lang="en-IN" sz="2000" dirty="0" smtClean="0">
                <a:latin typeface="Times New Roman" pitchFamily="18" charset="0"/>
                <a:cs typeface="Times New Roman" pitchFamily="18" charset="0"/>
              </a:rPr>
              <a:t> (FPB) and consortium </a:t>
            </a:r>
            <a:r>
              <a:rPr lang="en-IN" sz="2000" dirty="0" err="1" smtClean="0">
                <a:latin typeface="Times New Roman" pitchFamily="18" charset="0"/>
                <a:cs typeface="Times New Roman" pitchFamily="18" charset="0"/>
              </a:rPr>
              <a:t>blockchain</a:t>
            </a:r>
            <a:r>
              <a:rPr lang="en-IN" sz="2000" dirty="0" smtClean="0">
                <a:latin typeface="Times New Roman" pitchFamily="18" charset="0"/>
                <a:cs typeface="Times New Roman" pitchFamily="18" charset="0"/>
              </a:rPr>
              <a:t> (CB) was proposed to improve the time taken for data validation</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While considering the future and growth of cloud-based healthcare services, we focused on the security of critical electronic health records (EHRs) and proposed an identity-based secure and encrypted data-sharing technique</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We have studied the existing PKE, IBE, IBBE, &amp; ABE and then proposed multiple solutions to safeguard cloud-based data in </a:t>
            </a:r>
            <a:r>
              <a:rPr lang="en-IN" sz="2000" dirty="0" err="1" smtClean="0">
                <a:latin typeface="Times New Roman" pitchFamily="18" charset="0"/>
                <a:cs typeface="Times New Roman" pitchFamily="18" charset="0"/>
              </a:rPr>
              <a:t>ehealth</a:t>
            </a:r>
            <a:r>
              <a:rPr lang="en-IN" sz="2000" dirty="0" smtClean="0">
                <a:latin typeface="Times New Roman" pitchFamily="18" charset="0"/>
                <a:cs typeface="Times New Roman" pitchFamily="18" charset="0"/>
              </a:rPr>
              <a:t> systems.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Specialists have developed a system for </a:t>
            </a:r>
            <a:r>
              <a:rPr lang="en-IN" sz="2000" dirty="0" err="1" smtClean="0">
                <a:latin typeface="Times New Roman" pitchFamily="18" charset="0"/>
                <a:cs typeface="Times New Roman" pitchFamily="18" charset="0"/>
              </a:rPr>
              <a:t>IoT</a:t>
            </a:r>
            <a:r>
              <a:rPr lang="en-IN" sz="2000" dirty="0" smtClean="0">
                <a:latin typeface="Times New Roman" pitchFamily="18" charset="0"/>
                <a:cs typeface="Times New Roman" pitchFamily="18" charset="0"/>
              </a:rPr>
              <a:t>-based shrewd well-being systems used in their proposal as an e-Health platform, zeroing in on interoperability, different criteria for creativity, correspondence protocols, and framework prerequisites.</a:t>
            </a:r>
            <a:endParaRPr lang="en-US" sz="2000" dirty="0" smtClean="0">
              <a:latin typeface="Times New Roman" pitchFamily="18" charset="0"/>
              <a:cs typeface="Times New Roman" pitchFamily="18" charset="0"/>
            </a:endParaRP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563562"/>
          </a:xfrm>
        </p:spPr>
        <p:txBody>
          <a:bodyPr>
            <a:normAutofit fontScale="90000"/>
          </a:bodyPr>
          <a:lstStyle/>
          <a:p>
            <a:r>
              <a:rPr lang="en-US" b="1" dirty="0" smtClean="0"/>
              <a:t>ADVANTAGE</a:t>
            </a:r>
            <a:endParaRPr lang="en-US" dirty="0"/>
          </a:p>
        </p:txBody>
      </p:sp>
      <p:sp>
        <p:nvSpPr>
          <p:cNvPr id="3" name="Content Placeholder 2"/>
          <p:cNvSpPr>
            <a:spLocks noGrp="1"/>
          </p:cNvSpPr>
          <p:nvPr>
            <p:ph idx="1"/>
          </p:nvPr>
        </p:nvSpPr>
        <p:spPr>
          <a:xfrm>
            <a:off x="1066800" y="838200"/>
            <a:ext cx="7866888" cy="6019800"/>
          </a:xfrm>
        </p:spPr>
        <p:txBody>
          <a:bodyPr>
            <a:normAutofit lnSpcReduction="10000"/>
          </a:bodyPr>
          <a:lstStyle/>
          <a:p>
            <a:pPr algn="just">
              <a:lnSpc>
                <a:spcPct val="150000"/>
              </a:lnSpc>
            </a:pPr>
            <a:r>
              <a:rPr lang="en-IN" sz="2000" dirty="0" smtClean="0">
                <a:latin typeface="Times New Roman" pitchFamily="18" charset="0"/>
                <a:cs typeface="Times New Roman" pitchFamily="18" charset="0"/>
              </a:rPr>
              <a:t>The researchers have been anticipated this is the active load balance strategy has a number of constraints with respect to performance time and memory </a:t>
            </a:r>
            <a:r>
              <a:rPr lang="en-IN" sz="2000" dirty="0" smtClean="0">
                <a:latin typeface="Times New Roman" pitchFamily="18" charset="0"/>
                <a:cs typeface="Times New Roman" pitchFamily="18" charset="0"/>
              </a:rPr>
              <a:t>requirement.</a:t>
            </a:r>
          </a:p>
          <a:p>
            <a:pPr algn="just">
              <a:lnSpc>
                <a:spcPct val="150000"/>
              </a:lnSpc>
            </a:pPr>
            <a:r>
              <a:rPr lang="en-IN" sz="2000" dirty="0" smtClean="0">
                <a:latin typeface="Times New Roman" pitchFamily="18" charset="0"/>
                <a:cs typeface="Times New Roman" pitchFamily="18" charset="0"/>
              </a:rPr>
              <a:t>Distribution of cloud environment; dynamic load scheduling module which proposes a hybrid load balance algorithm to realize high performance load balance for cloud </a:t>
            </a:r>
            <a:r>
              <a:rPr lang="en-IN" sz="2000" dirty="0" err="1" smtClean="0">
                <a:latin typeface="Times New Roman" pitchFamily="18" charset="0"/>
                <a:cs typeface="Times New Roman" pitchFamily="18" charset="0"/>
              </a:rPr>
              <a:t>center</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Performance analysis and extensive security demonstrate the plans are secure and exceedingly </a:t>
            </a:r>
            <a:r>
              <a:rPr lang="en-IN" sz="2000" dirty="0" smtClean="0">
                <a:latin typeface="Times New Roman" pitchFamily="18" charset="0"/>
                <a:cs typeface="Times New Roman" pitchFamily="18" charset="0"/>
              </a:rPr>
              <a:t>proficient.</a:t>
            </a:r>
          </a:p>
          <a:p>
            <a:pPr algn="just">
              <a:lnSpc>
                <a:spcPct val="150000"/>
              </a:lnSpc>
            </a:pPr>
            <a:r>
              <a:rPr lang="en-IN" sz="2000" dirty="0" smtClean="0">
                <a:latin typeface="Times New Roman" pitchFamily="18" charset="0"/>
                <a:cs typeface="Times New Roman" pitchFamily="18" charset="0"/>
              </a:rPr>
              <a:t>Performance assessment of assignment models and Cloud provisioning algorithms in a repeatable way beneath various designs prerequisites is an issue</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The energy is reduced using Energy-Efficient Virtual Machines Scheduling in Multi-Tenant Data </a:t>
            </a:r>
            <a:r>
              <a:rPr lang="en-IN" sz="2000" dirty="0" err="1" smtClean="0">
                <a:latin typeface="Times New Roman" pitchFamily="18" charset="0"/>
                <a:cs typeface="Times New Roman" pitchFamily="18" charset="0"/>
              </a:rPr>
              <a:t>Centers</a:t>
            </a:r>
            <a:r>
              <a:rPr lang="en-IN" sz="2000" dirty="0" smtClean="0">
                <a:latin typeface="Times New Roman" pitchFamily="18" charset="0"/>
                <a:cs typeface="Times New Roman" pitchFamily="18" charset="0"/>
              </a:rPr>
              <a:t>.</a:t>
            </a:r>
            <a:endParaRPr lang="en-US" sz="2000" dirty="0" smtClean="0">
              <a:latin typeface="Times New Roman" pitchFamily="18" charset="0"/>
              <a:cs typeface="Times New Roman" pitchFamily="18" charset="0"/>
            </a:endParaRPr>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Content Placeholder 3"/>
          <p:cNvGraphicFramePr>
            <a:graphicFrameLocks noGrp="1"/>
          </p:cNvGraphicFramePr>
          <p:nvPr>
            <p:ph idx="1"/>
          </p:nvPr>
        </p:nvGraphicFramePr>
        <p:xfrm>
          <a:off x="1066800" y="228600"/>
          <a:ext cx="7867650" cy="6216650"/>
        </p:xfrm>
        <a:graphic>
          <a:graphicData uri="http://schemas.openxmlformats.org/drawingml/2006/table">
            <a:tbl>
              <a:tblPr firstRow="1" bandRow="1">
                <a:tableStyleId>{5C22544A-7EE6-4342-B048-85BDC9FD1C3A}</a:tableStyleId>
              </a:tblPr>
              <a:tblGrid>
                <a:gridCol w="2622550"/>
                <a:gridCol w="2622550"/>
                <a:gridCol w="2622550"/>
              </a:tblGrid>
              <a:tr h="370840">
                <a:tc>
                  <a:txBody>
                    <a:bodyPr/>
                    <a:lstStyle/>
                    <a:p>
                      <a:pPr algn="ctr"/>
                      <a:r>
                        <a:rPr lang="en-US" dirty="0" smtClean="0"/>
                        <a:t>TITTLE</a:t>
                      </a:r>
                      <a:endParaRPr lang="en-IN" dirty="0"/>
                    </a:p>
                  </a:txBody>
                  <a:tcPr/>
                </a:tc>
                <a:tc>
                  <a:txBody>
                    <a:bodyPr/>
                    <a:lstStyle/>
                    <a:p>
                      <a:pPr algn="ctr"/>
                      <a:r>
                        <a:rPr lang="en-US" smtClean="0"/>
                        <a:t>AUTHOR</a:t>
                      </a:r>
                      <a:endParaRPr lang="en-IN" dirty="0"/>
                    </a:p>
                  </a:txBody>
                  <a:tcPr/>
                </a:tc>
                <a:tc>
                  <a:txBody>
                    <a:bodyPr/>
                    <a:lstStyle/>
                    <a:p>
                      <a:pPr algn="ctr"/>
                      <a:r>
                        <a:rPr lang="en-US" smtClean="0"/>
                        <a:t>DESCRIPTION</a:t>
                      </a:r>
                      <a:endParaRPr lang="en-IN" dirty="0"/>
                    </a:p>
                  </a:txBody>
                  <a:tcPr/>
                </a:tc>
              </a:tr>
              <a:tr h="370840">
                <a:tc>
                  <a:txBody>
                    <a:bodyPr/>
                    <a:lstStyle/>
                    <a:p>
                      <a:pPr algn="just">
                        <a:lnSpc>
                          <a:spcPct val="150000"/>
                        </a:lnSpc>
                        <a:spcAft>
                          <a:spcPts val="500"/>
                        </a:spcAft>
                        <a:tabLst>
                          <a:tab pos="457200" algn="l"/>
                        </a:tabLst>
                      </a:pPr>
                      <a:r>
                        <a:rPr lang="en-US" sz="2000" dirty="0">
                          <a:latin typeface="Times New Roman"/>
                          <a:ea typeface="Calibri"/>
                          <a:cs typeface="Latha"/>
                        </a:rPr>
                        <a:t>GWMEP: Task Manager-as-a-Service in Apache Cloud Stack</a:t>
                      </a:r>
                      <a:endParaRPr lang="en-IN" sz="2000" dirty="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Guillermo Indalecio, Fernando Gomez-Folgar, and Antonio J. GarciaLoureiro, </a:t>
                      </a:r>
                      <a:endParaRPr lang="en-IN" sz="20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solidFill>
                            <a:srgbClr val="333333"/>
                          </a:solidFill>
                          <a:latin typeface="Times New Roman"/>
                          <a:ea typeface="Calibri"/>
                          <a:cs typeface="Latha"/>
                        </a:rPr>
                        <a:t>Cloud computing is known for providing on-demand self-service, elasticity, flexibility, and cost reduction.</a:t>
                      </a:r>
                      <a:endParaRPr lang="en-IN" sz="2000">
                        <a:latin typeface="Calibri"/>
                        <a:ea typeface="Calibri"/>
                        <a:cs typeface="Latha"/>
                      </a:endParaRPr>
                    </a:p>
                  </a:txBody>
                  <a:tcPr marL="68580" marR="68580" marT="0" marB="0"/>
                </a:tc>
              </a:tr>
              <a:tr h="370840">
                <a:tc>
                  <a:txBody>
                    <a:bodyPr/>
                    <a:lstStyle/>
                    <a:p>
                      <a:pPr algn="just">
                        <a:lnSpc>
                          <a:spcPct val="150000"/>
                        </a:lnSpc>
                        <a:spcAft>
                          <a:spcPts val="500"/>
                        </a:spcAft>
                        <a:tabLst>
                          <a:tab pos="457200" algn="l"/>
                        </a:tabLst>
                      </a:pPr>
                      <a:r>
                        <a:rPr lang="en-US" sz="2000">
                          <a:latin typeface="Times New Roman"/>
                          <a:ea typeface="Calibri"/>
                          <a:cs typeface="Latha"/>
                        </a:rPr>
                        <a:t>A Secure Cloud Computing Model Based on Data Classification</a:t>
                      </a:r>
                      <a:endParaRPr lang="en-IN" sz="20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Lo, ai Tawalbeh, Nour S. Darwazeh, Raad S. Al-Qassas and Fahd AlDosari, </a:t>
                      </a:r>
                      <a:endParaRPr lang="en-IN" sz="20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dirty="0">
                          <a:solidFill>
                            <a:srgbClr val="333333"/>
                          </a:solidFill>
                          <a:latin typeface="Times New Roman"/>
                          <a:ea typeface="Calibri"/>
                          <a:cs typeface="Latha"/>
                        </a:rPr>
                        <a:t>The proposed model was tested with different encryption algorithms, and the simulation results showed the reliability and efficiency of the proposed framework.</a:t>
                      </a:r>
                      <a:endParaRPr lang="en-IN" sz="2000" dirty="0">
                        <a:latin typeface="Calibri"/>
                        <a:ea typeface="Calibri"/>
                        <a:cs typeface="Latha"/>
                      </a:endParaRPr>
                    </a:p>
                  </a:txBody>
                  <a:tcPr marL="68580" marR="68580" marT="0" marB="0"/>
                </a:tc>
              </a:tr>
            </a:tbl>
          </a:graphicData>
        </a:graphic>
      </p:graphicFrame>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 name="Content Placeholder 4"/>
          <p:cNvGraphicFramePr>
            <a:graphicFrameLocks noGrp="1"/>
          </p:cNvGraphicFramePr>
          <p:nvPr>
            <p:ph idx="1"/>
          </p:nvPr>
        </p:nvGraphicFramePr>
        <p:xfrm>
          <a:off x="1219200" y="304800"/>
          <a:ext cx="7715250" cy="5857240"/>
        </p:xfrm>
        <a:graphic>
          <a:graphicData uri="http://schemas.openxmlformats.org/drawingml/2006/table">
            <a:tbl>
              <a:tblPr firstRow="1" bandRow="1">
                <a:tableStyleId>{5C22544A-7EE6-4342-B048-85BDC9FD1C3A}</a:tableStyleId>
              </a:tblPr>
              <a:tblGrid>
                <a:gridCol w="1905000"/>
                <a:gridCol w="2514600"/>
                <a:gridCol w="3295650"/>
              </a:tblGrid>
              <a:tr h="370840">
                <a:tc>
                  <a:txBody>
                    <a:bodyPr/>
                    <a:lstStyle/>
                    <a:p>
                      <a:pPr algn="ctr"/>
                      <a:r>
                        <a:rPr lang="en-US" dirty="0" smtClean="0"/>
                        <a:t>TITTLE</a:t>
                      </a:r>
                      <a:endParaRPr lang="en-IN" dirty="0"/>
                    </a:p>
                  </a:txBody>
                  <a:tcPr/>
                </a:tc>
                <a:tc>
                  <a:txBody>
                    <a:bodyPr/>
                    <a:lstStyle/>
                    <a:p>
                      <a:pPr algn="ctr"/>
                      <a:r>
                        <a:rPr lang="en-US" smtClean="0"/>
                        <a:t>AUTHOR</a:t>
                      </a:r>
                      <a:endParaRPr lang="en-IN" dirty="0"/>
                    </a:p>
                  </a:txBody>
                  <a:tcPr/>
                </a:tc>
                <a:tc>
                  <a:txBody>
                    <a:bodyPr/>
                    <a:lstStyle/>
                    <a:p>
                      <a:pPr algn="ctr"/>
                      <a:r>
                        <a:rPr lang="en-US" smtClean="0"/>
                        <a:t>DESCRIPTION</a:t>
                      </a:r>
                      <a:endParaRPr lang="en-IN" dirty="0"/>
                    </a:p>
                  </a:txBody>
                  <a:tcPr/>
                </a:tc>
              </a:tr>
              <a:tr h="370840">
                <a:tc>
                  <a:txBody>
                    <a:bodyPr/>
                    <a:lstStyle/>
                    <a:p>
                      <a:pPr algn="just">
                        <a:lnSpc>
                          <a:spcPct val="150000"/>
                        </a:lnSpc>
                        <a:spcAft>
                          <a:spcPts val="500"/>
                        </a:spcAft>
                        <a:tabLst>
                          <a:tab pos="457200" algn="l"/>
                        </a:tabLst>
                      </a:pPr>
                      <a:r>
                        <a:rPr lang="en-US" sz="2000" dirty="0">
                          <a:latin typeface="Times New Roman"/>
                          <a:ea typeface="Calibri"/>
                          <a:cs typeface="Latha"/>
                        </a:rPr>
                        <a:t>Information Flow Control for Secure Cloud Computing</a:t>
                      </a:r>
                      <a:endParaRPr lang="en-IN" sz="2000" dirty="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Jean Bacon, David Eyers, Thomas F. J. M. Pasquier, Jatinder Singh, Ioannis Papagiannis and Peter Pietzuch, </a:t>
                      </a:r>
                      <a:endParaRPr lang="en-IN" sz="20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solidFill>
                            <a:srgbClr val="333333"/>
                          </a:solidFill>
                          <a:latin typeface="Times New Roman"/>
                          <a:ea typeface="Calibri"/>
                          <a:cs typeface="Latha"/>
                        </a:rPr>
                        <a:t>The earliest IFC models targeted security in a centralised environment, but decentralised forms of IFC have been designed and implemented, often within academic research projects.</a:t>
                      </a:r>
                      <a:endParaRPr lang="en-IN" sz="2000">
                        <a:latin typeface="Calibri"/>
                        <a:ea typeface="Calibri"/>
                        <a:cs typeface="Latha"/>
                      </a:endParaRPr>
                    </a:p>
                  </a:txBody>
                  <a:tcPr marL="68580" marR="68580" marT="0" marB="0"/>
                </a:tc>
              </a:tr>
              <a:tr h="370840">
                <a:tc>
                  <a:txBody>
                    <a:bodyPr/>
                    <a:lstStyle/>
                    <a:p>
                      <a:pPr algn="just">
                        <a:lnSpc>
                          <a:spcPct val="150000"/>
                        </a:lnSpc>
                        <a:spcAft>
                          <a:spcPts val="500"/>
                        </a:spcAft>
                        <a:tabLst>
                          <a:tab pos="457200" algn="l"/>
                        </a:tabLst>
                      </a:pPr>
                      <a:r>
                        <a:rPr lang="en-US" sz="2000">
                          <a:latin typeface="Times New Roman"/>
                          <a:ea typeface="Calibri"/>
                          <a:cs typeface="Latha"/>
                        </a:rPr>
                        <a:t>Secure Sharing and Searching for Real-Time Video Data in Mobile Cloud</a:t>
                      </a:r>
                      <a:endParaRPr lang="en-IN" sz="20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Joseph K. Liu, Man Ho Au,Willy Susilo, Kaitai Liang, Rongxing Lu and Bala Srinivasan, </a:t>
                      </a:r>
                      <a:endParaRPr lang="en-IN" sz="20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dirty="0">
                          <a:solidFill>
                            <a:srgbClr val="333333"/>
                          </a:solidFill>
                          <a:latin typeface="Times New Roman"/>
                          <a:ea typeface="Calibri"/>
                          <a:cs typeface="Latha"/>
                        </a:rPr>
                        <a:t>In this article we propose an infrastructure that allows mobile users to securely share and search for their real-time video data.</a:t>
                      </a:r>
                      <a:endParaRPr lang="en-IN" sz="2000" dirty="0">
                        <a:latin typeface="Calibri"/>
                        <a:ea typeface="Calibri"/>
                        <a:cs typeface="Latha"/>
                      </a:endParaRPr>
                    </a:p>
                  </a:txBody>
                  <a:tcPr marL="68580" marR="68580" marT="0" marB="0"/>
                </a:tc>
              </a:tr>
            </a:tbl>
          </a:graphicData>
        </a:graphic>
      </p:graphicFrame>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Block Diagram</a:t>
            </a:r>
            <a:endParaRPr lang="en-US" dirty="0"/>
          </a:p>
        </p:txBody>
      </p:sp>
      <p:pic>
        <p:nvPicPr>
          <p:cNvPr id="1026" name="Picture 2" descr="C:\Users\ELCOT-Lenovo\Desktop\pic5.png"/>
          <p:cNvPicPr>
            <a:picLocks noGrp="1" noChangeAspect="1" noChangeArrowheads="1"/>
          </p:cNvPicPr>
          <p:nvPr>
            <p:ph idx="1"/>
          </p:nvPr>
        </p:nvPicPr>
        <p:blipFill>
          <a:blip r:embed="rId2"/>
          <a:srcRect/>
          <a:stretch>
            <a:fillRect/>
          </a:stretch>
        </p:blipFill>
        <p:spPr bwMode="auto">
          <a:xfrm>
            <a:off x="1600200" y="1447800"/>
            <a:ext cx="6700436" cy="4800600"/>
          </a:xfrm>
          <a:prstGeom prst="rect">
            <a:avLst/>
          </a:prstGeom>
          <a:noFill/>
        </p:spPr>
      </p:pic>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1401762"/>
          </a:xfrm>
        </p:spPr>
        <p:txBody>
          <a:bodyPr>
            <a:normAutofit fontScale="90000"/>
          </a:bodyPr>
          <a:lstStyle/>
          <a:p>
            <a:r>
              <a:rPr lang="en-US" b="1" dirty="0" smtClean="0"/>
              <a:t>SOFTWARE REQUIREMENTS:</a:t>
            </a:r>
            <a:endParaRPr lang="en-US" dirty="0"/>
          </a:p>
        </p:txBody>
      </p:sp>
      <p:sp>
        <p:nvSpPr>
          <p:cNvPr id="3" name="Content Placeholder 2"/>
          <p:cNvSpPr>
            <a:spLocks noGrp="1"/>
          </p:cNvSpPr>
          <p:nvPr>
            <p:ph idx="1"/>
          </p:nvPr>
        </p:nvSpPr>
        <p:spPr>
          <a:xfrm>
            <a:off x="1435608" y="1828800"/>
            <a:ext cx="7498080" cy="4419600"/>
          </a:xfrm>
        </p:spPr>
        <p:txBody>
          <a:bodyPr/>
          <a:lstStyle/>
          <a:p>
            <a:endParaRPr lang="en-US" dirty="0" smtClean="0"/>
          </a:p>
          <a:p>
            <a:pPr lvl="0"/>
            <a:r>
              <a:rPr lang="en-US" dirty="0" smtClean="0"/>
              <a:t>Operating System	: Windows 10</a:t>
            </a:r>
          </a:p>
          <a:p>
            <a:pPr lvl="0"/>
            <a:r>
              <a:rPr lang="en-US" dirty="0" smtClean="0"/>
              <a:t>Platform			: DOT NET TECHNOLOGY</a:t>
            </a:r>
          </a:p>
          <a:p>
            <a:pPr lvl="0"/>
            <a:r>
              <a:rPr lang="en-US" dirty="0" smtClean="0"/>
              <a:t>Front End		: </a:t>
            </a:r>
            <a:r>
              <a:rPr lang="en-US" dirty="0" err="1" smtClean="0"/>
              <a:t>ASP.Net</a:t>
            </a:r>
            <a:r>
              <a:rPr lang="en-US" dirty="0" smtClean="0"/>
              <a:t> 4.0</a:t>
            </a:r>
          </a:p>
          <a:p>
            <a:pPr lvl="0"/>
            <a:r>
              <a:rPr lang="en-US" dirty="0" smtClean="0"/>
              <a:t>Back End		: SQL SERVER 2014</a:t>
            </a:r>
          </a:p>
          <a:p>
            <a:pPr>
              <a:buNone/>
            </a:pPr>
            <a:endParaRPr lang="en-US" dirty="0"/>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b="1" dirty="0" smtClean="0"/>
              <a:t>HARDWARE REQUIREMENTS:</a:t>
            </a:r>
            <a:endParaRPr lang="en-US" dirty="0"/>
          </a:p>
        </p:txBody>
      </p:sp>
      <p:sp>
        <p:nvSpPr>
          <p:cNvPr id="3" name="Content Placeholder 2"/>
          <p:cNvSpPr>
            <a:spLocks noGrp="1"/>
          </p:cNvSpPr>
          <p:nvPr>
            <p:ph idx="1"/>
          </p:nvPr>
        </p:nvSpPr>
        <p:spPr>
          <a:xfrm>
            <a:off x="1435608" y="1905000"/>
            <a:ext cx="7498080" cy="4343400"/>
          </a:xfrm>
        </p:spPr>
        <p:txBody>
          <a:bodyPr/>
          <a:lstStyle/>
          <a:p>
            <a:r>
              <a:rPr lang="en-US" dirty="0" smtClean="0"/>
              <a:t>Keyboard</a:t>
            </a:r>
          </a:p>
          <a:p>
            <a:r>
              <a:rPr lang="en-US" dirty="0" smtClean="0"/>
              <a:t>Mouse</a:t>
            </a:r>
          </a:p>
          <a:p>
            <a:r>
              <a:rPr lang="en-US" dirty="0" smtClean="0"/>
              <a:t>Hard disk 500GB</a:t>
            </a:r>
          </a:p>
          <a:p>
            <a:r>
              <a:rPr lang="en-US" dirty="0" smtClean="0"/>
              <a:t>Ram 4 </a:t>
            </a:r>
            <a:r>
              <a:rPr lang="en-US" dirty="0" err="1" smtClean="0"/>
              <a:t>Gb</a:t>
            </a:r>
            <a:endParaRPr lang="en-US" dirty="0" smtClean="0"/>
          </a:p>
          <a:p>
            <a:endParaRPr lang="en-US" dirty="0" smtClean="0"/>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47800" y="0"/>
            <a:ext cx="7498080" cy="533400"/>
          </a:xfrm>
        </p:spPr>
        <p:txBody>
          <a:bodyPr>
            <a:normAutofit fontScale="90000"/>
          </a:bodyPr>
          <a:lstStyle/>
          <a:p>
            <a:r>
              <a:rPr lang="en-US" dirty="0" smtClean="0"/>
              <a:t>CONCLUTION</a:t>
            </a:r>
            <a:endParaRPr lang="en-US" dirty="0"/>
          </a:p>
        </p:txBody>
      </p:sp>
      <p:sp>
        <p:nvSpPr>
          <p:cNvPr id="3" name="Content Placeholder 2"/>
          <p:cNvSpPr>
            <a:spLocks noGrp="1"/>
          </p:cNvSpPr>
          <p:nvPr>
            <p:ph idx="1"/>
          </p:nvPr>
        </p:nvSpPr>
        <p:spPr>
          <a:xfrm>
            <a:off x="1371600" y="609600"/>
            <a:ext cx="7498080" cy="4800600"/>
          </a:xfrm>
        </p:spPr>
        <p:txBody>
          <a:bodyPr>
            <a:noAutofit/>
          </a:bodyPr>
          <a:lstStyle/>
          <a:p>
            <a:pPr algn="just">
              <a:buNone/>
            </a:pPr>
            <a:r>
              <a:rPr lang="en-IN" sz="1900" dirty="0" smtClean="0">
                <a:latin typeface="Times New Roman" pitchFamily="18" charset="0"/>
                <a:cs typeface="Times New Roman" pitchFamily="18" charset="0"/>
              </a:rPr>
              <a:t>     How </a:t>
            </a:r>
            <a:r>
              <a:rPr lang="en-IN" sz="1900" dirty="0" smtClean="0">
                <a:latin typeface="Times New Roman" pitchFamily="18" charset="0"/>
                <a:cs typeface="Times New Roman" pitchFamily="18" charset="0"/>
              </a:rPr>
              <a:t>to protect consumer’s private data in distributed cloud storage is challenging task. To share the personal file from one user to another user is most difficult using the cloud computing. To provide more secure to the data using different schemes. We studied different Cloud Computing concepts like mobile cloud computing, integrity and forward security, social cloud computing, framework, resource allocation, data security, privacy and dynamic, IOT and load balancing schemes. While concerning about the security of data we analyze different issues such as low security, high computational complexity, privacy/public file sharing and improper utilization of resources. There are distinctive scheduling strategies used in multiple federated data </a:t>
            </a:r>
            <a:r>
              <a:rPr lang="en-IN" sz="1900" dirty="0" err="1" smtClean="0">
                <a:latin typeface="Times New Roman" pitchFamily="18" charset="0"/>
                <a:cs typeface="Times New Roman" pitchFamily="18" charset="0"/>
              </a:rPr>
              <a:t>centers</a:t>
            </a:r>
            <a:r>
              <a:rPr lang="en-IN" sz="1900" dirty="0" smtClean="0">
                <a:latin typeface="Times New Roman" pitchFamily="18" charset="0"/>
                <a:cs typeface="Times New Roman" pitchFamily="18" charset="0"/>
              </a:rPr>
              <a:t>. Aggregate key provides more secure in sending file between sender and receiver. Forward security encryption and re-encryption techniques are used to provide high security for private data. It gives demonstrating and reproduction of substantial scale distributed computing, including data </a:t>
            </a:r>
            <a:r>
              <a:rPr lang="en-IN" sz="1900" dirty="0" err="1" smtClean="0">
                <a:latin typeface="Times New Roman" pitchFamily="18" charset="0"/>
                <a:cs typeface="Times New Roman" pitchFamily="18" charset="0"/>
              </a:rPr>
              <a:t>centers</a:t>
            </a:r>
            <a:r>
              <a:rPr lang="en-IN" sz="1900" dirty="0" smtClean="0">
                <a:latin typeface="Times New Roman" pitchFamily="18" charset="0"/>
                <a:cs typeface="Times New Roman" pitchFamily="18" charset="0"/>
              </a:rPr>
              <a:t>. Virtual Machines (VMs) and Physical Machines (PMs) consumes more power. This is the limitation, due to this, the cost of file transfer is increased. A further enhancement to overcome intruder’s attacks in private data, to provide more security and more sharing of files, effectively utilization of resources and reducing the energy consumption in VMs and PMs.</a:t>
            </a:r>
            <a:endParaRPr lang="en-US" sz="1900" dirty="0">
              <a:latin typeface="Times New Roman" pitchFamily="18" charset="0"/>
              <a:cs typeface="Times New Roman" pitchFamily="18" charset="0"/>
            </a:endParaRPr>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47800" y="0"/>
            <a:ext cx="7498080" cy="639762"/>
          </a:xfrm>
        </p:spPr>
        <p:txBody>
          <a:bodyPr>
            <a:normAutofit fontScale="90000"/>
          </a:bodyPr>
          <a:lstStyle/>
          <a:p>
            <a:r>
              <a:rPr lang="en-US" dirty="0" smtClean="0"/>
              <a:t>REFERENCE</a:t>
            </a:r>
            <a:endParaRPr lang="en-US" dirty="0"/>
          </a:p>
        </p:txBody>
      </p:sp>
      <p:sp>
        <p:nvSpPr>
          <p:cNvPr id="3" name="Content Placeholder 2"/>
          <p:cNvSpPr>
            <a:spLocks noGrp="1"/>
          </p:cNvSpPr>
          <p:nvPr>
            <p:ph idx="1"/>
          </p:nvPr>
        </p:nvSpPr>
        <p:spPr>
          <a:xfrm>
            <a:off x="1143000" y="685800"/>
            <a:ext cx="7790688" cy="5715000"/>
          </a:xfrm>
        </p:spPr>
        <p:txBody>
          <a:bodyPr>
            <a:noAutofit/>
          </a:bodyPr>
          <a:lstStyle/>
          <a:p>
            <a:pPr algn="just">
              <a:lnSpc>
                <a:spcPct val="160000"/>
              </a:lnSpc>
            </a:pPr>
            <a:r>
              <a:rPr lang="en-IN" sz="1500" dirty="0" smtClean="0">
                <a:latin typeface="Times New Roman" pitchFamily="18" charset="0"/>
                <a:cs typeface="Times New Roman" pitchFamily="18" charset="0"/>
              </a:rPr>
              <a:t>[1] Guillermo </a:t>
            </a:r>
            <a:r>
              <a:rPr lang="en-IN" sz="1500" dirty="0" err="1" smtClean="0">
                <a:latin typeface="Times New Roman" pitchFamily="18" charset="0"/>
                <a:cs typeface="Times New Roman" pitchFamily="18" charset="0"/>
              </a:rPr>
              <a:t>Indalecio</a:t>
            </a:r>
            <a:r>
              <a:rPr lang="en-IN" sz="1500" dirty="0" smtClean="0">
                <a:latin typeface="Times New Roman" pitchFamily="18" charset="0"/>
                <a:cs typeface="Times New Roman" pitchFamily="18" charset="0"/>
              </a:rPr>
              <a:t>, Fernando Gomez-</a:t>
            </a:r>
            <a:r>
              <a:rPr lang="en-IN" sz="1500" dirty="0" err="1" smtClean="0">
                <a:latin typeface="Times New Roman" pitchFamily="18" charset="0"/>
                <a:cs typeface="Times New Roman" pitchFamily="18" charset="0"/>
              </a:rPr>
              <a:t>Folgar</a:t>
            </a:r>
            <a:r>
              <a:rPr lang="en-IN" sz="1500" dirty="0" smtClean="0">
                <a:latin typeface="Times New Roman" pitchFamily="18" charset="0"/>
                <a:cs typeface="Times New Roman" pitchFamily="18" charset="0"/>
              </a:rPr>
              <a:t>, and Antonio J. </a:t>
            </a:r>
            <a:r>
              <a:rPr lang="en-IN" sz="1500" dirty="0" err="1" smtClean="0">
                <a:latin typeface="Times New Roman" pitchFamily="18" charset="0"/>
                <a:cs typeface="Times New Roman" pitchFamily="18" charset="0"/>
              </a:rPr>
              <a:t>GarciaLoureiro</a:t>
            </a:r>
            <a:r>
              <a:rPr lang="en-IN" sz="1500" dirty="0" smtClean="0">
                <a:latin typeface="Times New Roman" pitchFamily="18" charset="0"/>
                <a:cs typeface="Times New Roman" pitchFamily="18" charset="0"/>
              </a:rPr>
              <a:t>, “GWMEP: Task Manager-as-a-Service in Apache Cloud Stack”, IEEE Internet Computing, vol. 20, no. 2, pp. 42-49, March/April 2016</a:t>
            </a:r>
            <a:r>
              <a:rPr lang="en-IN" sz="1500" dirty="0" smtClean="0">
                <a:latin typeface="Times New Roman" pitchFamily="18" charset="0"/>
                <a:cs typeface="Times New Roman" pitchFamily="18" charset="0"/>
              </a:rPr>
              <a:t>.</a:t>
            </a:r>
          </a:p>
          <a:p>
            <a:pPr algn="just">
              <a:lnSpc>
                <a:spcPct val="160000"/>
              </a:lnSpc>
            </a:pPr>
            <a:r>
              <a:rPr lang="en-IN" sz="1500" dirty="0" smtClean="0">
                <a:latin typeface="Times New Roman" pitchFamily="18" charset="0"/>
                <a:cs typeface="Times New Roman" pitchFamily="18" charset="0"/>
              </a:rPr>
              <a:t>[2] Lo, </a:t>
            </a:r>
            <a:r>
              <a:rPr lang="en-IN" sz="1500" dirty="0" err="1" smtClean="0">
                <a:latin typeface="Times New Roman" pitchFamily="18" charset="0"/>
                <a:cs typeface="Times New Roman" pitchFamily="18" charset="0"/>
              </a:rPr>
              <a:t>ai</a:t>
            </a:r>
            <a:r>
              <a:rPr lang="en-IN" sz="1500" dirty="0" smtClean="0">
                <a:latin typeface="Times New Roman" pitchFamily="18" charset="0"/>
                <a:cs typeface="Times New Roman" pitchFamily="18" charset="0"/>
              </a:rPr>
              <a:t> </a:t>
            </a:r>
            <a:r>
              <a:rPr lang="en-IN" sz="1500" dirty="0" err="1" smtClean="0">
                <a:latin typeface="Times New Roman" pitchFamily="18" charset="0"/>
                <a:cs typeface="Times New Roman" pitchFamily="18" charset="0"/>
              </a:rPr>
              <a:t>Tawalbeh</a:t>
            </a:r>
            <a:r>
              <a:rPr lang="en-IN" sz="1500" dirty="0" smtClean="0">
                <a:latin typeface="Times New Roman" pitchFamily="18" charset="0"/>
                <a:cs typeface="Times New Roman" pitchFamily="18" charset="0"/>
              </a:rPr>
              <a:t>, </a:t>
            </a:r>
            <a:r>
              <a:rPr lang="en-IN" sz="1500" dirty="0" err="1" smtClean="0">
                <a:latin typeface="Times New Roman" pitchFamily="18" charset="0"/>
                <a:cs typeface="Times New Roman" pitchFamily="18" charset="0"/>
              </a:rPr>
              <a:t>Nour</a:t>
            </a:r>
            <a:r>
              <a:rPr lang="en-IN" sz="1500" dirty="0" smtClean="0">
                <a:latin typeface="Times New Roman" pitchFamily="18" charset="0"/>
                <a:cs typeface="Times New Roman" pitchFamily="18" charset="0"/>
              </a:rPr>
              <a:t> S. </a:t>
            </a:r>
            <a:r>
              <a:rPr lang="en-IN" sz="1500" dirty="0" err="1" smtClean="0">
                <a:latin typeface="Times New Roman" pitchFamily="18" charset="0"/>
                <a:cs typeface="Times New Roman" pitchFamily="18" charset="0"/>
              </a:rPr>
              <a:t>Darwazeh</a:t>
            </a:r>
            <a:r>
              <a:rPr lang="en-IN" sz="1500" dirty="0" smtClean="0">
                <a:latin typeface="Times New Roman" pitchFamily="18" charset="0"/>
                <a:cs typeface="Times New Roman" pitchFamily="18" charset="0"/>
              </a:rPr>
              <a:t>, </a:t>
            </a:r>
            <a:r>
              <a:rPr lang="en-IN" sz="1500" dirty="0" err="1" smtClean="0">
                <a:latin typeface="Times New Roman" pitchFamily="18" charset="0"/>
                <a:cs typeface="Times New Roman" pitchFamily="18" charset="0"/>
              </a:rPr>
              <a:t>Raad</a:t>
            </a:r>
            <a:r>
              <a:rPr lang="en-IN" sz="1500" dirty="0" smtClean="0">
                <a:latin typeface="Times New Roman" pitchFamily="18" charset="0"/>
                <a:cs typeface="Times New Roman" pitchFamily="18" charset="0"/>
              </a:rPr>
              <a:t> S. Al-</a:t>
            </a:r>
            <a:r>
              <a:rPr lang="en-IN" sz="1500" dirty="0" err="1" smtClean="0">
                <a:latin typeface="Times New Roman" pitchFamily="18" charset="0"/>
                <a:cs typeface="Times New Roman" pitchFamily="18" charset="0"/>
              </a:rPr>
              <a:t>Qassas</a:t>
            </a:r>
            <a:r>
              <a:rPr lang="en-IN" sz="1500" dirty="0" smtClean="0">
                <a:latin typeface="Times New Roman" pitchFamily="18" charset="0"/>
                <a:cs typeface="Times New Roman" pitchFamily="18" charset="0"/>
              </a:rPr>
              <a:t> and Fahd </a:t>
            </a:r>
            <a:r>
              <a:rPr lang="en-IN" sz="1500" dirty="0" err="1" smtClean="0">
                <a:latin typeface="Times New Roman" pitchFamily="18" charset="0"/>
                <a:cs typeface="Times New Roman" pitchFamily="18" charset="0"/>
              </a:rPr>
              <a:t>AlDosari</a:t>
            </a:r>
            <a:r>
              <a:rPr lang="en-IN" sz="1500" dirty="0" smtClean="0">
                <a:latin typeface="Times New Roman" pitchFamily="18" charset="0"/>
                <a:cs typeface="Times New Roman" pitchFamily="18" charset="0"/>
              </a:rPr>
              <a:t>, “A Secure Cloud Computing Model Based on Data Classification”, Elsevier </a:t>
            </a:r>
            <a:r>
              <a:rPr lang="en-IN" sz="1500" dirty="0" err="1" smtClean="0">
                <a:latin typeface="Times New Roman" pitchFamily="18" charset="0"/>
                <a:cs typeface="Times New Roman" pitchFamily="18" charset="0"/>
              </a:rPr>
              <a:t>Procedia</a:t>
            </a:r>
            <a:r>
              <a:rPr lang="en-IN" sz="1500" dirty="0" smtClean="0">
                <a:latin typeface="Times New Roman" pitchFamily="18" charset="0"/>
                <a:cs typeface="Times New Roman" pitchFamily="18" charset="0"/>
              </a:rPr>
              <a:t> Computer Science, vol. 52, pp. 1153-1158, 2015. </a:t>
            </a:r>
            <a:endParaRPr lang="en-IN" sz="1500" dirty="0" smtClean="0">
              <a:latin typeface="Times New Roman" pitchFamily="18" charset="0"/>
              <a:cs typeface="Times New Roman" pitchFamily="18" charset="0"/>
            </a:endParaRPr>
          </a:p>
          <a:p>
            <a:pPr algn="just">
              <a:lnSpc>
                <a:spcPct val="160000"/>
              </a:lnSpc>
            </a:pPr>
            <a:r>
              <a:rPr lang="en-IN" sz="1500" dirty="0" smtClean="0">
                <a:latin typeface="Times New Roman" pitchFamily="18" charset="0"/>
                <a:cs typeface="Times New Roman" pitchFamily="18" charset="0"/>
              </a:rPr>
              <a:t>[</a:t>
            </a:r>
            <a:r>
              <a:rPr lang="en-IN" sz="1500" dirty="0" smtClean="0">
                <a:latin typeface="Times New Roman" pitchFamily="18" charset="0"/>
                <a:cs typeface="Times New Roman" pitchFamily="18" charset="0"/>
              </a:rPr>
              <a:t>3] Jean Bacon, David </a:t>
            </a:r>
            <a:r>
              <a:rPr lang="en-IN" sz="1500" dirty="0" err="1" smtClean="0">
                <a:latin typeface="Times New Roman" pitchFamily="18" charset="0"/>
                <a:cs typeface="Times New Roman" pitchFamily="18" charset="0"/>
              </a:rPr>
              <a:t>Eyers</a:t>
            </a:r>
            <a:r>
              <a:rPr lang="en-IN" sz="1500" dirty="0" smtClean="0">
                <a:latin typeface="Times New Roman" pitchFamily="18" charset="0"/>
                <a:cs typeface="Times New Roman" pitchFamily="18" charset="0"/>
              </a:rPr>
              <a:t>, Thomas F. J. M. </a:t>
            </a:r>
            <a:r>
              <a:rPr lang="en-IN" sz="1500" dirty="0" err="1" smtClean="0">
                <a:latin typeface="Times New Roman" pitchFamily="18" charset="0"/>
                <a:cs typeface="Times New Roman" pitchFamily="18" charset="0"/>
              </a:rPr>
              <a:t>Pasquier</a:t>
            </a:r>
            <a:r>
              <a:rPr lang="en-IN" sz="1500" dirty="0" smtClean="0">
                <a:latin typeface="Times New Roman" pitchFamily="18" charset="0"/>
                <a:cs typeface="Times New Roman" pitchFamily="18" charset="0"/>
              </a:rPr>
              <a:t>, </a:t>
            </a:r>
            <a:r>
              <a:rPr lang="en-IN" sz="1500" dirty="0" err="1" smtClean="0">
                <a:latin typeface="Times New Roman" pitchFamily="18" charset="0"/>
                <a:cs typeface="Times New Roman" pitchFamily="18" charset="0"/>
              </a:rPr>
              <a:t>Jatinder</a:t>
            </a:r>
            <a:r>
              <a:rPr lang="en-IN" sz="1500" dirty="0" smtClean="0">
                <a:latin typeface="Times New Roman" pitchFamily="18" charset="0"/>
                <a:cs typeface="Times New Roman" pitchFamily="18" charset="0"/>
              </a:rPr>
              <a:t> Singh, </a:t>
            </a:r>
            <a:r>
              <a:rPr lang="en-IN" sz="1500" dirty="0" err="1" smtClean="0">
                <a:latin typeface="Times New Roman" pitchFamily="18" charset="0"/>
                <a:cs typeface="Times New Roman" pitchFamily="18" charset="0"/>
              </a:rPr>
              <a:t>Ioannis</a:t>
            </a:r>
            <a:r>
              <a:rPr lang="en-IN" sz="1500" dirty="0" smtClean="0">
                <a:latin typeface="Times New Roman" pitchFamily="18" charset="0"/>
                <a:cs typeface="Times New Roman" pitchFamily="18" charset="0"/>
              </a:rPr>
              <a:t> </a:t>
            </a:r>
            <a:r>
              <a:rPr lang="en-IN" sz="1500" dirty="0" err="1" smtClean="0">
                <a:latin typeface="Times New Roman" pitchFamily="18" charset="0"/>
                <a:cs typeface="Times New Roman" pitchFamily="18" charset="0"/>
              </a:rPr>
              <a:t>Papagiannis</a:t>
            </a:r>
            <a:r>
              <a:rPr lang="en-IN" sz="1500" dirty="0" smtClean="0">
                <a:latin typeface="Times New Roman" pitchFamily="18" charset="0"/>
                <a:cs typeface="Times New Roman" pitchFamily="18" charset="0"/>
              </a:rPr>
              <a:t> and Peter </a:t>
            </a:r>
            <a:r>
              <a:rPr lang="en-IN" sz="1500" dirty="0" err="1" smtClean="0">
                <a:latin typeface="Times New Roman" pitchFamily="18" charset="0"/>
                <a:cs typeface="Times New Roman" pitchFamily="18" charset="0"/>
              </a:rPr>
              <a:t>Pietzuch</a:t>
            </a:r>
            <a:r>
              <a:rPr lang="en-IN" sz="1500" dirty="0" smtClean="0">
                <a:latin typeface="Times New Roman" pitchFamily="18" charset="0"/>
                <a:cs typeface="Times New Roman" pitchFamily="18" charset="0"/>
              </a:rPr>
              <a:t>, “Information Flow Control for Secure Cloud Computing”, IEEE Transactions on Network and Service Management, vol. 11, no. 1, pp. 76-89, March 2014. </a:t>
            </a:r>
            <a:endParaRPr lang="en-IN" sz="1500" dirty="0" smtClean="0">
              <a:latin typeface="Times New Roman" pitchFamily="18" charset="0"/>
              <a:cs typeface="Times New Roman" pitchFamily="18" charset="0"/>
            </a:endParaRPr>
          </a:p>
          <a:p>
            <a:pPr algn="just">
              <a:lnSpc>
                <a:spcPct val="160000"/>
              </a:lnSpc>
            </a:pPr>
            <a:r>
              <a:rPr lang="en-IN" sz="1500" dirty="0" smtClean="0">
                <a:latin typeface="Times New Roman" pitchFamily="18" charset="0"/>
                <a:cs typeface="Times New Roman" pitchFamily="18" charset="0"/>
              </a:rPr>
              <a:t>[</a:t>
            </a:r>
            <a:r>
              <a:rPr lang="en-IN" sz="1500" dirty="0" smtClean="0">
                <a:latin typeface="Times New Roman" pitchFamily="18" charset="0"/>
                <a:cs typeface="Times New Roman" pitchFamily="18" charset="0"/>
              </a:rPr>
              <a:t>4] Joseph K. Liu, Man Ho </a:t>
            </a:r>
            <a:r>
              <a:rPr lang="en-IN" sz="1500" dirty="0" err="1" smtClean="0">
                <a:latin typeface="Times New Roman" pitchFamily="18" charset="0"/>
                <a:cs typeface="Times New Roman" pitchFamily="18" charset="0"/>
              </a:rPr>
              <a:t>Au,Willy</a:t>
            </a:r>
            <a:r>
              <a:rPr lang="en-IN" sz="1500" dirty="0" smtClean="0">
                <a:latin typeface="Times New Roman" pitchFamily="18" charset="0"/>
                <a:cs typeface="Times New Roman" pitchFamily="18" charset="0"/>
              </a:rPr>
              <a:t> </a:t>
            </a:r>
            <a:r>
              <a:rPr lang="en-IN" sz="1500" dirty="0" err="1" smtClean="0">
                <a:latin typeface="Times New Roman" pitchFamily="18" charset="0"/>
                <a:cs typeface="Times New Roman" pitchFamily="18" charset="0"/>
              </a:rPr>
              <a:t>Susilo</a:t>
            </a:r>
            <a:r>
              <a:rPr lang="en-IN" sz="1500" dirty="0" smtClean="0">
                <a:latin typeface="Times New Roman" pitchFamily="18" charset="0"/>
                <a:cs typeface="Times New Roman" pitchFamily="18" charset="0"/>
              </a:rPr>
              <a:t>, </a:t>
            </a:r>
            <a:r>
              <a:rPr lang="en-IN" sz="1500" dirty="0" err="1" smtClean="0">
                <a:latin typeface="Times New Roman" pitchFamily="18" charset="0"/>
                <a:cs typeface="Times New Roman" pitchFamily="18" charset="0"/>
              </a:rPr>
              <a:t>Kaitai</a:t>
            </a:r>
            <a:r>
              <a:rPr lang="en-IN" sz="1500" dirty="0" smtClean="0">
                <a:latin typeface="Times New Roman" pitchFamily="18" charset="0"/>
                <a:cs typeface="Times New Roman" pitchFamily="18" charset="0"/>
              </a:rPr>
              <a:t> Liang, </a:t>
            </a:r>
            <a:r>
              <a:rPr lang="en-IN" sz="1500" dirty="0" err="1" smtClean="0">
                <a:latin typeface="Times New Roman" pitchFamily="18" charset="0"/>
                <a:cs typeface="Times New Roman" pitchFamily="18" charset="0"/>
              </a:rPr>
              <a:t>Rongxing</a:t>
            </a:r>
            <a:r>
              <a:rPr lang="en-IN" sz="1500" dirty="0" smtClean="0">
                <a:latin typeface="Times New Roman" pitchFamily="18" charset="0"/>
                <a:cs typeface="Times New Roman" pitchFamily="18" charset="0"/>
              </a:rPr>
              <a:t> Lu and </a:t>
            </a:r>
            <a:r>
              <a:rPr lang="en-IN" sz="1500" dirty="0" err="1" smtClean="0">
                <a:latin typeface="Times New Roman" pitchFamily="18" charset="0"/>
                <a:cs typeface="Times New Roman" pitchFamily="18" charset="0"/>
              </a:rPr>
              <a:t>Bala</a:t>
            </a:r>
            <a:r>
              <a:rPr lang="en-IN" sz="1500" dirty="0" smtClean="0">
                <a:latin typeface="Times New Roman" pitchFamily="18" charset="0"/>
                <a:cs typeface="Times New Roman" pitchFamily="18" charset="0"/>
              </a:rPr>
              <a:t> </a:t>
            </a:r>
            <a:r>
              <a:rPr lang="en-IN" sz="1500" dirty="0" err="1" smtClean="0">
                <a:latin typeface="Times New Roman" pitchFamily="18" charset="0"/>
                <a:cs typeface="Times New Roman" pitchFamily="18" charset="0"/>
              </a:rPr>
              <a:t>Srinivasan</a:t>
            </a:r>
            <a:r>
              <a:rPr lang="en-IN" sz="1500" dirty="0" smtClean="0">
                <a:latin typeface="Times New Roman" pitchFamily="18" charset="0"/>
                <a:cs typeface="Times New Roman" pitchFamily="18" charset="0"/>
              </a:rPr>
              <a:t>, “Secure Sharing and Searching for Real-Time Video Data in Mobile Cloud”, IEEE Journal on Network, vol. 29, no. 2, pp. 46-50, 2015. </a:t>
            </a:r>
            <a:endParaRPr lang="en-IN" sz="1500" dirty="0" smtClean="0">
              <a:latin typeface="Times New Roman" pitchFamily="18" charset="0"/>
              <a:cs typeface="Times New Roman" pitchFamily="18" charset="0"/>
            </a:endParaRPr>
          </a:p>
          <a:p>
            <a:pPr algn="just">
              <a:lnSpc>
                <a:spcPct val="160000"/>
              </a:lnSpc>
            </a:pPr>
            <a:r>
              <a:rPr lang="en-IN" sz="1500" dirty="0" smtClean="0">
                <a:latin typeface="Times New Roman" pitchFamily="18" charset="0"/>
                <a:cs typeface="Times New Roman" pitchFamily="18" charset="0"/>
              </a:rPr>
              <a:t>[</a:t>
            </a:r>
            <a:r>
              <a:rPr lang="en-IN" sz="1500" dirty="0" smtClean="0">
                <a:latin typeface="Times New Roman" pitchFamily="18" charset="0"/>
                <a:cs typeface="Times New Roman" pitchFamily="18" charset="0"/>
              </a:rPr>
              <a:t>5] Ming Li, </a:t>
            </a:r>
            <a:r>
              <a:rPr lang="en-IN" sz="1500" dirty="0" err="1" smtClean="0">
                <a:latin typeface="Times New Roman" pitchFamily="18" charset="0"/>
                <a:cs typeface="Times New Roman" pitchFamily="18" charset="0"/>
              </a:rPr>
              <a:t>Shucheng</a:t>
            </a:r>
            <a:r>
              <a:rPr lang="en-IN" sz="1500" dirty="0" smtClean="0">
                <a:latin typeface="Times New Roman" pitchFamily="18" charset="0"/>
                <a:cs typeface="Times New Roman" pitchFamily="18" charset="0"/>
              </a:rPr>
              <a:t> Yu, Yao </a:t>
            </a:r>
            <a:r>
              <a:rPr lang="en-IN" sz="1500" dirty="0" err="1" smtClean="0">
                <a:latin typeface="Times New Roman" pitchFamily="18" charset="0"/>
                <a:cs typeface="Times New Roman" pitchFamily="18" charset="0"/>
              </a:rPr>
              <a:t>Zheng</a:t>
            </a:r>
            <a:r>
              <a:rPr lang="en-IN" sz="1500" dirty="0" smtClean="0">
                <a:latin typeface="Times New Roman" pitchFamily="18" charset="0"/>
                <a:cs typeface="Times New Roman" pitchFamily="18" charset="0"/>
              </a:rPr>
              <a:t>, </a:t>
            </a:r>
            <a:r>
              <a:rPr lang="en-IN" sz="1500" dirty="0" err="1" smtClean="0">
                <a:latin typeface="Times New Roman" pitchFamily="18" charset="0"/>
                <a:cs typeface="Times New Roman" pitchFamily="18" charset="0"/>
              </a:rPr>
              <a:t>Kui</a:t>
            </a:r>
            <a:r>
              <a:rPr lang="en-IN" sz="1500" dirty="0" smtClean="0">
                <a:latin typeface="Times New Roman" pitchFamily="18" charset="0"/>
                <a:cs typeface="Times New Roman" pitchFamily="18" charset="0"/>
              </a:rPr>
              <a:t> </a:t>
            </a:r>
            <a:r>
              <a:rPr lang="en-IN" sz="1500" dirty="0" err="1" smtClean="0">
                <a:latin typeface="Times New Roman" pitchFamily="18" charset="0"/>
                <a:cs typeface="Times New Roman" pitchFamily="18" charset="0"/>
              </a:rPr>
              <a:t>Renand</a:t>
            </a:r>
            <a:r>
              <a:rPr lang="en-IN" sz="1500" dirty="0" smtClean="0">
                <a:latin typeface="Times New Roman" pitchFamily="18" charset="0"/>
                <a:cs typeface="Times New Roman" pitchFamily="18" charset="0"/>
              </a:rPr>
              <a:t> </a:t>
            </a:r>
            <a:r>
              <a:rPr lang="en-IN" sz="1500" dirty="0" err="1" smtClean="0">
                <a:latin typeface="Times New Roman" pitchFamily="18" charset="0"/>
                <a:cs typeface="Times New Roman" pitchFamily="18" charset="0"/>
              </a:rPr>
              <a:t>Wenjing</a:t>
            </a:r>
            <a:r>
              <a:rPr lang="en-IN" sz="1500" dirty="0" smtClean="0">
                <a:latin typeface="Times New Roman" pitchFamily="18" charset="0"/>
                <a:cs typeface="Times New Roman" pitchFamily="18" charset="0"/>
              </a:rPr>
              <a:t> Lou, ”Scalable and Secure Sharing of Personal Health Records in Cloud Computing using Attribute-Based Encryption”, IEEE Transactions on Parallel and Distributed Systems, vol. 24, no. 1, pp. 131-143, January 2013.</a:t>
            </a:r>
            <a:endParaRPr lang="en-US" sz="1500" dirty="0" smtClean="0">
              <a:latin typeface="Times New Roman" pitchFamily="18" charset="0"/>
              <a:cs typeface="Times New Roman" pitchFamily="18" charset="0"/>
            </a:endParaRPr>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219200" y="152400"/>
            <a:ext cx="7650480" cy="6553200"/>
          </a:xfrm>
        </p:spPr>
        <p:txBody>
          <a:bodyPr>
            <a:noAutofit/>
          </a:bodyPr>
          <a:lstStyle/>
          <a:p>
            <a:pPr algn="just">
              <a:lnSpc>
                <a:spcPct val="170000"/>
              </a:lnSpc>
            </a:pPr>
            <a:r>
              <a:rPr lang="en-IN" sz="1600" dirty="0" smtClean="0">
                <a:latin typeface="Times New Roman" pitchFamily="18" charset="0"/>
                <a:cs typeface="Times New Roman" pitchFamily="18" charset="0"/>
              </a:rPr>
              <a:t>[6] LI </a:t>
            </a:r>
            <a:r>
              <a:rPr lang="en-IN" sz="1600" dirty="0" err="1" smtClean="0">
                <a:latin typeface="Times New Roman" pitchFamily="18" charset="0"/>
                <a:cs typeface="Times New Roman" pitchFamily="18" charset="0"/>
              </a:rPr>
              <a:t>Chaoling</a:t>
            </a:r>
            <a:r>
              <a:rPr lang="en-IN" sz="1600" dirty="0" smtClean="0">
                <a:latin typeface="Times New Roman" pitchFamily="18" charset="0"/>
                <a:cs typeface="Times New Roman" pitchFamily="18" charset="0"/>
              </a:rPr>
              <a:t>, CHEN </a:t>
            </a:r>
            <a:r>
              <a:rPr lang="en-IN" sz="1600" dirty="0" err="1" smtClean="0">
                <a:latin typeface="Times New Roman" pitchFamily="18" charset="0"/>
                <a:cs typeface="Times New Roman" pitchFamily="18" charset="0"/>
              </a:rPr>
              <a:t>Yue</a:t>
            </a:r>
            <a:r>
              <a:rPr lang="en-IN" sz="1600" dirty="0" smtClean="0">
                <a:latin typeface="Times New Roman" pitchFamily="18" charset="0"/>
                <a:cs typeface="Times New Roman" pitchFamily="18" charset="0"/>
              </a:rPr>
              <a:t> and ZHOU </a:t>
            </a:r>
            <a:r>
              <a:rPr lang="en-IN" sz="1600" dirty="0" err="1" smtClean="0">
                <a:latin typeface="Times New Roman" pitchFamily="18" charset="0"/>
                <a:cs typeface="Times New Roman" pitchFamily="18" charset="0"/>
              </a:rPr>
              <a:t>Yanzhou</a:t>
            </a:r>
            <a:r>
              <a:rPr lang="en-IN" sz="1600" dirty="0" smtClean="0">
                <a:latin typeface="Times New Roman" pitchFamily="18" charset="0"/>
                <a:cs typeface="Times New Roman" pitchFamily="18" charset="0"/>
              </a:rPr>
              <a:t>, “</a:t>
            </a:r>
            <a:r>
              <a:rPr lang="en-IN" sz="1600" dirty="0" err="1" smtClean="0">
                <a:latin typeface="Times New Roman" pitchFamily="18" charset="0"/>
                <a:cs typeface="Times New Roman" pitchFamily="18" charset="0"/>
              </a:rPr>
              <a:t>ADataAssuredDeletion</a:t>
            </a:r>
            <a:r>
              <a:rPr lang="en-IN" sz="1600" dirty="0" smtClean="0">
                <a:latin typeface="Times New Roman" pitchFamily="18" charset="0"/>
                <a:cs typeface="Times New Roman" pitchFamily="18" charset="0"/>
              </a:rPr>
              <a:t> Scheme in Cloud Storage”, IEEE China Communications, vol. 11, no. 4, pp. 98-110, April 2014. </a:t>
            </a:r>
            <a:endParaRPr lang="en-IN" sz="1600" dirty="0" smtClean="0">
              <a:latin typeface="Times New Roman" pitchFamily="18" charset="0"/>
              <a:cs typeface="Times New Roman" pitchFamily="18" charset="0"/>
            </a:endParaRPr>
          </a:p>
          <a:p>
            <a:pPr algn="just">
              <a:lnSpc>
                <a:spcPct val="170000"/>
              </a:lnSpc>
            </a:pPr>
            <a:r>
              <a:rPr lang="en-IN" sz="1600" dirty="0" smtClean="0">
                <a:latin typeface="Times New Roman" pitchFamily="18" charset="0"/>
                <a:cs typeface="Times New Roman" pitchFamily="18" charset="0"/>
              </a:rPr>
              <a:t>[</a:t>
            </a:r>
            <a:r>
              <a:rPr lang="en-IN" sz="1600" dirty="0" smtClean="0">
                <a:latin typeface="Times New Roman" pitchFamily="18" charset="0"/>
                <a:cs typeface="Times New Roman" pitchFamily="18" charset="0"/>
              </a:rPr>
              <a:t>7] Mauro </a:t>
            </a:r>
            <a:r>
              <a:rPr lang="en-IN" sz="1600" dirty="0" err="1" smtClean="0">
                <a:latin typeface="Times New Roman" pitchFamily="18" charset="0"/>
                <a:cs typeface="Times New Roman" pitchFamily="18" charset="0"/>
              </a:rPr>
              <a:t>Gaggero</a:t>
            </a:r>
            <a:r>
              <a:rPr lang="en-IN" sz="1600" dirty="0" smtClean="0">
                <a:latin typeface="Times New Roman" pitchFamily="18" charset="0"/>
                <a:cs typeface="Times New Roman" pitchFamily="18" charset="0"/>
              </a:rPr>
              <a:t> and Luca </a:t>
            </a:r>
            <a:r>
              <a:rPr lang="en-IN" sz="1600" dirty="0" err="1" smtClean="0">
                <a:latin typeface="Times New Roman" pitchFamily="18" charset="0"/>
                <a:cs typeface="Times New Roman" pitchFamily="18" charset="0"/>
              </a:rPr>
              <a:t>Caviglione</a:t>
            </a:r>
            <a:r>
              <a:rPr lang="en-IN" sz="1600" dirty="0" smtClean="0">
                <a:latin typeface="Times New Roman" pitchFamily="18" charset="0"/>
                <a:cs typeface="Times New Roman" pitchFamily="18" charset="0"/>
              </a:rPr>
              <a:t>, “Predictive Control for </a:t>
            </a:r>
            <a:r>
              <a:rPr lang="en-IN" sz="1600" dirty="0" err="1" smtClean="0">
                <a:latin typeface="Times New Roman" pitchFamily="18" charset="0"/>
                <a:cs typeface="Times New Roman" pitchFamily="18" charset="0"/>
              </a:rPr>
              <a:t>EnergyAware</a:t>
            </a:r>
            <a:r>
              <a:rPr lang="en-IN" sz="1600" dirty="0" smtClean="0">
                <a:latin typeface="Times New Roman" pitchFamily="18" charset="0"/>
                <a:cs typeface="Times New Roman" pitchFamily="18" charset="0"/>
              </a:rPr>
              <a:t> Consolidation in Cloud </a:t>
            </a:r>
            <a:r>
              <a:rPr lang="en-IN" sz="1600" dirty="0" err="1" smtClean="0">
                <a:latin typeface="Times New Roman" pitchFamily="18" charset="0"/>
                <a:cs typeface="Times New Roman" pitchFamily="18" charset="0"/>
              </a:rPr>
              <a:t>Datacenters</a:t>
            </a:r>
            <a:r>
              <a:rPr lang="en-IN" sz="1600" dirty="0" smtClean="0">
                <a:latin typeface="Times New Roman" pitchFamily="18" charset="0"/>
                <a:cs typeface="Times New Roman" pitchFamily="18" charset="0"/>
              </a:rPr>
              <a:t>”, IEEE Transactions on Control Systems Technology, vol. 24, no. 2, pp. 461-474, 2016. </a:t>
            </a:r>
            <a:endParaRPr lang="en-IN" sz="1600" dirty="0" smtClean="0">
              <a:latin typeface="Times New Roman" pitchFamily="18" charset="0"/>
              <a:cs typeface="Times New Roman" pitchFamily="18" charset="0"/>
            </a:endParaRPr>
          </a:p>
          <a:p>
            <a:pPr algn="just">
              <a:lnSpc>
                <a:spcPct val="170000"/>
              </a:lnSpc>
            </a:pPr>
            <a:r>
              <a:rPr lang="en-IN" sz="1600" dirty="0" smtClean="0">
                <a:latin typeface="Times New Roman" pitchFamily="18" charset="0"/>
                <a:cs typeface="Times New Roman" pitchFamily="18" charset="0"/>
              </a:rPr>
              <a:t>[</a:t>
            </a:r>
            <a:r>
              <a:rPr lang="en-IN" sz="1600" dirty="0" smtClean="0">
                <a:latin typeface="Times New Roman" pitchFamily="18" charset="0"/>
                <a:cs typeface="Times New Roman" pitchFamily="18" charset="0"/>
              </a:rPr>
              <a:t>8] </a:t>
            </a:r>
            <a:r>
              <a:rPr lang="en-IN" sz="1600" dirty="0" err="1" smtClean="0">
                <a:latin typeface="Times New Roman" pitchFamily="18" charset="0"/>
                <a:cs typeface="Times New Roman" pitchFamily="18" charset="0"/>
              </a:rPr>
              <a:t>Mahyar</a:t>
            </a:r>
            <a:r>
              <a:rPr lang="en-IN" sz="1600" dirty="0" smtClean="0">
                <a:latin typeface="Times New Roman" pitchFamily="18" charset="0"/>
                <a:cs typeface="Times New Roman" pitchFamily="18" charset="0"/>
              </a:rPr>
              <a:t> </a:t>
            </a:r>
            <a:r>
              <a:rPr lang="en-IN" sz="1600" dirty="0" err="1" smtClean="0">
                <a:latin typeface="Times New Roman" pitchFamily="18" charset="0"/>
                <a:cs typeface="Times New Roman" pitchFamily="18" charset="0"/>
              </a:rPr>
              <a:t>Movahed</a:t>
            </a:r>
            <a:r>
              <a:rPr lang="en-IN" sz="1600" dirty="0" smtClean="0">
                <a:latin typeface="Times New Roman" pitchFamily="18" charset="0"/>
                <a:cs typeface="Times New Roman" pitchFamily="18" charset="0"/>
              </a:rPr>
              <a:t> </a:t>
            </a:r>
            <a:r>
              <a:rPr lang="en-IN" sz="1600" dirty="0" err="1" smtClean="0">
                <a:latin typeface="Times New Roman" pitchFamily="18" charset="0"/>
                <a:cs typeface="Times New Roman" pitchFamily="18" charset="0"/>
              </a:rPr>
              <a:t>Nejad</a:t>
            </a:r>
            <a:r>
              <a:rPr lang="en-IN" sz="1600" dirty="0" smtClean="0">
                <a:latin typeface="Times New Roman" pitchFamily="18" charset="0"/>
                <a:cs typeface="Times New Roman" pitchFamily="18" charset="0"/>
              </a:rPr>
              <a:t>, Lena </a:t>
            </a:r>
            <a:r>
              <a:rPr lang="en-IN" sz="1600" dirty="0" err="1" smtClean="0">
                <a:latin typeface="Times New Roman" pitchFamily="18" charset="0"/>
                <a:cs typeface="Times New Roman" pitchFamily="18" charset="0"/>
              </a:rPr>
              <a:t>Mashayekhy</a:t>
            </a:r>
            <a:r>
              <a:rPr lang="en-IN" sz="1600" dirty="0" smtClean="0">
                <a:latin typeface="Times New Roman" pitchFamily="18" charset="0"/>
                <a:cs typeface="Times New Roman" pitchFamily="18" charset="0"/>
              </a:rPr>
              <a:t> and Daniel </a:t>
            </a:r>
            <a:r>
              <a:rPr lang="en-IN" sz="1600" dirty="0" err="1" smtClean="0">
                <a:latin typeface="Times New Roman" pitchFamily="18" charset="0"/>
                <a:cs typeface="Times New Roman" pitchFamily="18" charset="0"/>
              </a:rPr>
              <a:t>Grosu</a:t>
            </a:r>
            <a:r>
              <a:rPr lang="en-IN" sz="1600" dirty="0" smtClean="0">
                <a:latin typeface="Times New Roman" pitchFamily="18" charset="0"/>
                <a:cs typeface="Times New Roman" pitchFamily="18" charset="0"/>
              </a:rPr>
              <a:t>, “Truthful Greedy Mechanisms for Dynamic Virtual Machine Provisioning and Allocation in Clouds”, IEEE Transactions on Parallel and Distributed Systems, vol. 26, no. 2, pp. 594-603, 2015. </a:t>
            </a:r>
            <a:endParaRPr lang="en-IN" sz="1600" dirty="0" smtClean="0">
              <a:latin typeface="Times New Roman" pitchFamily="18" charset="0"/>
              <a:cs typeface="Times New Roman" pitchFamily="18" charset="0"/>
            </a:endParaRPr>
          </a:p>
          <a:p>
            <a:pPr algn="just">
              <a:lnSpc>
                <a:spcPct val="170000"/>
              </a:lnSpc>
            </a:pPr>
            <a:r>
              <a:rPr lang="en-IN" sz="1600" dirty="0" smtClean="0">
                <a:latin typeface="Times New Roman" pitchFamily="18" charset="0"/>
                <a:cs typeface="Times New Roman" pitchFamily="18" charset="0"/>
              </a:rPr>
              <a:t>[</a:t>
            </a:r>
            <a:r>
              <a:rPr lang="en-IN" sz="1600" dirty="0" smtClean="0">
                <a:latin typeface="Times New Roman" pitchFamily="18" charset="0"/>
                <a:cs typeface="Times New Roman" pitchFamily="18" charset="0"/>
              </a:rPr>
              <a:t>9] Atta Ur </a:t>
            </a:r>
            <a:r>
              <a:rPr lang="en-IN" sz="1600" dirty="0" err="1" smtClean="0">
                <a:latin typeface="Times New Roman" pitchFamily="18" charset="0"/>
                <a:cs typeface="Times New Roman" pitchFamily="18" charset="0"/>
              </a:rPr>
              <a:t>Rehman</a:t>
            </a:r>
            <a:r>
              <a:rPr lang="en-IN" sz="1600" dirty="0" smtClean="0">
                <a:latin typeface="Times New Roman" pitchFamily="18" charset="0"/>
                <a:cs typeface="Times New Roman" pitchFamily="18" charset="0"/>
              </a:rPr>
              <a:t> Khan, </a:t>
            </a:r>
            <a:r>
              <a:rPr lang="en-IN" sz="1600" dirty="0" err="1" smtClean="0">
                <a:latin typeface="Times New Roman" pitchFamily="18" charset="0"/>
                <a:cs typeface="Times New Roman" pitchFamily="18" charset="0"/>
              </a:rPr>
              <a:t>Mazliza</a:t>
            </a:r>
            <a:r>
              <a:rPr lang="en-IN" sz="1600" dirty="0" smtClean="0">
                <a:latin typeface="Times New Roman" pitchFamily="18" charset="0"/>
                <a:cs typeface="Times New Roman" pitchFamily="18" charset="0"/>
              </a:rPr>
              <a:t> Othman and </a:t>
            </a:r>
            <a:r>
              <a:rPr lang="en-IN" sz="1600" dirty="0" err="1" smtClean="0">
                <a:latin typeface="Times New Roman" pitchFamily="18" charset="0"/>
                <a:cs typeface="Times New Roman" pitchFamily="18" charset="0"/>
              </a:rPr>
              <a:t>Sajjad</a:t>
            </a:r>
            <a:r>
              <a:rPr lang="en-IN" sz="1600" dirty="0" smtClean="0">
                <a:latin typeface="Times New Roman" pitchFamily="18" charset="0"/>
                <a:cs typeface="Times New Roman" pitchFamily="18" charset="0"/>
              </a:rPr>
              <a:t> Ahmad </a:t>
            </a:r>
            <a:r>
              <a:rPr lang="en-IN" sz="1600" dirty="0" err="1" smtClean="0">
                <a:latin typeface="Times New Roman" pitchFamily="18" charset="0"/>
                <a:cs typeface="Times New Roman" pitchFamily="18" charset="0"/>
              </a:rPr>
              <a:t>Madani</a:t>
            </a:r>
            <a:r>
              <a:rPr lang="en-IN" sz="1600" dirty="0" smtClean="0">
                <a:latin typeface="Times New Roman" pitchFamily="18" charset="0"/>
                <a:cs typeface="Times New Roman" pitchFamily="18" charset="0"/>
              </a:rPr>
              <a:t>, “Mobile Cloud Computing Application Models”, IEEE Communications Surveys and Tutorials, vol. 16, no. 1, pp. 393-413, 2014. </a:t>
            </a:r>
            <a:endParaRPr lang="en-IN" sz="1600" dirty="0" smtClean="0">
              <a:latin typeface="Times New Roman" pitchFamily="18" charset="0"/>
              <a:cs typeface="Times New Roman" pitchFamily="18" charset="0"/>
            </a:endParaRPr>
          </a:p>
          <a:p>
            <a:pPr algn="just">
              <a:lnSpc>
                <a:spcPct val="170000"/>
              </a:lnSpc>
            </a:pPr>
            <a:r>
              <a:rPr lang="en-IN" sz="1600" dirty="0" smtClean="0">
                <a:latin typeface="Times New Roman" pitchFamily="18" charset="0"/>
                <a:cs typeface="Times New Roman" pitchFamily="18" charset="0"/>
              </a:rPr>
              <a:t>[</a:t>
            </a:r>
            <a:r>
              <a:rPr lang="en-IN" sz="1600" dirty="0" smtClean="0">
                <a:latin typeface="Times New Roman" pitchFamily="18" charset="0"/>
                <a:cs typeface="Times New Roman" pitchFamily="18" charset="0"/>
              </a:rPr>
              <a:t>10]</a:t>
            </a:r>
            <a:r>
              <a:rPr lang="en-IN" sz="1600" dirty="0" err="1" smtClean="0">
                <a:latin typeface="Times New Roman" pitchFamily="18" charset="0"/>
                <a:cs typeface="Times New Roman" pitchFamily="18" charset="0"/>
              </a:rPr>
              <a:t>Ki-Woong</a:t>
            </a:r>
            <a:r>
              <a:rPr lang="en-IN" sz="1600" dirty="0" smtClean="0">
                <a:latin typeface="Times New Roman" pitchFamily="18" charset="0"/>
                <a:cs typeface="Times New Roman" pitchFamily="18" charset="0"/>
              </a:rPr>
              <a:t> Park, </a:t>
            </a:r>
            <a:r>
              <a:rPr lang="en-IN" sz="1600" dirty="0" err="1" smtClean="0">
                <a:latin typeface="Times New Roman" pitchFamily="18" charset="0"/>
                <a:cs typeface="Times New Roman" pitchFamily="18" charset="0"/>
              </a:rPr>
              <a:t>Jaesun</a:t>
            </a:r>
            <a:r>
              <a:rPr lang="en-IN" sz="1600" dirty="0" smtClean="0">
                <a:latin typeface="Times New Roman" pitchFamily="18" charset="0"/>
                <a:cs typeface="Times New Roman" pitchFamily="18" charset="0"/>
              </a:rPr>
              <a:t> Han, </a:t>
            </a:r>
            <a:r>
              <a:rPr lang="en-IN" sz="1600" dirty="0" err="1" smtClean="0">
                <a:latin typeface="Times New Roman" pitchFamily="18" charset="0"/>
                <a:cs typeface="Times New Roman" pitchFamily="18" charset="0"/>
              </a:rPr>
              <a:t>JaeWoong</a:t>
            </a:r>
            <a:r>
              <a:rPr lang="en-IN" sz="1600" dirty="0" smtClean="0">
                <a:latin typeface="Times New Roman" pitchFamily="18" charset="0"/>
                <a:cs typeface="Times New Roman" pitchFamily="18" charset="0"/>
              </a:rPr>
              <a:t> Chung and </a:t>
            </a:r>
            <a:r>
              <a:rPr lang="en-IN" sz="1600" dirty="0" err="1" smtClean="0">
                <a:latin typeface="Times New Roman" pitchFamily="18" charset="0"/>
                <a:cs typeface="Times New Roman" pitchFamily="18" charset="0"/>
              </a:rPr>
              <a:t>Kyu</a:t>
            </a:r>
            <a:r>
              <a:rPr lang="en-IN" sz="1600" dirty="0" smtClean="0">
                <a:latin typeface="Times New Roman" pitchFamily="18" charset="0"/>
                <a:cs typeface="Times New Roman" pitchFamily="18" charset="0"/>
              </a:rPr>
              <a:t> Ho Park, “THEMIS: A Mutually Verifiable Billing System for the Cloud Computing Environment”, IEEE Transactions on Services Computing, vol. 6, no. 3, pp. 300-313, July-September 2013.</a:t>
            </a:r>
            <a:endParaRPr lang="en-IN" sz="1600" dirty="0">
              <a:latin typeface="Times New Roman" pitchFamily="18" charset="0"/>
              <a:cs typeface="Times New Roman" pitchFamily="18" charset="0"/>
            </a:endParaRPr>
          </a:p>
        </p:txBody>
      </p:sp>
    </p:spTree>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Solstice">
  <a:themeElements>
    <a:clrScheme name="Solstice">
      <a:dk1>
        <a:sysClr val="windowText" lastClr="000000"/>
      </a:dk1>
      <a:lt1>
        <a:sysClr val="window" lastClr="FFFFFF"/>
      </a:lt1>
      <a:dk2>
        <a:srgbClr val="4F271C"/>
      </a:dk2>
      <a:lt2>
        <a:srgbClr val="E7DEC9"/>
      </a:lt2>
      <a:accent1>
        <a:srgbClr val="3891A7"/>
      </a:accent1>
      <a:accent2>
        <a:srgbClr val="FEB80A"/>
      </a:accent2>
      <a:accent3>
        <a:srgbClr val="C32D2E"/>
      </a:accent3>
      <a:accent4>
        <a:srgbClr val="84AA33"/>
      </a:accent4>
      <a:accent5>
        <a:srgbClr val="964305"/>
      </a:accent5>
      <a:accent6>
        <a:srgbClr val="475A8D"/>
      </a:accent6>
      <a:hlink>
        <a:srgbClr val="8DC765"/>
      </a:hlink>
      <a:folHlink>
        <a:srgbClr val="AA8A14"/>
      </a:folHlink>
    </a:clrScheme>
    <a:fontScheme name="Solstice">
      <a:majorFont>
        <a:latin typeface="Gill Sans MT"/>
        <a:ea typeface=""/>
        <a:cs typeface=""/>
        <a:font script="Grek" typeface="Corbel"/>
        <a:font script="Cyrl" typeface="Corbel"/>
        <a:font script="Jpan" typeface="HGｺﾞｼｯｸE"/>
        <a:font script="Hang" typeface="휴먼매직체"/>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ajorFont>
      <a:minorFont>
        <a:latin typeface="Gill Sans MT"/>
        <a:ea typeface=""/>
        <a:cs typeface=""/>
        <a:font script="Grek" typeface="Corbel"/>
        <a:font script="Cyrl" typeface="Corbel"/>
        <a:font script="Jpan" typeface="HGｺﾞｼｯｸE"/>
        <a:font script="Hang" typeface="HY엽서L"/>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inorFont>
    </a:fontScheme>
    <a:fmtScheme name="Solstice">
      <a:fillStyleLst>
        <a:solidFill>
          <a:schemeClr val="phClr"/>
        </a:solidFill>
        <a:gradFill rotWithShape="1">
          <a:gsLst>
            <a:gs pos="0">
              <a:schemeClr val="phClr">
                <a:tint val="35000"/>
                <a:satMod val="253000"/>
              </a:schemeClr>
            </a:gs>
            <a:gs pos="50000">
              <a:schemeClr val="phClr">
                <a:tint val="42000"/>
                <a:satMod val="255000"/>
              </a:schemeClr>
            </a:gs>
            <a:gs pos="97000">
              <a:schemeClr val="phClr">
                <a:tint val="53000"/>
                <a:satMod val="260000"/>
              </a:schemeClr>
            </a:gs>
            <a:gs pos="100000">
              <a:schemeClr val="phClr">
                <a:tint val="56000"/>
                <a:satMod val="275000"/>
              </a:schemeClr>
            </a:gs>
          </a:gsLst>
          <a:path path="circle">
            <a:fillToRect l="50000" t="50000" r="50000" b="50000"/>
          </a:path>
        </a:gradFill>
        <a:gradFill rotWithShape="1">
          <a:gsLst>
            <a:gs pos="0">
              <a:schemeClr val="phClr">
                <a:tint val="92000"/>
                <a:satMod val="170000"/>
              </a:schemeClr>
            </a:gs>
            <a:gs pos="15000">
              <a:schemeClr val="phClr">
                <a:tint val="92000"/>
                <a:shade val="99000"/>
                <a:satMod val="170000"/>
              </a:schemeClr>
            </a:gs>
            <a:gs pos="62000">
              <a:schemeClr val="phClr">
                <a:tint val="96000"/>
                <a:shade val="80000"/>
                <a:satMod val="170000"/>
              </a:schemeClr>
            </a:gs>
            <a:gs pos="97000">
              <a:schemeClr val="phClr">
                <a:tint val="98000"/>
                <a:shade val="63000"/>
                <a:satMod val="170000"/>
              </a:schemeClr>
            </a:gs>
            <a:gs pos="100000">
              <a:schemeClr val="phClr">
                <a:shade val="62000"/>
                <a:satMod val="170000"/>
              </a:schemeClr>
            </a:gs>
          </a:gsLst>
          <a:path path="circle">
            <a:fillToRect l="50000" t="50000" r="50000" b="50000"/>
          </a:path>
        </a:gradFill>
      </a:fillStyleLst>
      <a:lnStyleLst>
        <a:ln w="9525" cap="flat" cmpd="sng" algn="ctr">
          <a:solidFill>
            <a:schemeClr val="phClr"/>
          </a:solidFill>
          <a:prstDash val="solid"/>
        </a:ln>
        <a:ln w="25400" cap="flat" cmpd="sng" algn="ctr">
          <a:solidFill>
            <a:schemeClr val="phClr"/>
          </a:solidFill>
          <a:prstDash val="solid"/>
        </a:ln>
        <a:ln w="25400" cap="flat" cmpd="sng" algn="ctr">
          <a:solidFill>
            <a:schemeClr val="phClr"/>
          </a:solidFill>
          <a:prstDash val="solid"/>
        </a:ln>
      </a:lnStyleLst>
      <a:effectStyleLst>
        <a:effectStyle>
          <a:effectLst>
            <a:outerShdw blurRad="63500" dist="25400" dir="5400000" rotWithShape="0">
              <a:srgbClr val="000000">
                <a:alpha val="43137"/>
              </a:srgbClr>
            </a:outerShdw>
          </a:effectLst>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8700000"/>
            </a:lightRig>
          </a:scene3d>
          <a:sp3d contourW="12700">
            <a:bevelT w="0" h="0"/>
            <a:contourClr>
              <a:schemeClr val="phClr">
                <a:shade val="80000"/>
              </a:schemeClr>
            </a:contourClr>
          </a:sp3d>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5400000"/>
            </a:lightRig>
          </a:scene3d>
          <a:sp3d contourW="12700">
            <a:bevelT w="25400" h="50800" prst="angle"/>
            <a:contourClr>
              <a:schemeClr val="phClr"/>
            </a:contourClr>
          </a:sp3d>
        </a:effectStyle>
      </a:effectStyleLst>
      <a:bgFillStyleLst>
        <a:solidFill>
          <a:schemeClr val="phClr"/>
        </a:solidFill>
        <a:gradFill rotWithShape="1">
          <a:gsLst>
            <a:gs pos="0">
              <a:schemeClr val="phClr">
                <a:tint val="60000"/>
                <a:satMod val="355000"/>
              </a:schemeClr>
            </a:gs>
            <a:gs pos="40000">
              <a:schemeClr val="phClr">
                <a:tint val="85000"/>
                <a:satMod val="320000"/>
              </a:schemeClr>
            </a:gs>
            <a:gs pos="100000">
              <a:schemeClr val="phClr">
                <a:shade val="55000"/>
                <a:satMod val="300000"/>
              </a:schemeClr>
            </a:gs>
          </a:gsLst>
          <a:path path="circle">
            <a:fillToRect l="-24500" t="-20000" r="124500" b="120000"/>
          </a:path>
        </a:gradFill>
        <a:blipFill>
          <a:blip xmlns:r="http://schemas.openxmlformats.org/officeDocument/2006/relationships" r:embed="rId1">
            <a:duotone>
              <a:schemeClr val="phClr">
                <a:shade val="9000"/>
                <a:satMod val="300000"/>
              </a:schemeClr>
              <a:schemeClr val="phClr">
                <a:tint val="90000"/>
                <a:satMod val="225000"/>
              </a:schemeClr>
            </a:duotone>
          </a:blip>
          <a:tile tx="0" ty="0" sx="90000" sy="90000" flip="xy" algn="tl"/>
        </a:blip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Solstice</Template>
  <TotalTime>1259</TotalTime>
  <Words>1656</Words>
  <Application>Microsoft Office PowerPoint</Application>
  <PresentationFormat>On-screen Show (4:3)</PresentationFormat>
  <Paragraphs>71</Paragraphs>
  <Slides>15</Slides>
  <Notes>2</Notes>
  <HiddenSlides>0</HiddenSlides>
  <MMClips>0</MMClips>
  <ScaleCrop>false</ScaleCrop>
  <HeadingPairs>
    <vt:vector size="4" baseType="variant">
      <vt:variant>
        <vt:lpstr>Theme</vt:lpstr>
      </vt:variant>
      <vt:variant>
        <vt:i4>1</vt:i4>
      </vt:variant>
      <vt:variant>
        <vt:lpstr>Slide Titles</vt:lpstr>
      </vt:variant>
      <vt:variant>
        <vt:i4>15</vt:i4>
      </vt:variant>
    </vt:vector>
  </HeadingPairs>
  <TitlesOfParts>
    <vt:vector size="16" baseType="lpstr">
      <vt:lpstr>Solstice</vt:lpstr>
      <vt:lpstr>Secure Data Sharing with Flexible User Access Privilege Update in Cloud-assisted IoMT</vt:lpstr>
      <vt:lpstr>Abstract</vt:lpstr>
      <vt:lpstr>Slide 3</vt:lpstr>
      <vt:lpstr>Existing System</vt:lpstr>
      <vt:lpstr>Disadvantage of Existing System</vt:lpstr>
      <vt:lpstr>PROPOSED SYSTEM :</vt:lpstr>
      <vt:lpstr>ADVANTAGE</vt:lpstr>
      <vt:lpstr>Slide 8</vt:lpstr>
      <vt:lpstr>Slide 9</vt:lpstr>
      <vt:lpstr>Block Diagram</vt:lpstr>
      <vt:lpstr>SOFTWARE REQUIREMENTS:</vt:lpstr>
      <vt:lpstr>HARDWARE REQUIREMENTS:</vt:lpstr>
      <vt:lpstr>CONCLUTION</vt:lpstr>
      <vt:lpstr>REFERENCE</vt:lpstr>
      <vt:lpstr>Slide 15</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Prevent Duplicate Data from Cloud Using Vector Base Cosine Similarity multiple Strings Matching Algorithm (VCS)</dc:title>
  <dc:creator>Mohan</dc:creator>
  <cp:lastModifiedBy>ELCOT</cp:lastModifiedBy>
  <cp:revision>564</cp:revision>
  <dcterms:created xsi:type="dcterms:W3CDTF">2006-08-16T00:00:00Z</dcterms:created>
  <dcterms:modified xsi:type="dcterms:W3CDTF">2021-06-25T14:23:28Z</dcterms:modified>
</cp:coreProperties>
</file>