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6/25/2021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6/25/2021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6/25/2021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6/25/2021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Resource Provisioning and Allocation in Function-as-a-Service Edge-Clouds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Edge </a:t>
            </a:r>
            <a:r>
              <a:rPr lang="en-IN" sz="2000" dirty="0" smtClean="0">
                <a:latin typeface="Times New Roman" pitchFamily="18" charset="0"/>
                <a:cs typeface="Times New Roman" pitchFamily="18" charset="0"/>
              </a:rPr>
              <a:t>computing has emerged as a new paradigm to bring cloud applications closer to users for increased performance. Unlike back-end cloud systems which consolidate their resources in a centralized data </a:t>
            </a:r>
            <a:r>
              <a:rPr lang="en-IN" sz="2000" dirty="0" err="1" smtClean="0">
                <a:latin typeface="Times New Roman" pitchFamily="18" charset="0"/>
                <a:cs typeface="Times New Roman" pitchFamily="18" charset="0"/>
              </a:rPr>
              <a:t>center</a:t>
            </a:r>
            <a:r>
              <a:rPr lang="en-IN" sz="2000" dirty="0" smtClean="0">
                <a:latin typeface="Times New Roman" pitchFamily="18" charset="0"/>
                <a:cs typeface="Times New Roman" pitchFamily="18" charset="0"/>
              </a:rPr>
              <a:t> location with virtually unlimited capacity, edge-clouds comprise distributed resources at various computation spots, each with very limited capacity. In this paper, we consider Function-as-a-Service (</a:t>
            </a:r>
            <a:r>
              <a:rPr lang="en-IN" sz="2000" dirty="0" err="1" smtClean="0">
                <a:latin typeface="Times New Roman" pitchFamily="18" charset="0"/>
                <a:cs typeface="Times New Roman" pitchFamily="18" charset="0"/>
              </a:rPr>
              <a:t>FaaS</a:t>
            </a:r>
            <a:r>
              <a:rPr lang="en-IN" sz="2000" dirty="0" smtClean="0">
                <a:latin typeface="Times New Roman" pitchFamily="18" charset="0"/>
                <a:cs typeface="Times New Roman" pitchFamily="18" charset="0"/>
              </a:rPr>
              <a:t>) edge-clouds where application providers deploy their latency-critical functions that process user requests with strict response time deadlines. In this setting, we investigate the problem of resource provisioning and allocation. After formulating the optimal solution, we propose resource allocation and provisioning algorithms across the spectrum of fully-centralized to fully-decentralized. We evaluate the performance of these algorithms in terms of their ability to utilize CPU resources and meet request deadlines under various system parameters. Our results indicate that practical decentralized strategies, which require no coordination among computation spots, achieve performance that is close to the optimal fully-centralized strategy with coordination overheads</a:t>
            </a: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
            </a:r>
            <a:br>
              <a:rPr lang="en-IN" sz="2000" dirty="0" smtClean="0">
                <a:latin typeface="Times New Roman" pitchFamily="18" charset="0"/>
                <a:cs typeface="Times New Roman" pitchFamily="18" charset="0"/>
              </a:rPr>
            </a:b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existing cloud infrastructures, the data are sent to cloud servers for further processing and then returned to the devices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Collect research studies regarding the architectural overview for cloud, fog, and edge computing and research on existing resource management techniques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 is a certain amount of time that is needed to accomplish the communication between the cloud and the existing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which will be automatically added to the </a:t>
            </a:r>
            <a:r>
              <a:rPr lang="en-IN" sz="2000" dirty="0" smtClean="0">
                <a:latin typeface="Times New Roman" pitchFamily="18" charset="0"/>
                <a:cs typeface="Times New Roman" pitchFamily="18" charset="0"/>
              </a:rPr>
              <a:t>processing time.</a:t>
            </a:r>
          </a:p>
          <a:p>
            <a:pPr algn="just">
              <a:lnSpc>
                <a:spcPct val="150000"/>
              </a:lnSpc>
            </a:pPr>
            <a:r>
              <a:rPr lang="en-IN" sz="2000" dirty="0" smtClean="0">
                <a:latin typeface="Times New Roman" pitchFamily="18" charset="0"/>
                <a:cs typeface="Times New Roman" pitchFamily="18" charset="0"/>
              </a:rPr>
              <a:t>In other words, the research work represents an analytical examination and discussion on existing studies about resource management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methodology was tested with </a:t>
            </a:r>
            <a:r>
              <a:rPr lang="en-IN" sz="2000" dirty="0" err="1" smtClean="0">
                <a:latin typeface="Times New Roman" pitchFamily="18" charset="0"/>
                <a:cs typeface="Times New Roman" pitchFamily="18" charset="0"/>
              </a:rPr>
              <a:t>iFogSim</a:t>
            </a:r>
            <a:r>
              <a:rPr lang="en-IN" sz="2000" dirty="0" smtClean="0">
                <a:latin typeface="Times New Roman" pitchFamily="18" charset="0"/>
                <a:cs typeface="Times New Roman" pitchFamily="18" charset="0"/>
              </a:rPr>
              <a:t> and analyzed with different existing dynamic </a:t>
            </a:r>
            <a:r>
              <a:rPr lang="en-IN" sz="2000" dirty="0" smtClean="0">
                <a:latin typeface="Times New Roman" pitchFamily="18" charset="0"/>
                <a:cs typeface="Times New Roman" pitchFamily="18" charset="0"/>
              </a:rPr>
              <a:t>algorithms.</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we address the problem of </a:t>
            </a:r>
            <a:r>
              <a:rPr lang="en-IN" sz="2000" dirty="0" err="1" smtClean="0">
                <a:latin typeface="Times New Roman" pitchFamily="18" charset="0"/>
                <a:cs typeface="Times New Roman" pitchFamily="18" charset="0"/>
              </a:rPr>
              <a:t>energyaware</a:t>
            </a:r>
            <a:r>
              <a:rPr lang="en-IN" sz="2000" dirty="0" smtClean="0">
                <a:latin typeface="Times New Roman" pitchFamily="18" charset="0"/>
                <a:cs typeface="Times New Roman" pitchFamily="18" charset="0"/>
              </a:rPr>
              <a:t> optimization of capacity provisioning and resource allocation in edge computing systems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formulate the problem as a mixed integer linear program and prove that the problem is NP-hard.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 their proposed algorithm is based on solving a mixed-integer linear program which might not be feasible to solve within a reasonable amount of time for large size problems.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this paper, we address the capacity provisioning and resource allocation problem in EC systems with the aim of maximizing the net profit of the provider while taking into account the energy consumption of the system.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To accommodate some of these features, the computational paradigm fog computing was </a:t>
            </a:r>
            <a:r>
              <a:rPr lang="en-IN" sz="2000" dirty="0" smtClean="0">
                <a:latin typeface="Times New Roman" pitchFamily="18" charset="0"/>
                <a:cs typeface="Times New Roman" pitchFamily="18" charset="0"/>
              </a:rPr>
              <a:t>proposed.</a:t>
            </a:r>
          </a:p>
          <a:p>
            <a:pPr algn="just">
              <a:lnSpc>
                <a:spcPct val="150000"/>
              </a:lnSpc>
            </a:pPr>
            <a:r>
              <a:rPr lang="en-IN" sz="2000" dirty="0" smtClean="0">
                <a:latin typeface="Times New Roman" pitchFamily="18" charset="0"/>
                <a:cs typeface="Times New Roman" pitchFamily="18" charset="0"/>
              </a:rPr>
              <a:t>Their results represent a mapping between the proposed taxonomy and existing literature on the cloud, fog, and edge computing paradigm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the study could be further extended by providing a proper detailed list of proposed solutions from the reviewed literature, and respectively their classification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manage a large set of tasks that are working together and are dependent on a certain set of resources, task scheduling algorithms have been proposed to define a schedule to service tasks to avoid conditions such as </a:t>
            </a:r>
            <a:r>
              <a:rPr lang="en-IN" sz="2000" dirty="0" smtClean="0">
                <a:latin typeface="Times New Roman" pitchFamily="18" charset="0"/>
                <a:cs typeface="Times New Roman" pitchFamily="18" charset="0"/>
              </a:rPr>
              <a:t>deadlocks.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304800"/>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152400"/>
            <a:ext cx="7866888" cy="6019800"/>
          </a:xfrm>
        </p:spPr>
        <p:txBody>
          <a:bodyPr>
            <a:noAutofit/>
          </a:bodyPr>
          <a:lstStyle/>
          <a:p>
            <a:pPr algn="just">
              <a:lnSpc>
                <a:spcPct val="150000"/>
              </a:lnSpc>
            </a:pPr>
            <a:r>
              <a:rPr lang="en-IN" sz="2000" dirty="0" smtClean="0">
                <a:latin typeface="Times New Roman" pitchFamily="18" charset="0"/>
                <a:cs typeface="Times New Roman" pitchFamily="18" charset="0"/>
              </a:rPr>
              <a:t>We evaluate the performance of the proposed algorithm by conducting an extensive experimental analysis on problem instances of various sizes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present an experimental analysis of the performance of our proposed algorithm, G-ECPRA. We compare the performance of G-ECPRA with the optimal solution obtained by solving ECPRA-MILP with CPLEX </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first investigate the effects of the number of users on the performance of GECPRA</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indicates that our algorithm has a stable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and that the value of P CR does not significantly affect the performance of the algorithm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order to solve the problem efficiently, we proposed a heuristic algorithm and analyzed its performance.</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720850"/>
                <a:gridCol w="3524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Profit-aware resource management for edge computing systems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 Anglano, M. Canonico, and M. Guazzone.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integration of Fog and Cloud paradigm aims at harnessing both edge device and remote datacentre-based computing resources to meet Quality of Service (QoS) requirements of these smart systems.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Efficient placement of multi-component applications in edge computing systems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 Bahreini and D. Grosu.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Mobile Edge Computing (MEC) is a new paradigm which has been introduced to solve the inefficiencies of mobile cloud computing technologies.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7594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Energy-aware resource allocation heuristics for efficient management of data centers for cloud computing</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Beloglazov, J. Abawajy, and R. Buyya.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2E2E2E"/>
                          </a:solidFill>
                          <a:latin typeface="Times New Roman"/>
                          <a:ea typeface="Calibri"/>
                          <a:cs typeface="Latha"/>
                        </a:rPr>
                        <a:t>In this paper, we define an architectural framework and principles for energy-efficient Cloud computing. </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taxonomy and survey of energy-efficient data centers and cloud computing systems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Beloglazov, R. Buyya, Y. C. Lee, and A. Zomaya.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We survey various key works in the area and map them to our taxonomy to guide future design and development efforts.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4.jpg"/>
          <p:cNvPicPr>
            <a:picLocks noGrp="1" noChangeAspect="1" noChangeArrowheads="1"/>
          </p:cNvPicPr>
          <p:nvPr>
            <p:ph idx="1"/>
          </p:nvPr>
        </p:nvPicPr>
        <p:blipFill>
          <a:blip r:embed="rId2"/>
          <a:srcRect/>
          <a:stretch>
            <a:fillRect/>
          </a:stretch>
        </p:blipFill>
        <p:spPr bwMode="auto">
          <a:xfrm>
            <a:off x="1828800" y="1371600"/>
            <a:ext cx="6629400" cy="48768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111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4572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There </a:t>
            </a:r>
            <a:r>
              <a:rPr lang="en-IN" sz="2000" dirty="0" smtClean="0">
                <a:latin typeface="Times New Roman" pitchFamily="18" charset="0"/>
                <a:cs typeface="Times New Roman" pitchFamily="18" charset="0"/>
              </a:rPr>
              <a:t>is an increasing concern about the energy consumption in edge computing systems, both from the perspective of the environmental impact as well as business competitiveness. In this paper, we proposed an energy-conscious approach for the capacity provisioning and resource allocation problem in edge computing systems. We proposed an MILP formulation of the problem and proved that the problem is NP-hard. In order to solve the problem efficiently, we proposed a heuristic algorithm and analyzed its performance. Our experimental analysis on different sizes and various configurations of the problem showed that the proposed greedy algorithm is competitive with the CPLEX solver in terms of both the computational time and the quality of solutions.</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marL="425196" indent="-342900" algn="just">
              <a:lnSpc>
                <a:spcPct val="160000"/>
              </a:lnSpc>
            </a:pPr>
            <a:r>
              <a:rPr lang="en-IN" sz="1600" dirty="0" smtClean="0">
                <a:latin typeface="Times New Roman" pitchFamily="18" charset="0"/>
                <a:cs typeface="Times New Roman" pitchFamily="18" charset="0"/>
              </a:rPr>
              <a:t>1.IBM </a:t>
            </a:r>
            <a:r>
              <a:rPr lang="en-IN" sz="1600" dirty="0" smtClean="0">
                <a:latin typeface="Times New Roman" pitchFamily="18" charset="0"/>
                <a:cs typeface="Times New Roman" pitchFamily="18" charset="0"/>
              </a:rPr>
              <a:t>ILOG CPLEX V12.1 user’s manual, 2009. </a:t>
            </a:r>
            <a:endParaRPr lang="en-IN" sz="1600" dirty="0" smtClean="0">
              <a:latin typeface="Times New Roman" pitchFamily="18" charset="0"/>
              <a:cs typeface="Times New Roman" pitchFamily="18" charset="0"/>
            </a:endParaRPr>
          </a:p>
          <a:p>
            <a:pPr marL="425196" indent="-342900" algn="just">
              <a:lnSpc>
                <a:spcPct val="160000"/>
              </a:lnSpc>
            </a:pPr>
            <a:r>
              <a:rPr lang="en-IN" sz="1600" dirty="0" smtClean="0">
                <a:latin typeface="Times New Roman" pitchFamily="18" charset="0"/>
                <a:cs typeface="Times New Roman" pitchFamily="18" charset="0"/>
              </a:rPr>
              <a:t>2</a:t>
            </a:r>
            <a:r>
              <a:rPr lang="en-IN" sz="1600" dirty="0" smtClean="0">
                <a:latin typeface="Times New Roman" pitchFamily="18" charset="0"/>
                <a:cs typeface="Times New Roman" pitchFamily="18" charset="0"/>
              </a:rPr>
              <a:t>. C. </a:t>
            </a:r>
            <a:r>
              <a:rPr lang="en-IN" sz="1600" dirty="0" err="1" smtClean="0">
                <a:latin typeface="Times New Roman" pitchFamily="18" charset="0"/>
                <a:cs typeface="Times New Roman" pitchFamily="18" charset="0"/>
              </a:rPr>
              <a:t>Anglano</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Canonico</a:t>
            </a:r>
            <a:r>
              <a:rPr lang="en-IN" sz="1600" dirty="0" smtClean="0">
                <a:latin typeface="Times New Roman" pitchFamily="18" charset="0"/>
                <a:cs typeface="Times New Roman" pitchFamily="18" charset="0"/>
              </a:rPr>
              <a:t>, and M. </a:t>
            </a:r>
            <a:r>
              <a:rPr lang="en-IN" sz="1600" dirty="0" err="1" smtClean="0">
                <a:latin typeface="Times New Roman" pitchFamily="18" charset="0"/>
                <a:cs typeface="Times New Roman" pitchFamily="18" charset="0"/>
              </a:rPr>
              <a:t>Guazzone</a:t>
            </a:r>
            <a:r>
              <a:rPr lang="en-IN" sz="1600" dirty="0" smtClean="0">
                <a:latin typeface="Times New Roman" pitchFamily="18" charset="0"/>
                <a:cs typeface="Times New Roman" pitchFamily="18" charset="0"/>
              </a:rPr>
              <a:t>. Profit-aware resource management for edge computing systems. In Proc. of the 1st International Workshop on Edge Systems, Analytics and Networking, pages 25–30. ACM, 2018. </a:t>
            </a:r>
            <a:endParaRPr lang="en-IN" sz="1600" dirty="0" smtClean="0">
              <a:latin typeface="Times New Roman" pitchFamily="18" charset="0"/>
              <a:cs typeface="Times New Roman" pitchFamily="18" charset="0"/>
            </a:endParaRPr>
          </a:p>
          <a:p>
            <a:pPr marL="425196" indent="-342900" algn="just">
              <a:lnSpc>
                <a:spcPct val="160000"/>
              </a:lnSpc>
            </a:pPr>
            <a:r>
              <a:rPr lang="en-IN" sz="1600" dirty="0" smtClean="0">
                <a:latin typeface="Times New Roman" pitchFamily="18" charset="0"/>
                <a:cs typeface="Times New Roman" pitchFamily="18" charset="0"/>
              </a:rPr>
              <a:t>3</a:t>
            </a:r>
            <a:r>
              <a:rPr lang="en-IN" sz="1600" dirty="0" smtClean="0">
                <a:latin typeface="Times New Roman" pitchFamily="18" charset="0"/>
                <a:cs typeface="Times New Roman" pitchFamily="18" charset="0"/>
              </a:rPr>
              <a:t>. T. </a:t>
            </a:r>
            <a:r>
              <a:rPr lang="en-IN" sz="1600" dirty="0" err="1" smtClean="0">
                <a:latin typeface="Times New Roman" pitchFamily="18" charset="0"/>
                <a:cs typeface="Times New Roman" pitchFamily="18" charset="0"/>
              </a:rPr>
              <a:t>Bahreini</a:t>
            </a:r>
            <a:r>
              <a:rPr lang="en-IN" sz="1600" dirty="0" smtClean="0">
                <a:latin typeface="Times New Roman" pitchFamily="18" charset="0"/>
                <a:cs typeface="Times New Roman" pitchFamily="18" charset="0"/>
              </a:rPr>
              <a:t> and D. </a:t>
            </a:r>
            <a:r>
              <a:rPr lang="en-IN" sz="1600" dirty="0" err="1" smtClean="0">
                <a:latin typeface="Times New Roman" pitchFamily="18" charset="0"/>
                <a:cs typeface="Times New Roman" pitchFamily="18" charset="0"/>
              </a:rPr>
              <a:t>Grosu</a:t>
            </a:r>
            <a:r>
              <a:rPr lang="en-IN" sz="1600" dirty="0" smtClean="0">
                <a:latin typeface="Times New Roman" pitchFamily="18" charset="0"/>
                <a:cs typeface="Times New Roman" pitchFamily="18" charset="0"/>
              </a:rPr>
              <a:t>. Efficient placement of multi-component applications in edge computing systems. In Proc. of the 2nd ACM/IEEE Symposium on Edge Computing, pages 5:1–5:11, 2017. </a:t>
            </a:r>
            <a:endParaRPr lang="en-IN" sz="1600" dirty="0" smtClean="0">
              <a:latin typeface="Times New Roman" pitchFamily="18" charset="0"/>
              <a:cs typeface="Times New Roman" pitchFamily="18" charset="0"/>
            </a:endParaRPr>
          </a:p>
          <a:p>
            <a:pPr marL="425196" indent="-342900" algn="just">
              <a:lnSpc>
                <a:spcPct val="160000"/>
              </a:lnSpc>
            </a:pPr>
            <a:r>
              <a:rPr lang="en-IN" sz="1600" dirty="0" smtClean="0">
                <a:latin typeface="Times New Roman" pitchFamily="18" charset="0"/>
                <a:cs typeface="Times New Roman" pitchFamily="18" charset="0"/>
              </a:rPr>
              <a:t>4</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Beloglazov</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Abawajy</a:t>
            </a:r>
            <a:r>
              <a:rPr lang="en-IN" sz="1600" dirty="0" smtClean="0">
                <a:latin typeface="Times New Roman" pitchFamily="18" charset="0"/>
                <a:cs typeface="Times New Roman" pitchFamily="18" charset="0"/>
              </a:rPr>
              <a:t>, and R. </a:t>
            </a:r>
            <a:r>
              <a:rPr lang="en-IN" sz="1600" dirty="0" err="1" smtClean="0">
                <a:latin typeface="Times New Roman" pitchFamily="18" charset="0"/>
                <a:cs typeface="Times New Roman" pitchFamily="18" charset="0"/>
              </a:rPr>
              <a:t>Buyya</a:t>
            </a:r>
            <a:r>
              <a:rPr lang="en-IN" sz="1600" dirty="0" smtClean="0">
                <a:latin typeface="Times New Roman" pitchFamily="18" charset="0"/>
                <a:cs typeface="Times New Roman" pitchFamily="18" charset="0"/>
              </a:rPr>
              <a:t>. Energy-aware resource allocation heuristics for efficient management of data </a:t>
            </a:r>
            <a:r>
              <a:rPr lang="en-IN" sz="1600" dirty="0" err="1" smtClean="0">
                <a:latin typeface="Times New Roman" pitchFamily="18" charset="0"/>
                <a:cs typeface="Times New Roman" pitchFamily="18" charset="0"/>
              </a:rPr>
              <a:t>centers</a:t>
            </a:r>
            <a:r>
              <a:rPr lang="en-IN" sz="1600" dirty="0" smtClean="0">
                <a:latin typeface="Times New Roman" pitchFamily="18" charset="0"/>
                <a:cs typeface="Times New Roman" pitchFamily="18" charset="0"/>
              </a:rPr>
              <a:t> for cloud computing. Future Generation Computer Systems, 28(5):755–768, </a:t>
            </a:r>
            <a:r>
              <a:rPr lang="en-IN" sz="1600" dirty="0" smtClean="0">
                <a:latin typeface="Times New Roman" pitchFamily="18" charset="0"/>
                <a:cs typeface="Times New Roman" pitchFamily="18" charset="0"/>
              </a:rPr>
              <a:t>2012.</a:t>
            </a:r>
          </a:p>
          <a:p>
            <a:pPr marL="425196" indent="-342900" algn="just">
              <a:lnSpc>
                <a:spcPct val="160000"/>
              </a:lnSpc>
            </a:pPr>
            <a:r>
              <a:rPr lang="en-IN" sz="1600" dirty="0" smtClean="0">
                <a:latin typeface="Times New Roman" pitchFamily="18" charset="0"/>
                <a:cs typeface="Times New Roman" pitchFamily="18" charset="0"/>
              </a:rPr>
              <a:t>5</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Beloglazov</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Buyya</a:t>
            </a:r>
            <a:r>
              <a:rPr lang="en-IN" sz="1600" dirty="0" smtClean="0">
                <a:latin typeface="Times New Roman" pitchFamily="18" charset="0"/>
                <a:cs typeface="Times New Roman" pitchFamily="18" charset="0"/>
              </a:rPr>
              <a:t>, Y. C. Lee, and A. </a:t>
            </a:r>
            <a:r>
              <a:rPr lang="en-IN" sz="1600" dirty="0" err="1" smtClean="0">
                <a:latin typeface="Times New Roman" pitchFamily="18" charset="0"/>
                <a:cs typeface="Times New Roman" pitchFamily="18" charset="0"/>
              </a:rPr>
              <a:t>Zomaya</a:t>
            </a:r>
            <a:r>
              <a:rPr lang="en-IN" sz="1600" dirty="0" smtClean="0">
                <a:latin typeface="Times New Roman" pitchFamily="18" charset="0"/>
                <a:cs typeface="Times New Roman" pitchFamily="18" charset="0"/>
              </a:rPr>
              <a:t>. A taxonomy and survey of energy-efficient data </a:t>
            </a:r>
            <a:r>
              <a:rPr lang="en-IN" sz="1600" dirty="0" err="1" smtClean="0">
                <a:latin typeface="Times New Roman" pitchFamily="18" charset="0"/>
                <a:cs typeface="Times New Roman" pitchFamily="18" charset="0"/>
              </a:rPr>
              <a:t>centers</a:t>
            </a:r>
            <a:r>
              <a:rPr lang="en-IN" sz="1600" dirty="0" smtClean="0">
                <a:latin typeface="Times New Roman" pitchFamily="18" charset="0"/>
                <a:cs typeface="Times New Roman" pitchFamily="18" charset="0"/>
              </a:rPr>
              <a:t> and cloud computing systems. In Advances in Computers, volume 82, pages 47–111. Elsevier, 2011.</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R. </a:t>
            </a:r>
            <a:r>
              <a:rPr lang="en-IN" sz="1600" dirty="0" err="1" smtClean="0">
                <a:latin typeface="Times New Roman" pitchFamily="18" charset="0"/>
                <a:cs typeface="Times New Roman" pitchFamily="18" charset="0"/>
              </a:rPr>
              <a:t>Buyya</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Beloglazov</a:t>
            </a:r>
            <a:r>
              <a:rPr lang="en-IN" sz="1600" dirty="0" smtClean="0">
                <a:latin typeface="Times New Roman" pitchFamily="18" charset="0"/>
                <a:cs typeface="Times New Roman" pitchFamily="18" charset="0"/>
              </a:rPr>
              <a:t>, and J. </a:t>
            </a:r>
            <a:r>
              <a:rPr lang="en-IN" sz="1600" dirty="0" err="1" smtClean="0">
                <a:latin typeface="Times New Roman" pitchFamily="18" charset="0"/>
                <a:cs typeface="Times New Roman" pitchFamily="18" charset="0"/>
              </a:rPr>
              <a:t>Abawajy</a:t>
            </a:r>
            <a:r>
              <a:rPr lang="en-IN" sz="1600" dirty="0" smtClean="0">
                <a:latin typeface="Times New Roman" pitchFamily="18" charset="0"/>
                <a:cs typeface="Times New Roman" pitchFamily="18" charset="0"/>
              </a:rPr>
              <a:t>. Energy-efficient management of data </a:t>
            </a:r>
            <a:r>
              <a:rPr lang="en-IN" sz="1600" dirty="0" err="1" smtClean="0">
                <a:latin typeface="Times New Roman" pitchFamily="18" charset="0"/>
                <a:cs typeface="Times New Roman" pitchFamily="18" charset="0"/>
              </a:rPr>
              <a:t>center</a:t>
            </a:r>
            <a:r>
              <a:rPr lang="en-IN" sz="1600" dirty="0" smtClean="0">
                <a:latin typeface="Times New Roman" pitchFamily="18" charset="0"/>
                <a:cs typeface="Times New Roman" pitchFamily="18" charset="0"/>
              </a:rPr>
              <a:t> resources for cloud computing: a vision, architectural elements, and open challenges. </a:t>
            </a:r>
            <a:r>
              <a:rPr lang="en-IN" sz="1600" dirty="0" err="1" smtClean="0">
                <a:latin typeface="Times New Roman" pitchFamily="18" charset="0"/>
                <a:cs typeface="Times New Roman" pitchFamily="18" charset="0"/>
              </a:rPr>
              <a:t>arXiv</a:t>
            </a:r>
            <a:r>
              <a:rPr lang="en-IN" sz="1600" dirty="0" smtClean="0">
                <a:latin typeface="Times New Roman" pitchFamily="18" charset="0"/>
                <a:cs typeface="Times New Roman" pitchFamily="18" charset="0"/>
              </a:rPr>
              <a:t> preprint arXiv:1006.0308, 2010.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7</a:t>
            </a:r>
            <a:r>
              <a:rPr lang="en-IN" sz="1600" dirty="0" smtClean="0">
                <a:latin typeface="Times New Roman" pitchFamily="18" charset="0"/>
                <a:cs typeface="Times New Roman" pitchFamily="18" charset="0"/>
              </a:rPr>
              <a:t>. J. S. Chase, D. C. Anderson, P. N. </a:t>
            </a:r>
            <a:r>
              <a:rPr lang="en-IN" sz="1600" dirty="0" err="1" smtClean="0">
                <a:latin typeface="Times New Roman" pitchFamily="18" charset="0"/>
                <a:cs typeface="Times New Roman" pitchFamily="18" charset="0"/>
              </a:rPr>
              <a:t>Thakar</a:t>
            </a:r>
            <a:r>
              <a:rPr lang="en-IN" sz="1600" dirty="0" smtClean="0">
                <a:latin typeface="Times New Roman" pitchFamily="18" charset="0"/>
                <a:cs typeface="Times New Roman" pitchFamily="18" charset="0"/>
              </a:rPr>
              <a:t>, A. M. </a:t>
            </a:r>
            <a:r>
              <a:rPr lang="en-IN" sz="1600" dirty="0" err="1" smtClean="0">
                <a:latin typeface="Times New Roman" pitchFamily="18" charset="0"/>
                <a:cs typeface="Times New Roman" pitchFamily="18" charset="0"/>
              </a:rPr>
              <a:t>Vahdat</a:t>
            </a:r>
            <a:r>
              <a:rPr lang="en-IN" sz="1600" dirty="0" smtClean="0">
                <a:latin typeface="Times New Roman" pitchFamily="18" charset="0"/>
                <a:cs typeface="Times New Roman" pitchFamily="18" charset="0"/>
              </a:rPr>
              <a:t>, and R. P. Doyle. Managing energy and server resources in hosting </a:t>
            </a:r>
            <a:r>
              <a:rPr lang="en-IN" sz="1600" dirty="0" err="1" smtClean="0">
                <a:latin typeface="Times New Roman" pitchFamily="18" charset="0"/>
                <a:cs typeface="Times New Roman" pitchFamily="18" charset="0"/>
              </a:rPr>
              <a:t>centers</a:t>
            </a:r>
            <a:r>
              <a:rPr lang="en-IN" sz="1600" dirty="0" smtClean="0">
                <a:latin typeface="Times New Roman" pitchFamily="18" charset="0"/>
                <a:cs typeface="Times New Roman" pitchFamily="18" charset="0"/>
              </a:rPr>
              <a:t>. ACM SIGOPS Operating Systems Review, 35(5):103–116, 2001.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8</a:t>
            </a:r>
            <a:r>
              <a:rPr lang="en-IN" sz="1600" dirty="0" smtClean="0">
                <a:latin typeface="Times New Roman" pitchFamily="18" charset="0"/>
                <a:cs typeface="Times New Roman" pitchFamily="18" charset="0"/>
              </a:rPr>
              <a:t>. X. Chen, L. Jiao, W. Li, and X. Fu. Efficient multi-user computation offloading for mobile-edge cloud computing. IEEE/ACM Transactions on Networking, (5):2795– 2808, 2016.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9</a:t>
            </a:r>
            <a:r>
              <a:rPr lang="en-IN" sz="1600" dirty="0" smtClean="0">
                <a:latin typeface="Times New Roman" pitchFamily="18" charset="0"/>
                <a:cs typeface="Times New Roman" pitchFamily="18" charset="0"/>
              </a:rPr>
              <a:t>. M. R. </a:t>
            </a:r>
            <a:r>
              <a:rPr lang="en-IN" sz="1600" dirty="0" err="1" smtClean="0">
                <a:latin typeface="Times New Roman" pitchFamily="18" charset="0"/>
                <a:cs typeface="Times New Roman" pitchFamily="18" charset="0"/>
              </a:rPr>
              <a:t>Garey</a:t>
            </a:r>
            <a:r>
              <a:rPr lang="en-IN" sz="1600" dirty="0" smtClean="0">
                <a:latin typeface="Times New Roman" pitchFamily="18" charset="0"/>
                <a:cs typeface="Times New Roman" pitchFamily="18" charset="0"/>
              </a:rPr>
              <a:t> and D. S. Johnson. Computers and intractability, A guide to the theory of NP-Completeness, volume 29. WH Freeman, New York, 2002.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10</a:t>
            </a:r>
            <a:r>
              <a:rPr lang="en-IN" sz="1600" dirty="0" smtClean="0">
                <a:latin typeface="Times New Roman" pitchFamily="18" charset="0"/>
                <a:cs typeface="Times New Roman" pitchFamily="18" charset="0"/>
              </a:rPr>
              <a:t>. A. Greenberg, J. Hamilton, D. A. </a:t>
            </a:r>
            <a:r>
              <a:rPr lang="en-IN" sz="1600" dirty="0" err="1" smtClean="0">
                <a:latin typeface="Times New Roman" pitchFamily="18" charset="0"/>
                <a:cs typeface="Times New Roman" pitchFamily="18" charset="0"/>
              </a:rPr>
              <a:t>Maltz</a:t>
            </a:r>
            <a:r>
              <a:rPr lang="en-IN" sz="1600" dirty="0" smtClean="0">
                <a:latin typeface="Times New Roman" pitchFamily="18" charset="0"/>
                <a:cs typeface="Times New Roman" pitchFamily="18" charset="0"/>
              </a:rPr>
              <a:t>, and P. Patel. The cost of a cloud: research problems in data </a:t>
            </a:r>
            <a:r>
              <a:rPr lang="en-IN" sz="1600" dirty="0" err="1" smtClean="0">
                <a:latin typeface="Times New Roman" pitchFamily="18" charset="0"/>
                <a:cs typeface="Times New Roman" pitchFamily="18" charset="0"/>
              </a:rPr>
              <a:t>center</a:t>
            </a:r>
            <a:r>
              <a:rPr lang="en-IN" sz="1600" dirty="0" smtClean="0">
                <a:latin typeface="Times New Roman" pitchFamily="18" charset="0"/>
                <a:cs typeface="Times New Roman" pitchFamily="18" charset="0"/>
              </a:rPr>
              <a:t> networks. ACM SIGCOMM Computer Communication Review, 39(1):68–73, 2008. </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1264</TotalTime>
  <Words>1370</Words>
  <Application>Microsoft Office PowerPoint</Application>
  <PresentationFormat>On-screen Show (4:3)</PresentationFormat>
  <Paragraphs>70</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Resource Provisioning and Allocation in Function-as-a-Service Edge-Clouds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2021-06-25T13:45:11Z</dcterms:modified>
</cp:coreProperties>
</file>