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Evaluating an Application Aware Distributed </a:t>
            </a:r>
            <a:r>
              <a:rPr lang="en-IN" b="1" dirty="0" err="1" smtClean="0">
                <a:latin typeface="Times New Roman" pitchFamily="18" charset="0"/>
                <a:cs typeface="Times New Roman" pitchFamily="18" charset="0"/>
              </a:rPr>
              <a:t>Dijkstra</a:t>
            </a:r>
            <a:r>
              <a:rPr lang="en-IN" b="1" dirty="0" smtClean="0">
                <a:latin typeface="Times New Roman" pitchFamily="18" charset="0"/>
                <a:cs typeface="Times New Roman" pitchFamily="18" charset="0"/>
              </a:rPr>
              <a:t> Shortest Path Algorithm in Hybrid </a:t>
            </a:r>
            <a:r>
              <a:rPr lang="en-IN" b="1" dirty="0" err="1" smtClean="0">
                <a:latin typeface="Times New Roman" pitchFamily="18" charset="0"/>
                <a:cs typeface="Times New Roman" pitchFamily="18" charset="0"/>
              </a:rPr>
              <a:t>CloudEdge</a:t>
            </a:r>
            <a:r>
              <a:rPr lang="en-IN" b="1" dirty="0" smtClean="0">
                <a:latin typeface="Times New Roman" pitchFamily="18" charset="0"/>
                <a:cs typeface="Times New Roman" pitchFamily="18" charset="0"/>
              </a:rPr>
              <a:t> Environments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To increase the flexibility and the dynamism of communication networks, Software Defined Networking (SDN) has emerged as the challenging approach to decouple control and data planes, using a logically centralized controller able to manage the underlying network resources. However, traditional network solutions can not be always used in SDN. In this paper, we deal with routing issued in the setup of dynamic SDNs spanning Fog/Edge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for the support of new generation applications. In particular, we propose a modified version of the </a:t>
            </a:r>
            <a:r>
              <a:rPr lang="en-IN" sz="2000" dirty="0" err="1" smtClean="0">
                <a:latin typeface="Times New Roman" pitchFamily="18" charset="0"/>
                <a:cs typeface="Times New Roman" pitchFamily="18" charset="0"/>
              </a:rPr>
              <a:t>Dijkstra's</a:t>
            </a:r>
            <a:r>
              <a:rPr lang="en-IN" sz="2000" dirty="0" smtClean="0">
                <a:latin typeface="Times New Roman" pitchFamily="18" charset="0"/>
                <a:cs typeface="Times New Roman" pitchFamily="18" charset="0"/>
              </a:rPr>
              <a:t> routing algorithm that can optimize complex routing metrics and uses </a:t>
            </a:r>
            <a:r>
              <a:rPr lang="en-IN" sz="2000" dirty="0" err="1" smtClean="0">
                <a:latin typeface="Times New Roman" pitchFamily="18" charset="0"/>
                <a:cs typeface="Times New Roman" pitchFamily="18" charset="0"/>
              </a:rPr>
              <a:t>MapReduce</a:t>
            </a:r>
            <a:r>
              <a:rPr lang="en-IN" sz="2000" dirty="0" smtClean="0">
                <a:latin typeface="Times New Roman" pitchFamily="18" charset="0"/>
                <a:cs typeface="Times New Roman" pitchFamily="18" charset="0"/>
              </a:rPr>
              <a:t> to speed up the configuration of routers in the network. The system can optimize the packet routing in according to different parameters including, e.g., hops, latency, and energy efficiency policies. In order to validate our work, we performed evaluations on the revised </a:t>
            </a:r>
            <a:r>
              <a:rPr lang="en-IN" sz="2000" dirty="0" err="1" smtClean="0">
                <a:latin typeface="Times New Roman" pitchFamily="18" charset="0"/>
                <a:cs typeface="Times New Roman" pitchFamily="18" charset="0"/>
              </a:rPr>
              <a:t>MapReduce</a:t>
            </a:r>
            <a:r>
              <a:rPr lang="en-IN" sz="2000" dirty="0" smtClean="0">
                <a:latin typeface="Times New Roman" pitchFamily="18" charset="0"/>
                <a:cs typeface="Times New Roman" pitchFamily="18" charset="0"/>
              </a:rPr>
              <a:t> version of the </a:t>
            </a:r>
            <a:r>
              <a:rPr lang="en-IN" sz="2000" dirty="0" err="1" smtClean="0">
                <a:latin typeface="Times New Roman" pitchFamily="18" charset="0"/>
                <a:cs typeface="Times New Roman" pitchFamily="18" charset="0"/>
              </a:rPr>
              <a:t>Dijkstra</a:t>
            </a:r>
            <a:r>
              <a:rPr lang="en-IN" sz="2000" dirty="0" smtClean="0">
                <a:latin typeface="Times New Roman" pitchFamily="18" charset="0"/>
                <a:cs typeface="Times New Roman" pitchFamily="18" charset="0"/>
              </a:rPr>
              <a:t> routing algorithm considering a high scalable network topology with thousands of virtual nodes.</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Extending this idea we observe the existence of a shortest path tree in which distance from source to vertex is length of shortest path from source to vertex in original tree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their most simple form, such systems will model a road network using an edge-weighted graph with vertices (nodes) of this graph representing road junctions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user then takes two pegs and pulls them apart, and the shortest path between these pegs is shown by the tight pieces of </a:t>
            </a:r>
            <a:r>
              <a:rPr lang="en-IN" sz="2000" dirty="0" smtClean="0">
                <a:latin typeface="Times New Roman" pitchFamily="18" charset="0"/>
                <a:cs typeface="Times New Roman" pitchFamily="18" charset="0"/>
              </a:rPr>
              <a:t>string.</a:t>
            </a:r>
          </a:p>
          <a:p>
            <a:pPr algn="just">
              <a:lnSpc>
                <a:spcPct val="150000"/>
              </a:lnSpc>
            </a:pPr>
            <a:r>
              <a:rPr lang="en-IN" sz="2000" dirty="0" smtClean="0">
                <a:latin typeface="Times New Roman" pitchFamily="18" charset="0"/>
                <a:cs typeface="Times New Roman" pitchFamily="18" charset="0"/>
              </a:rPr>
              <a:t>As an alternative, we propose two variants of </a:t>
            </a:r>
            <a:r>
              <a:rPr lang="en-IN" sz="2000" dirty="0" err="1" smtClean="0">
                <a:latin typeface="Times New Roman" pitchFamily="18" charset="0"/>
                <a:cs typeface="Times New Roman" pitchFamily="18" charset="0"/>
              </a:rPr>
              <a:t>Dijkstra’s</a:t>
            </a:r>
            <a:r>
              <a:rPr lang="en-IN" sz="2000" dirty="0" smtClean="0">
                <a:latin typeface="Times New Roman" pitchFamily="18" charset="0"/>
                <a:cs typeface="Times New Roman" pitchFamily="18" charset="0"/>
              </a:rPr>
              <a:t> algorithm that operate on the original, unexpanded graph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transportation problems for example, they could indicate predicted travel times or fuel costs; in currency conversion they could represent exchange </a:t>
            </a:r>
            <a:r>
              <a:rPr lang="en-IN" sz="2000" dirty="0" smtClean="0">
                <a:latin typeface="Times New Roman" pitchFamily="18" charset="0"/>
                <a:cs typeface="Times New Roman" pitchFamily="18" charset="0"/>
              </a:rPr>
              <a:t>rates.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manipulation of shortest paths between various locations appears to be a major problem in the road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shortest path problem is to find a path between two vertices (nodes) on a given graph, such that the sum of the weights on its constituent edges is minimized.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problem has been intensively investigated over years, due to its extensive applications in graph theory, artificial intelligence, computer network and the design of transportation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classic </a:t>
            </a:r>
            <a:r>
              <a:rPr lang="en-IN" sz="2000" dirty="0" err="1" smtClean="0">
                <a:latin typeface="Times New Roman" pitchFamily="18" charset="0"/>
                <a:cs typeface="Times New Roman" pitchFamily="18" charset="0"/>
              </a:rPr>
              <a:t>Dijkstra’s</a:t>
            </a:r>
            <a:r>
              <a:rPr lang="en-IN" sz="2000" dirty="0" smtClean="0">
                <a:latin typeface="Times New Roman" pitchFamily="18" charset="0"/>
                <a:cs typeface="Times New Roman" pitchFamily="18" charset="0"/>
              </a:rPr>
              <a:t> algorithm was designed to solve the single source shortest path problem for a static graph</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Dijkstra‘s</a:t>
            </a:r>
            <a:r>
              <a:rPr lang="en-IN" sz="2000" dirty="0" smtClean="0">
                <a:latin typeface="Times New Roman" pitchFamily="18" charset="0"/>
                <a:cs typeface="Times New Roman" pitchFamily="18" charset="0"/>
              </a:rPr>
              <a:t> Algorithm is a graph search algorithm that solves the single-source shortest path problem for a graph with nonnegative edge path costs, producing a shortest path tree.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has proposed two new shortest path algorithms that are able to handle vertex transfer penalties without first having to perform a graph expansion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then propose two extensions to </a:t>
            </a:r>
            <a:r>
              <a:rPr lang="en-IN" sz="2000" dirty="0" err="1" smtClean="0">
                <a:latin typeface="Times New Roman" pitchFamily="18" charset="0"/>
                <a:cs typeface="Times New Roman" pitchFamily="18" charset="0"/>
              </a:rPr>
              <a:t>Dijkstra’s</a:t>
            </a:r>
            <a:r>
              <a:rPr lang="en-IN" sz="2000" dirty="0" smtClean="0">
                <a:latin typeface="Times New Roman" pitchFamily="18" charset="0"/>
                <a:cs typeface="Times New Roman" pitchFamily="18" charset="0"/>
              </a:rPr>
              <a:t> algorithm that allow us to calculate shortest paths in these graphs without any need for expansion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now propose two variants of </a:t>
            </a:r>
            <a:r>
              <a:rPr lang="en-IN" sz="2000" dirty="0" err="1" smtClean="0">
                <a:latin typeface="Times New Roman" pitchFamily="18" charset="0"/>
                <a:cs typeface="Times New Roman" pitchFamily="18" charset="0"/>
              </a:rPr>
              <a:t>Dijkstra’s</a:t>
            </a:r>
            <a:r>
              <a:rPr lang="en-IN" sz="2000" dirty="0" smtClean="0">
                <a:latin typeface="Times New Roman" pitchFamily="18" charset="0"/>
                <a:cs typeface="Times New Roman" pitchFamily="18" charset="0"/>
              </a:rPr>
              <a:t> algorithm. These are designed to find shortest paths in our edge-coloured graphs (that is, graphs featuring transfer penalties at their vertices), but without the need for first performing a graph expansion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Kirby–Potts expansion is the most useful for our purposes, we should also note the presence of two other expansion methods used in the literature.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Efficient usage of routing algorithms can significantly reduce travelling distance and transportation costs as well.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algorithm is often used in routing and other network related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algorithms are part of an overall Indoor Navigation Model that is used to provide assistance and guidance in unfamiliar indoor environments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we wish to assess the relative performances of our extended </a:t>
            </a:r>
            <a:r>
              <a:rPr lang="en-IN" sz="2000" dirty="0" err="1" smtClean="0">
                <a:latin typeface="Times New Roman" pitchFamily="18" charset="0"/>
                <a:cs typeface="Times New Roman" pitchFamily="18" charset="0"/>
              </a:rPr>
              <a:t>Dijkstra</a:t>
            </a:r>
            <a:r>
              <a:rPr lang="en-IN" sz="2000" dirty="0" smtClean="0">
                <a:latin typeface="Times New Roman" pitchFamily="18" charset="0"/>
                <a:cs typeface="Times New Roman" pitchFamily="18" charset="0"/>
              </a:rPr>
              <a:t> methods in comparison to using </a:t>
            </a:r>
            <a:r>
              <a:rPr lang="en-IN" sz="2000" dirty="0" err="1" smtClean="0">
                <a:latin typeface="Times New Roman" pitchFamily="18" charset="0"/>
                <a:cs typeface="Times New Roman" pitchFamily="18" charset="0"/>
              </a:rPr>
              <a:t>Dijkstra’s</a:t>
            </a:r>
            <a:r>
              <a:rPr lang="en-IN" sz="2000" dirty="0" smtClean="0">
                <a:latin typeface="Times New Roman" pitchFamily="18" charset="0"/>
                <a:cs typeface="Times New Roman" pitchFamily="18" charset="0"/>
              </a:rPr>
              <a:t> original algorithm on Kirby–Potts expanded graphs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now consider the relative performance of our implementations on real-world public transport networks.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Hybrid Algorithm for the Shortest-path Problem in the Graph</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Aghaei, M. R. S., Zukarnain, Z. A., Mamat, A., &amp; Zainuddin, H. (2008, December).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Quantum algorithms run on quantum computers are qualitatively different from those that run on classical computers.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Models for quality analysis of computer structures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Abbas, M. A., Chumachenko, S. V., Hahanova, A. V., Gorobets, A. A., &amp; Priymak, A. (2013, September).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method would be very useful in engineering education because by using models it is possible to allow students to visualize complex phenomena learned in theory but not seen in practice.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End-to-end delay in localized </a:t>
                      </a:r>
                      <a:r>
                        <a:rPr lang="en-US" sz="2000" dirty="0" err="1">
                          <a:latin typeface="Times New Roman"/>
                          <a:ea typeface="Calibri"/>
                          <a:cs typeface="Latha"/>
                        </a:rPr>
                        <a:t>qos</a:t>
                      </a:r>
                      <a:r>
                        <a:rPr lang="en-US" sz="2000" dirty="0">
                          <a:latin typeface="Times New Roman"/>
                          <a:ea typeface="Calibri"/>
                          <a:cs typeface="Latha"/>
                        </a:rPr>
                        <a:t> routing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Alzahrani, A. S., &amp; Woodward, M. E. (2008, November).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Quality of service (QoS) routing has been proposed for supporting the requirements of network applications and satisfying connection constraints.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Shortest-path based model for warehouse inner transportation optimization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Dobrilovic, D., Jevtic, V., Beker, I., &amp; Stojanov, Z. (2012, May).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describes usage of the shortest-path algorithm (in this case </a:t>
                      </a:r>
                      <a:r>
                        <a:rPr lang="en-US" sz="2000" dirty="0" err="1">
                          <a:solidFill>
                            <a:srgbClr val="333333"/>
                          </a:solidFill>
                          <a:latin typeface="Times New Roman"/>
                          <a:ea typeface="Calibri"/>
                          <a:cs typeface="Latha"/>
                        </a:rPr>
                        <a:t>Dijkstra's</a:t>
                      </a:r>
                      <a:r>
                        <a:rPr lang="en-US" sz="2000" dirty="0">
                          <a:solidFill>
                            <a:srgbClr val="333333"/>
                          </a:solidFill>
                          <a:latin typeface="Times New Roman"/>
                          <a:ea typeface="Calibri"/>
                          <a:cs typeface="Latha"/>
                        </a:rPr>
                        <a:t> algorithm) for inner transportation optimization in warehouses.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295400"/>
            <a:ext cx="67056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buNone/>
            </a:pPr>
            <a:r>
              <a:rPr lang="en-IN" sz="1900" dirty="0" smtClean="0">
                <a:latin typeface="Times New Roman" pitchFamily="18" charset="0"/>
                <a:cs typeface="Times New Roman" pitchFamily="18" charset="0"/>
              </a:rPr>
              <a:t>    We </a:t>
            </a:r>
            <a:r>
              <a:rPr lang="en-IN" sz="1900" dirty="0" smtClean="0">
                <a:latin typeface="Times New Roman" pitchFamily="18" charset="0"/>
                <a:cs typeface="Times New Roman" pitchFamily="18" charset="0"/>
              </a:rPr>
              <a:t>have proposed a practical algorithm for the shortest path problem in transportation networks. The proposed algorithm can limit the search in a sub-graph based on the given nodes of the distance between the two nodes. As a B result, the calculation for the shortest path has been simplified. Experimental results on a real-world road network reflect the potential characteristic of the proposed algorithm in comparison to the existing works. B Applets can prove to be very helpful to all the students, in general. Every student who wishes to learn one of the algorithms, implemented in this tool, may use the proposed applet from any remote place, probably his home. It doesn’t matter what his system is. It only requires that the Java Virtual Machine, (JVM), is installed into his system. It should be pointed out that JVM is freely available for download from Sun Microsystems. Moreover there is an intention to enhance the graph editor, in order that the user would be able to draw undirected graphs, or networks, as well. Yet this applet could be further enriched, and possibly visualize more algorithms for digraphs. Directed networks such as the Primal Simplex Algorithm which solves the Minimum Cost Network Flow Problem (MCNFP). Besides more algorithms will be added for undirected graphs such as the </a:t>
            </a:r>
            <a:r>
              <a:rPr lang="en-IN" sz="1900" dirty="0" err="1" smtClean="0">
                <a:latin typeface="Times New Roman" pitchFamily="18" charset="0"/>
                <a:cs typeface="Times New Roman" pitchFamily="18" charset="0"/>
              </a:rPr>
              <a:t>Kruskal’s</a:t>
            </a:r>
            <a:r>
              <a:rPr lang="en-IN" sz="1900" dirty="0" smtClean="0">
                <a:latin typeface="Times New Roman" pitchFamily="18" charset="0"/>
                <a:cs typeface="Times New Roman" pitchFamily="18" charset="0"/>
              </a:rPr>
              <a:t> and Prim’s algorithms which solve the Minimum Spanning Tree (MST) problem. </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err="1" smtClean="0">
                <a:latin typeface="Times New Roman" pitchFamily="18" charset="0"/>
                <a:cs typeface="Times New Roman" pitchFamily="18" charset="0"/>
              </a:rPr>
              <a:t>Aghaei</a:t>
            </a:r>
            <a:r>
              <a:rPr lang="en-IN" sz="1400" dirty="0" smtClean="0">
                <a:latin typeface="Times New Roman" pitchFamily="18" charset="0"/>
                <a:cs typeface="Times New Roman" pitchFamily="18" charset="0"/>
              </a:rPr>
              <a:t>, M. R. S., </a:t>
            </a:r>
            <a:r>
              <a:rPr lang="en-IN" sz="1400" dirty="0" err="1" smtClean="0">
                <a:latin typeface="Times New Roman" pitchFamily="18" charset="0"/>
                <a:cs typeface="Times New Roman" pitchFamily="18" charset="0"/>
              </a:rPr>
              <a:t>Zukarnain</a:t>
            </a:r>
            <a:r>
              <a:rPr lang="en-IN" sz="1400" dirty="0" smtClean="0">
                <a:latin typeface="Times New Roman" pitchFamily="18" charset="0"/>
                <a:cs typeface="Times New Roman" pitchFamily="18" charset="0"/>
              </a:rPr>
              <a:t>, Z. A., </a:t>
            </a:r>
            <a:r>
              <a:rPr lang="en-IN" sz="1400" dirty="0" err="1" smtClean="0">
                <a:latin typeface="Times New Roman" pitchFamily="18" charset="0"/>
                <a:cs typeface="Times New Roman" pitchFamily="18" charset="0"/>
              </a:rPr>
              <a:t>Mamat</a:t>
            </a:r>
            <a:r>
              <a:rPr lang="en-IN" sz="1400" dirty="0" smtClean="0">
                <a:latin typeface="Times New Roman" pitchFamily="18" charset="0"/>
                <a:cs typeface="Times New Roman" pitchFamily="18" charset="0"/>
              </a:rPr>
              <a:t>, A., &amp; </a:t>
            </a:r>
            <a:r>
              <a:rPr lang="en-IN" sz="1400" dirty="0" err="1" smtClean="0">
                <a:latin typeface="Times New Roman" pitchFamily="18" charset="0"/>
                <a:cs typeface="Times New Roman" pitchFamily="18" charset="0"/>
              </a:rPr>
              <a:t>Zainuddin</a:t>
            </a:r>
            <a:r>
              <a:rPr lang="en-IN" sz="1400" dirty="0" smtClean="0">
                <a:latin typeface="Times New Roman" pitchFamily="18" charset="0"/>
                <a:cs typeface="Times New Roman" pitchFamily="18" charset="0"/>
              </a:rPr>
              <a:t>, H. (2008, December). A Hybrid Algorithm for the Shortest-path Problem in the Graph. In 2008 International Conference on Advanced Computer Theory and Engineering (pp. 251- 255). IEEE. </a:t>
            </a:r>
            <a:endParaRPr lang="en-IN" sz="1400" dirty="0" smtClean="0">
              <a:latin typeface="Times New Roman" pitchFamily="18" charset="0"/>
              <a:cs typeface="Times New Roman" pitchFamily="18" charset="0"/>
            </a:endParaRPr>
          </a:p>
          <a:p>
            <a:pPr algn="just">
              <a:lnSpc>
                <a:spcPct val="160000"/>
              </a:lnSpc>
            </a:pPr>
            <a:r>
              <a:rPr lang="en-IN" sz="1400" dirty="0" err="1" smtClean="0">
                <a:latin typeface="Times New Roman" pitchFamily="18" charset="0"/>
                <a:cs typeface="Times New Roman" pitchFamily="18" charset="0"/>
              </a:rPr>
              <a:t>Abbas</a:t>
            </a:r>
            <a:r>
              <a:rPr lang="en-IN" sz="1400" dirty="0" smtClean="0">
                <a:latin typeface="Times New Roman" pitchFamily="18" charset="0"/>
                <a:cs typeface="Times New Roman" pitchFamily="18" charset="0"/>
              </a:rPr>
              <a:t>, M. A., </a:t>
            </a:r>
            <a:r>
              <a:rPr lang="en-IN" sz="1400" dirty="0" err="1" smtClean="0">
                <a:latin typeface="Times New Roman" pitchFamily="18" charset="0"/>
                <a:cs typeface="Times New Roman" pitchFamily="18" charset="0"/>
              </a:rPr>
              <a:t>Chumachenko</a:t>
            </a:r>
            <a:r>
              <a:rPr lang="en-IN" sz="1400" dirty="0" smtClean="0">
                <a:latin typeface="Times New Roman" pitchFamily="18" charset="0"/>
                <a:cs typeface="Times New Roman" pitchFamily="18" charset="0"/>
              </a:rPr>
              <a:t>, S. V., </a:t>
            </a:r>
            <a:r>
              <a:rPr lang="en-IN" sz="1400" dirty="0" err="1" smtClean="0">
                <a:latin typeface="Times New Roman" pitchFamily="18" charset="0"/>
                <a:cs typeface="Times New Roman" pitchFamily="18" charset="0"/>
              </a:rPr>
              <a:t>Hahanova</a:t>
            </a:r>
            <a:r>
              <a:rPr lang="en-IN" sz="1400" dirty="0" smtClean="0">
                <a:latin typeface="Times New Roman" pitchFamily="18" charset="0"/>
                <a:cs typeface="Times New Roman" pitchFamily="18" charset="0"/>
              </a:rPr>
              <a:t>, A. V., </a:t>
            </a:r>
            <a:r>
              <a:rPr lang="en-IN" sz="1400" dirty="0" err="1" smtClean="0">
                <a:latin typeface="Times New Roman" pitchFamily="18" charset="0"/>
                <a:cs typeface="Times New Roman" pitchFamily="18" charset="0"/>
              </a:rPr>
              <a:t>Gorobets</a:t>
            </a:r>
            <a:r>
              <a:rPr lang="en-IN" sz="1400" dirty="0" smtClean="0">
                <a:latin typeface="Times New Roman" pitchFamily="18" charset="0"/>
                <a:cs typeface="Times New Roman" pitchFamily="18" charset="0"/>
              </a:rPr>
              <a:t>, A. A., &amp; </a:t>
            </a:r>
            <a:r>
              <a:rPr lang="en-IN" sz="1400" dirty="0" err="1" smtClean="0">
                <a:latin typeface="Times New Roman" pitchFamily="18" charset="0"/>
                <a:cs typeface="Times New Roman" pitchFamily="18" charset="0"/>
              </a:rPr>
              <a:t>Priymak</a:t>
            </a:r>
            <a:r>
              <a:rPr lang="en-IN" sz="1400" dirty="0" smtClean="0">
                <a:latin typeface="Times New Roman" pitchFamily="18" charset="0"/>
                <a:cs typeface="Times New Roman" pitchFamily="18" charset="0"/>
              </a:rPr>
              <a:t>, A. (2013, September). Models for quality analysis of computer structures. In East-West Design &amp; Test Symposium (EWDTS 2013) (pp. 1-6). IEEE. </a:t>
            </a:r>
            <a:endParaRPr lang="en-IN" sz="1400" dirty="0" smtClean="0">
              <a:latin typeface="Times New Roman" pitchFamily="18" charset="0"/>
              <a:cs typeface="Times New Roman" pitchFamily="18" charset="0"/>
            </a:endParaRPr>
          </a:p>
          <a:p>
            <a:pPr algn="just">
              <a:lnSpc>
                <a:spcPct val="160000"/>
              </a:lnSpc>
            </a:pPr>
            <a:r>
              <a:rPr lang="en-IN" sz="1400" dirty="0" err="1" smtClean="0">
                <a:latin typeface="Times New Roman" pitchFamily="18" charset="0"/>
                <a:cs typeface="Times New Roman" pitchFamily="18" charset="0"/>
              </a:rPr>
              <a:t>Alzahrani</a:t>
            </a:r>
            <a:r>
              <a:rPr lang="en-IN" sz="1400" dirty="0" smtClean="0">
                <a:latin typeface="Times New Roman" pitchFamily="18" charset="0"/>
                <a:cs typeface="Times New Roman" pitchFamily="18" charset="0"/>
              </a:rPr>
              <a:t>, A. S., &amp; Woodward, M. E. (2008, November). End-to-end delay in localized </a:t>
            </a:r>
            <a:r>
              <a:rPr lang="en-IN" sz="1400" dirty="0" err="1" smtClean="0">
                <a:latin typeface="Times New Roman" pitchFamily="18" charset="0"/>
                <a:cs typeface="Times New Roman" pitchFamily="18" charset="0"/>
              </a:rPr>
              <a:t>qos</a:t>
            </a:r>
            <a:r>
              <a:rPr lang="en-IN" sz="1400" dirty="0" smtClean="0">
                <a:latin typeface="Times New Roman" pitchFamily="18" charset="0"/>
                <a:cs typeface="Times New Roman" pitchFamily="18" charset="0"/>
              </a:rPr>
              <a:t> routing. In 2008 11th IEEE Singapore International Conference on Communication Systems (pp. 1700-1706). IEEE. </a:t>
            </a:r>
            <a:endParaRPr lang="en-IN" sz="1400" dirty="0" smtClean="0">
              <a:latin typeface="Times New Roman" pitchFamily="18" charset="0"/>
              <a:cs typeface="Times New Roman" pitchFamily="18" charset="0"/>
            </a:endParaRPr>
          </a:p>
          <a:p>
            <a:pPr algn="just">
              <a:lnSpc>
                <a:spcPct val="160000"/>
              </a:lnSpc>
            </a:pPr>
            <a:r>
              <a:rPr lang="en-IN" sz="1400" dirty="0" err="1" smtClean="0">
                <a:latin typeface="Times New Roman" pitchFamily="18" charset="0"/>
                <a:cs typeface="Times New Roman" pitchFamily="18" charset="0"/>
              </a:rPr>
              <a:t>Dobrilovic</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Jevtic</a:t>
            </a:r>
            <a:r>
              <a:rPr lang="en-IN" sz="1400" dirty="0" smtClean="0">
                <a:latin typeface="Times New Roman" pitchFamily="18" charset="0"/>
                <a:cs typeface="Times New Roman" pitchFamily="18" charset="0"/>
              </a:rPr>
              <a:t>, V., </a:t>
            </a:r>
            <a:r>
              <a:rPr lang="en-IN" sz="1400" dirty="0" err="1" smtClean="0">
                <a:latin typeface="Times New Roman" pitchFamily="18" charset="0"/>
                <a:cs typeface="Times New Roman" pitchFamily="18" charset="0"/>
              </a:rPr>
              <a:t>Beker</a:t>
            </a:r>
            <a:r>
              <a:rPr lang="en-IN" sz="1400" dirty="0" smtClean="0">
                <a:latin typeface="Times New Roman" pitchFamily="18" charset="0"/>
                <a:cs typeface="Times New Roman" pitchFamily="18" charset="0"/>
              </a:rPr>
              <a:t>, I., &amp; </a:t>
            </a:r>
            <a:r>
              <a:rPr lang="en-IN" sz="1400" dirty="0" err="1" smtClean="0">
                <a:latin typeface="Times New Roman" pitchFamily="18" charset="0"/>
                <a:cs typeface="Times New Roman" pitchFamily="18" charset="0"/>
              </a:rPr>
              <a:t>Stojanov</a:t>
            </a:r>
            <a:r>
              <a:rPr lang="en-IN" sz="1400" dirty="0" smtClean="0">
                <a:latin typeface="Times New Roman" pitchFamily="18" charset="0"/>
                <a:cs typeface="Times New Roman" pitchFamily="18" charset="0"/>
              </a:rPr>
              <a:t>, Z. (2012, May). Shortest-path based model for warehouse inner transportation optimization. In 2012 7th IEEE International Symposium on Applied Computational Intelligence and Informatics (SACI)(pp. 63-68). IEEE. </a:t>
            </a:r>
            <a:endParaRPr lang="en-IN" sz="1400" dirty="0" smtClean="0">
              <a:latin typeface="Times New Roman" pitchFamily="18" charset="0"/>
              <a:cs typeface="Times New Roman" pitchFamily="18" charset="0"/>
            </a:endParaRPr>
          </a:p>
          <a:p>
            <a:pPr algn="just">
              <a:lnSpc>
                <a:spcPct val="160000"/>
              </a:lnSpc>
            </a:pPr>
            <a:r>
              <a:rPr lang="en-IN" sz="1400" dirty="0" err="1" smtClean="0">
                <a:latin typeface="Times New Roman" pitchFamily="18" charset="0"/>
                <a:cs typeface="Times New Roman" pitchFamily="18" charset="0"/>
              </a:rPr>
              <a:t>Fuhao</a:t>
            </a:r>
            <a:r>
              <a:rPr lang="en-IN" sz="1400" dirty="0" smtClean="0">
                <a:latin typeface="Times New Roman" pitchFamily="18" charset="0"/>
                <a:cs typeface="Times New Roman" pitchFamily="18" charset="0"/>
              </a:rPr>
              <a:t>, Z., &amp; </a:t>
            </a:r>
            <a:r>
              <a:rPr lang="en-IN" sz="1400" dirty="0" err="1" smtClean="0">
                <a:latin typeface="Times New Roman" pitchFamily="18" charset="0"/>
                <a:cs typeface="Times New Roman" pitchFamily="18" charset="0"/>
              </a:rPr>
              <a:t>Jiping</a:t>
            </a:r>
            <a:r>
              <a:rPr lang="en-IN" sz="1400" dirty="0" smtClean="0">
                <a:latin typeface="Times New Roman" pitchFamily="18" charset="0"/>
                <a:cs typeface="Times New Roman" pitchFamily="18" charset="0"/>
              </a:rPr>
              <a:t>, L. (2009, August). An algorithm of shortest path based on </a:t>
            </a:r>
            <a:r>
              <a:rPr lang="en-IN" sz="1400" dirty="0" err="1" smtClean="0">
                <a:latin typeface="Times New Roman" pitchFamily="18" charset="0"/>
                <a:cs typeface="Times New Roman" pitchFamily="18" charset="0"/>
              </a:rPr>
              <a:t>Dijkstra</a:t>
            </a:r>
            <a:r>
              <a:rPr lang="en-IN" sz="1400" dirty="0" smtClean="0">
                <a:latin typeface="Times New Roman" pitchFamily="18" charset="0"/>
                <a:cs typeface="Times New Roman" pitchFamily="18" charset="0"/>
              </a:rPr>
              <a:t> for huge data. In 2009 Sixth International Conference on Fuzzy Systems and Knowledge Discovery (Vol. 4, pp. 244-247). IEEE.</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err="1" smtClean="0">
                <a:latin typeface="Times New Roman" pitchFamily="18" charset="0"/>
                <a:cs typeface="Times New Roman" pitchFamily="18" charset="0"/>
              </a:rPr>
              <a:t>Guo</a:t>
            </a:r>
            <a:r>
              <a:rPr lang="en-IN" sz="1500" dirty="0" smtClean="0">
                <a:latin typeface="Times New Roman" pitchFamily="18" charset="0"/>
                <a:cs typeface="Times New Roman" pitchFamily="18" charset="0"/>
              </a:rPr>
              <a:t>, L., Yang, Q., &amp; Yan, W. (2012, September). Intelligent path planning for automated guided vehicles system based on topological map. In 2012 IEEE Conference on Control, Systems &amp; Industrial Informatics (pp. 69-74). IEEE.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Jan</a:t>
            </a:r>
            <a:r>
              <a:rPr lang="en-IN" sz="1500" dirty="0" smtClean="0">
                <a:latin typeface="Times New Roman" pitchFamily="18" charset="0"/>
                <a:cs typeface="Times New Roman" pitchFamily="18" charset="0"/>
              </a:rPr>
              <a:t>, G. E., Lee, M. C., Hsieh, S. G., &amp; Chen, Y. Y. (2009, July). Transportation network navigation with turn penalties. In 2009 IEEE/ASME International Conference on Advanced Intelligent </a:t>
            </a:r>
            <a:r>
              <a:rPr lang="en-IN" sz="1500" dirty="0" err="1" smtClean="0">
                <a:latin typeface="Times New Roman" pitchFamily="18" charset="0"/>
                <a:cs typeface="Times New Roman" pitchFamily="18" charset="0"/>
              </a:rPr>
              <a:t>Mechatronics</a:t>
            </a:r>
            <a:r>
              <a:rPr lang="en-IN" sz="1500" dirty="0" smtClean="0">
                <a:latin typeface="Times New Roman" pitchFamily="18" charset="0"/>
                <a:cs typeface="Times New Roman" pitchFamily="18" charset="0"/>
              </a:rPr>
              <a:t> (pp. 1224-1229). IEEE. </a:t>
            </a:r>
            <a:endParaRPr lang="en-IN" sz="1500" dirty="0" smtClean="0">
              <a:latin typeface="Times New Roman" pitchFamily="18" charset="0"/>
              <a:cs typeface="Times New Roman" pitchFamily="18" charset="0"/>
            </a:endParaRPr>
          </a:p>
          <a:p>
            <a:pPr algn="just">
              <a:lnSpc>
                <a:spcPct val="170000"/>
              </a:lnSpc>
            </a:pPr>
            <a:r>
              <a:rPr lang="en-IN" sz="1500" dirty="0" err="1" smtClean="0">
                <a:latin typeface="Times New Roman" pitchFamily="18" charset="0"/>
                <a:cs typeface="Times New Roman" pitchFamily="18" charset="0"/>
              </a:rPr>
              <a:t>Jigang</a:t>
            </a:r>
            <a:r>
              <a:rPr lang="en-IN" sz="1500" dirty="0" smtClean="0">
                <a:latin typeface="Times New Roman" pitchFamily="18" charset="0"/>
                <a:cs typeface="Times New Roman" pitchFamily="18" charset="0"/>
              </a:rPr>
              <a:t>, W., Han, P., </a:t>
            </a:r>
            <a:r>
              <a:rPr lang="en-IN" sz="1500" dirty="0" err="1" smtClean="0">
                <a:latin typeface="Times New Roman" pitchFamily="18" charset="0"/>
                <a:cs typeface="Times New Roman" pitchFamily="18" charset="0"/>
              </a:rPr>
              <a:t>Jagadeesh</a:t>
            </a:r>
            <a:r>
              <a:rPr lang="en-IN" sz="1500" dirty="0" smtClean="0">
                <a:latin typeface="Times New Roman" pitchFamily="18" charset="0"/>
                <a:cs typeface="Times New Roman" pitchFamily="18" charset="0"/>
              </a:rPr>
              <a:t>, G. R., &amp; </a:t>
            </a:r>
            <a:r>
              <a:rPr lang="en-IN" sz="1500" dirty="0" err="1" smtClean="0">
                <a:latin typeface="Times New Roman" pitchFamily="18" charset="0"/>
                <a:cs typeface="Times New Roman" pitchFamily="18" charset="0"/>
              </a:rPr>
              <a:t>Srikanthan</a:t>
            </a:r>
            <a:r>
              <a:rPr lang="en-IN" sz="1500" dirty="0" smtClean="0">
                <a:latin typeface="Times New Roman" pitchFamily="18" charset="0"/>
                <a:cs typeface="Times New Roman" pitchFamily="18" charset="0"/>
              </a:rPr>
              <a:t>, T. (2010). Practical algorithm for shortest path on large networks with time-dependent edge-length. In 2010 2nd International Conference on Computer Engineering and Technology.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Jain</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Datta</a:t>
            </a:r>
            <a:r>
              <a:rPr lang="en-IN" sz="1500" dirty="0" smtClean="0">
                <a:latin typeface="Times New Roman" pitchFamily="18" charset="0"/>
                <a:cs typeface="Times New Roman" pitchFamily="18" charset="0"/>
              </a:rPr>
              <a:t>, U., &amp; Joshi, N. (2016). Implemented modification in </a:t>
            </a:r>
            <a:r>
              <a:rPr lang="en-IN" sz="1500" dirty="0" err="1" smtClean="0">
                <a:latin typeface="Times New Roman" pitchFamily="18" charset="0"/>
                <a:cs typeface="Times New Roman" pitchFamily="18" charset="0"/>
              </a:rPr>
              <a:t>Dijkstra</a:t>
            </a:r>
            <a:r>
              <a:rPr lang="en-IN" sz="1500" dirty="0" smtClean="0">
                <a:latin typeface="Times New Roman" pitchFamily="18" charset="0"/>
                <a:cs typeface="Times New Roman" pitchFamily="18" charset="0"/>
              </a:rPr>
              <a:t>‟ s Algorithm to find the shortest path for N nodes with constraint. International Journal of Scientific Engineering and Applied Science, 2(2), 420-426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Wu</a:t>
            </a:r>
            <a:r>
              <a:rPr lang="en-IN" sz="1500" dirty="0" smtClean="0">
                <a:latin typeface="Times New Roman" pitchFamily="18" charset="0"/>
                <a:cs typeface="Times New Roman" pitchFamily="18" charset="0"/>
              </a:rPr>
              <a:t>, H., Marshall, A., &amp; Yu, W. (2007, July). Path planning and following algorithms in an indoor navigation model for visually impaired. In Second International Conference on Internet Monitoring and Protection (ICIMP 2007) (pp. 38-38). IEEE.</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1297</TotalTime>
  <Words>1691</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Evaluating an Application Aware Distributed Dijkstra Shortest Path Algorithm in Hybrid CloudEdge Environments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2021-06-25T09:09:46Z</dcterms:modified>
</cp:coreProperties>
</file>