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Cloud-Edge Computing for Cyber-Physical Systems and Internet-of-Things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Special Section on ‘`Cloud-Edge Computing for Cyber-Physical Systems and Internet-of-Things’' is oriented to the dissemination of a few of those latest research and innovation results, covering many aspects of design, optimization, implementation, and evaluation of emerging cloud-edge solutions for CPS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The selected high-quality contributions cover a broad range of novel technologies and application scenarios in CPS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We hope that these accepted papers will produce long-lasting impacts, as well as stimulating and encouraging the international community to work on this exciting and impactful topic</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Internet-of-Things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has also enjoyed widespread adoption, mostly for its ability to add “sensing” and “actuation” capabilities to existing CPS infrastructures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such an environment, domain-dependent components are separated from the layers that leverage existing middleware frameworks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suggested earlier, the existing CTPs may have a varied impact on CPS dependability of sensitive or non-sensitive applications.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For the various experiments, </a:t>
            </a:r>
            <a:r>
              <a:rPr lang="en-IN" sz="2000" dirty="0" err="1" smtClean="0">
                <a:latin typeface="Times New Roman" pitchFamily="18" charset="0"/>
                <a:cs typeface="Times New Roman" pitchFamily="18" charset="0"/>
              </a:rPr>
              <a:t>Cooja’s</a:t>
            </a:r>
            <a:r>
              <a:rPr lang="en-IN" sz="2000" dirty="0" smtClean="0">
                <a:latin typeface="Times New Roman" pitchFamily="18" charset="0"/>
                <a:cs typeface="Times New Roman" pitchFamily="18" charset="0"/>
              </a:rPr>
              <a:t> existing profiling tools were used. For time sensitive experiments, both the simulation timers and node real-time timers were used to ensure </a:t>
            </a:r>
            <a:r>
              <a:rPr lang="en-IN" sz="2000" dirty="0" smtClean="0">
                <a:latin typeface="Times New Roman" pitchFamily="18" charset="0"/>
                <a:cs typeface="Times New Roman" pitchFamily="18" charset="0"/>
              </a:rPr>
              <a:t>accuracy.</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As measurements and data collection physically at customer buildings is a generic and repeating task in building diagnostic service provisioning, the problem is approached from the general utility </a:t>
            </a:r>
            <a:r>
              <a:rPr lang="en-IN" sz="2000" dirty="0" smtClean="0">
                <a:latin typeface="Times New Roman" pitchFamily="18" charset="0"/>
                <a:cs typeface="Times New Roman" pitchFamily="18" charset="0"/>
              </a:rPr>
              <a:t>viewpoint.</a:t>
            </a:r>
          </a:p>
          <a:p>
            <a:pPr algn="just">
              <a:lnSpc>
                <a:spcPct val="150000"/>
              </a:lnSpc>
            </a:pPr>
            <a:r>
              <a:rPr lang="en-IN" sz="2000" dirty="0" smtClean="0">
                <a:latin typeface="Times New Roman" pitchFamily="18" charset="0"/>
                <a:cs typeface="Times New Roman" pitchFamily="18" charset="0"/>
              </a:rPr>
              <a:t>The unified management of computing and communication resources within horizontally integrated distributed edge computing infrastructure is a research problem and design challenge in enabling scalable provisioning of edge computing infrastructure</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OpenVPN</a:t>
            </a:r>
            <a:r>
              <a:rPr lang="en-IN" sz="2000" dirty="0" smtClean="0">
                <a:latin typeface="Times New Roman" pitchFamily="18" charset="0"/>
                <a:cs typeface="Times New Roman" pitchFamily="18" charset="0"/>
              </a:rPr>
              <a:t> was experimented as a solution to the problem, but the connectivity problem remained unsolved.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Due to the inherent complexity of the technical systems realizing cyber-physical digital service, evolution of the digital infrastructure has central role in facilitating cyber-physical digital service provisioning.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microscopic mathematical model is proposed to describe the propagation dynamics of the sensor worm in Wireless Sensor and Actuator Networks (WSAN) in situations where actuator mobility causes sensor worms to spread faster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model formulated by differential equations is proposed to explain the process of worm propagation in WSNs.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the authors proposed a cyber-physical management that includes a holistic controller that generates actuation signals for WSAN re-configuring for performance control.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Autonomic computing provides the potential to transform the CPS of the future into a computing environment that can manage itself through a feedback loop using the MAPE structure initially proposed by </a:t>
            </a:r>
            <a:r>
              <a:rPr lang="en-IN" sz="2000" dirty="0" smtClean="0">
                <a:latin typeface="Times New Roman" pitchFamily="18" charset="0"/>
                <a:cs typeface="Times New Roman" pitchFamily="18" charset="0"/>
              </a:rPr>
              <a:t>IBM.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cyber-physical digital service provisioning the spatiotemporal interaction requirements between service actors and resources, as well as performance of those, become central for the design of value proposition and service interaction.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Accordingly, cost efficient, dynamic and scalable on-demand provisioning of cyber-physical digital service is not feasible in the current state of the digital infrastructure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further research is needed on cyber-physical digital service engineering methods, architectures and provisioning of the related technology and computing infrastructure, in order to enable efficient, high quality and scalable design, development, operation and governance of </a:t>
            </a:r>
            <a:r>
              <a:rPr lang="en-IN" sz="2000" dirty="0" err="1" smtClean="0">
                <a:latin typeface="Times New Roman" pitchFamily="18" charset="0"/>
                <a:cs typeface="Times New Roman" pitchFamily="18" charset="0"/>
              </a:rPr>
              <a:t>cyberphysical</a:t>
            </a:r>
            <a:r>
              <a:rPr lang="en-IN" sz="2000" dirty="0" smtClean="0">
                <a:latin typeface="Times New Roman" pitchFamily="18" charset="0"/>
                <a:cs typeface="Times New Roman" pitchFamily="18" charset="0"/>
              </a:rPr>
              <a:t> digital service.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Servitization</a:t>
                      </a:r>
                      <a:r>
                        <a:rPr lang="en-US" sz="2000" dirty="0">
                          <a:latin typeface="Times New Roman"/>
                          <a:ea typeface="Calibri"/>
                          <a:cs typeface="Latha"/>
                        </a:rPr>
                        <a:t>: A contemporary thematic review of four major research streams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Raddats, C. Kowalkowski, O. Benedettini, J. Burton, and H. Gebauer,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Servitization describes the addition of services to manufacturers' core product offerings to create additional customer value.</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Digital Transformation: A Literature Review and Guidelines for Future Research</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Reis, M. Amorim, N. Melão, and P. Matos,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aim of this paper is to provide insights regarding the state of the art of Digital Transformation, and to propose avenues for future research.</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3022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Internet of Things (</a:t>
                      </a:r>
                      <a:r>
                        <a:rPr lang="en-US" sz="2000" dirty="0" err="1">
                          <a:latin typeface="Times New Roman"/>
                          <a:ea typeface="Calibri"/>
                          <a:cs typeface="Latha"/>
                        </a:rPr>
                        <a:t>IoT</a:t>
                      </a:r>
                      <a:r>
                        <a:rPr lang="en-US" sz="2000" dirty="0">
                          <a:latin typeface="Times New Roman"/>
                          <a:ea typeface="Calibri"/>
                          <a:cs typeface="Latha"/>
                        </a:rPr>
                        <a:t>): A vision, architectural elements, and future directions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Gubbi, R. Buyya, S. Marusic, and M. Palaniswami,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E2E2E"/>
                          </a:solidFill>
                          <a:latin typeface="Times New Roman"/>
                          <a:ea typeface="Calibri"/>
                          <a:cs typeface="Latha"/>
                        </a:rPr>
                        <a:t>Ubiquitous sensing enabled by Wireless Sensor Network (WSN) technologies cuts across many areas of modern day living.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Cyber Physical Systems: Design Challenges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A. Lee,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Moreover, physical components are qualitatively different from object-oriented software components.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371600" y="1524000"/>
            <a:ext cx="7162800"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3048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The </a:t>
            </a:r>
            <a:r>
              <a:rPr lang="en-IN" sz="1800" dirty="0" smtClean="0">
                <a:latin typeface="Times New Roman" pitchFamily="18" charset="0"/>
                <a:cs typeface="Times New Roman" pitchFamily="18" charset="0"/>
              </a:rPr>
              <a:t>lack of computing and communication infrastructure support at the edge of network globally hinders new cyber-physical digital service innovations by introducing design, development and operation complexity, case-by-case system engineering and high development project costs. However, this ‘hole’ in the current digital infrastructure also presents and interesting opportunity for research, development and innovation on the global digital infrastructure, with evident need and market potential due to ongoing digitalization and increasing demand for </a:t>
            </a:r>
            <a:r>
              <a:rPr lang="en-IN" sz="1800" dirty="0" err="1" smtClean="0">
                <a:latin typeface="Times New Roman" pitchFamily="18" charset="0"/>
                <a:cs typeface="Times New Roman" pitchFamily="18" charset="0"/>
              </a:rPr>
              <a:t>cyberphysical</a:t>
            </a:r>
            <a:r>
              <a:rPr lang="en-IN" sz="1800" dirty="0" smtClean="0">
                <a:latin typeface="Times New Roman" pitchFamily="18" charset="0"/>
                <a:cs typeface="Times New Roman" pitchFamily="18" charset="0"/>
              </a:rPr>
              <a:t> digital service. The paper presented an experimental case study on cyber-physical digital service provisioning with an objective to gain insights on related design challenges and digital technology infrastructure requirements. As a key insight, the need for spatiotemporal on-demand interoperability in information exchange between the technical systems of involved service system participants was identified.</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C. </a:t>
            </a:r>
            <a:r>
              <a:rPr lang="en-IN" sz="1600" dirty="0" err="1" smtClean="0">
                <a:latin typeface="Times New Roman" pitchFamily="18" charset="0"/>
                <a:cs typeface="Times New Roman" pitchFamily="18" charset="0"/>
              </a:rPr>
              <a:t>Raddats</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Kowalkowski</a:t>
            </a:r>
            <a:r>
              <a:rPr lang="en-IN" sz="1600" dirty="0" smtClean="0">
                <a:latin typeface="Times New Roman" pitchFamily="18" charset="0"/>
                <a:cs typeface="Times New Roman" pitchFamily="18" charset="0"/>
              </a:rPr>
              <a:t>, O. </a:t>
            </a:r>
            <a:r>
              <a:rPr lang="en-IN" sz="1600" dirty="0" err="1" smtClean="0">
                <a:latin typeface="Times New Roman" pitchFamily="18" charset="0"/>
                <a:cs typeface="Times New Roman" pitchFamily="18" charset="0"/>
              </a:rPr>
              <a:t>Benedettini</a:t>
            </a:r>
            <a:r>
              <a:rPr lang="en-IN" sz="1600" dirty="0" smtClean="0">
                <a:latin typeface="Times New Roman" pitchFamily="18" charset="0"/>
                <a:cs typeface="Times New Roman" pitchFamily="18" charset="0"/>
              </a:rPr>
              <a:t>, J. Burton, and H. </a:t>
            </a:r>
            <a:r>
              <a:rPr lang="en-IN" sz="1600" dirty="0" err="1" smtClean="0">
                <a:latin typeface="Times New Roman" pitchFamily="18" charset="0"/>
                <a:cs typeface="Times New Roman" pitchFamily="18" charset="0"/>
              </a:rPr>
              <a:t>Gebauer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Servitization</a:t>
            </a:r>
            <a:r>
              <a:rPr lang="en-IN" sz="1600" dirty="0" smtClean="0">
                <a:latin typeface="Times New Roman" pitchFamily="18" charset="0"/>
                <a:cs typeface="Times New Roman" pitchFamily="18" charset="0"/>
              </a:rPr>
              <a:t>: A contemporary thematic review of four major research streams”, Ind. Mark. </a:t>
            </a:r>
            <a:r>
              <a:rPr lang="en-IN" sz="1600" dirty="0" err="1" smtClean="0">
                <a:latin typeface="Times New Roman" pitchFamily="18" charset="0"/>
                <a:cs typeface="Times New Roman" pitchFamily="18" charset="0"/>
              </a:rPr>
              <a:t>Manag</a:t>
            </a:r>
            <a:r>
              <a:rPr lang="en-IN" sz="1600" dirty="0" smtClean="0">
                <a:latin typeface="Times New Roman" pitchFamily="18" charset="0"/>
                <a:cs typeface="Times New Roman" pitchFamily="18" charset="0"/>
              </a:rPr>
              <a:t>., Elsevier, Apr.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J. Reis, M. </a:t>
            </a:r>
            <a:r>
              <a:rPr lang="en-IN" sz="1600" dirty="0" err="1" smtClean="0">
                <a:latin typeface="Times New Roman" pitchFamily="18" charset="0"/>
                <a:cs typeface="Times New Roman" pitchFamily="18" charset="0"/>
              </a:rPr>
              <a:t>Amorim</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Melão</a:t>
            </a:r>
            <a:r>
              <a:rPr lang="en-IN" sz="1600" dirty="0" smtClean="0">
                <a:latin typeface="Times New Roman" pitchFamily="18" charset="0"/>
                <a:cs typeface="Times New Roman" pitchFamily="18" charset="0"/>
              </a:rPr>
              <a:t>, and P. Matos, “Digital Transformation: A Literature Review and Guidelines for Future Research”, Springer, Cham, 2018, pp. 411–421.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J. </a:t>
            </a:r>
            <a:r>
              <a:rPr lang="en-IN" sz="1600" dirty="0" err="1" smtClean="0">
                <a:latin typeface="Times New Roman" pitchFamily="18" charset="0"/>
                <a:cs typeface="Times New Roman" pitchFamily="18" charset="0"/>
              </a:rPr>
              <a:t>Gubbi</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Buyya</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Marusic</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Palaniswami</a:t>
            </a:r>
            <a:r>
              <a:rPr lang="en-IN" sz="1600" dirty="0" smtClean="0">
                <a:latin typeface="Times New Roman" pitchFamily="18" charset="0"/>
                <a:cs typeface="Times New Roman" pitchFamily="18" charset="0"/>
              </a:rPr>
              <a:t>, “Internet of Things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A vision, architectural elements, and future directions”, </a:t>
            </a:r>
            <a:r>
              <a:rPr lang="en-IN" sz="1600" dirty="0" err="1" smtClean="0">
                <a:latin typeface="Times New Roman" pitchFamily="18" charset="0"/>
                <a:cs typeface="Times New Roman" pitchFamily="18" charset="0"/>
              </a:rPr>
              <a:t>Futur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Gener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Syst., vol. 29, no. 7, Elsevier, pp. 1645–1660, Sep.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E. A. Lee, “Cyber Physical Systems: Design Challenges”, in 2008 11th IEEE International Symposium on Object and Component-Oriented Real-Time Distributed Computing (ISORC), IEEE, 2008, pp. 363–369.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M. </a:t>
            </a:r>
            <a:r>
              <a:rPr lang="en-IN" sz="1600" dirty="0" err="1" smtClean="0">
                <a:latin typeface="Times New Roman" pitchFamily="18" charset="0"/>
                <a:cs typeface="Times New Roman" pitchFamily="18" charset="0"/>
              </a:rPr>
              <a:t>Vagia</a:t>
            </a:r>
            <a:r>
              <a:rPr lang="en-IN" sz="1600" dirty="0" smtClean="0">
                <a:latin typeface="Times New Roman" pitchFamily="18" charset="0"/>
                <a:cs typeface="Times New Roman" pitchFamily="18" charset="0"/>
              </a:rPr>
              <a:t>, A. A. </a:t>
            </a:r>
            <a:r>
              <a:rPr lang="en-IN" sz="1600" dirty="0" err="1" smtClean="0">
                <a:latin typeface="Times New Roman" pitchFamily="18" charset="0"/>
                <a:cs typeface="Times New Roman" pitchFamily="18" charset="0"/>
              </a:rPr>
              <a:t>Transeth</a:t>
            </a:r>
            <a:r>
              <a:rPr lang="en-IN" sz="1600" dirty="0" smtClean="0">
                <a:latin typeface="Times New Roman" pitchFamily="18" charset="0"/>
                <a:cs typeface="Times New Roman" pitchFamily="18" charset="0"/>
              </a:rPr>
              <a:t>, and S. A. </a:t>
            </a:r>
            <a:r>
              <a:rPr lang="en-IN" sz="1600" dirty="0" err="1" smtClean="0">
                <a:latin typeface="Times New Roman" pitchFamily="18" charset="0"/>
                <a:cs typeface="Times New Roman" pitchFamily="18" charset="0"/>
              </a:rPr>
              <a:t>Fjerdingen</a:t>
            </a:r>
            <a:r>
              <a:rPr lang="en-IN" sz="1600" dirty="0" smtClean="0">
                <a:latin typeface="Times New Roman" pitchFamily="18" charset="0"/>
                <a:cs typeface="Times New Roman" pitchFamily="18" charset="0"/>
              </a:rPr>
              <a:t>, “A literature review on the levels of automation during the years. What are the different taxonomies that have been proposed?”, Appl. </a:t>
            </a:r>
            <a:r>
              <a:rPr lang="en-IN" sz="1600" dirty="0" err="1" smtClean="0">
                <a:latin typeface="Times New Roman" pitchFamily="18" charset="0"/>
                <a:cs typeface="Times New Roman" pitchFamily="18" charset="0"/>
              </a:rPr>
              <a:t>Ergon</a:t>
            </a:r>
            <a:r>
              <a:rPr lang="en-IN" sz="1600" dirty="0" smtClean="0">
                <a:latin typeface="Times New Roman" pitchFamily="18" charset="0"/>
                <a:cs typeface="Times New Roman" pitchFamily="18" charset="0"/>
              </a:rPr>
              <a:t>., vol. 53, pp. 190–202, Mar. 2016</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B. </a:t>
            </a:r>
            <a:r>
              <a:rPr lang="en-IN" sz="2000" dirty="0" err="1" smtClean="0">
                <a:latin typeface="Times New Roman" pitchFamily="18" charset="0"/>
                <a:cs typeface="Times New Roman" pitchFamily="18" charset="0"/>
              </a:rPr>
              <a:t>Siciliano</a:t>
            </a:r>
            <a:r>
              <a:rPr lang="en-IN" sz="2000" dirty="0" smtClean="0">
                <a:latin typeface="Times New Roman" pitchFamily="18" charset="0"/>
                <a:cs typeface="Times New Roman" pitchFamily="18" charset="0"/>
              </a:rPr>
              <a:t> and O. </a:t>
            </a:r>
            <a:r>
              <a:rPr lang="en-IN" sz="2000" dirty="0" err="1" smtClean="0">
                <a:latin typeface="Times New Roman" pitchFamily="18" charset="0"/>
                <a:cs typeface="Times New Roman" pitchFamily="18" charset="0"/>
              </a:rPr>
              <a:t>Khatib</a:t>
            </a:r>
            <a:r>
              <a:rPr lang="en-IN" sz="2000" dirty="0" smtClean="0">
                <a:latin typeface="Times New Roman" pitchFamily="18" charset="0"/>
                <a:cs typeface="Times New Roman" pitchFamily="18" charset="0"/>
              </a:rPr>
              <a:t>, Eds., Springer Handbook of Robotics. Berlin, Heidelberg: Springer Berlin Heidelberg, 2008.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S. Russell and P. </a:t>
            </a:r>
            <a:r>
              <a:rPr lang="en-IN" sz="2000" dirty="0" err="1" smtClean="0">
                <a:latin typeface="Times New Roman" pitchFamily="18" charset="0"/>
                <a:cs typeface="Times New Roman" pitchFamily="18" charset="0"/>
              </a:rPr>
              <a:t>Norvig</a:t>
            </a:r>
            <a:r>
              <a:rPr lang="en-IN" sz="2000" dirty="0" smtClean="0">
                <a:latin typeface="Times New Roman" pitchFamily="18" charset="0"/>
                <a:cs typeface="Times New Roman" pitchFamily="18" charset="0"/>
              </a:rPr>
              <a:t>, Artificial Intelligence A Modern Approach Third Edition. Pearson, 2010.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M.-H. Huang and R. T. Rust, “Artificial Intelligence in Service”, J. Serv. Res., vol. 21, no. 2, SAGE, pp. 155–172, 2018.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J. </a:t>
            </a:r>
            <a:r>
              <a:rPr lang="en-IN" sz="2000" dirty="0" err="1" smtClean="0">
                <a:latin typeface="Times New Roman" pitchFamily="18" charset="0"/>
                <a:cs typeface="Times New Roman" pitchFamily="18" charset="0"/>
              </a:rPr>
              <a:t>Wirtz</a:t>
            </a:r>
            <a:r>
              <a:rPr lang="en-IN" sz="2000" dirty="0" smtClean="0">
                <a:latin typeface="Times New Roman" pitchFamily="18" charset="0"/>
                <a:cs typeface="Times New Roman" pitchFamily="18" charset="0"/>
              </a:rPr>
              <a:t> et al., “Brave new world: service robots in the frontline”, J. Serv. </a:t>
            </a:r>
            <a:r>
              <a:rPr lang="en-IN" sz="2000" dirty="0" err="1" smtClean="0">
                <a:latin typeface="Times New Roman" pitchFamily="18" charset="0"/>
                <a:cs typeface="Times New Roman" pitchFamily="18" charset="0"/>
              </a:rPr>
              <a:t>Manag</a:t>
            </a:r>
            <a:r>
              <a:rPr lang="en-IN" sz="2000" dirty="0" smtClean="0">
                <a:latin typeface="Times New Roman" pitchFamily="18" charset="0"/>
                <a:cs typeface="Times New Roman" pitchFamily="18" charset="0"/>
              </a:rPr>
              <a:t>., vol. 29, no. 5, Emerald </a:t>
            </a:r>
            <a:r>
              <a:rPr lang="en-IN" sz="2000" dirty="0" smtClean="0">
                <a:latin typeface="Times New Roman" pitchFamily="18" charset="0"/>
                <a:cs typeface="Times New Roman" pitchFamily="18" charset="0"/>
              </a:rPr>
              <a:t>Publishing </a:t>
            </a:r>
            <a:r>
              <a:rPr lang="en-IN" sz="2000" dirty="0" smtClean="0">
                <a:latin typeface="Times New Roman" pitchFamily="18" charset="0"/>
                <a:cs typeface="Times New Roman" pitchFamily="18" charset="0"/>
              </a:rPr>
              <a:t>Ltd., pp. 907–931, Oct. 2018.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L. Wang, M. </a:t>
            </a:r>
            <a:r>
              <a:rPr lang="en-IN" sz="2000" dirty="0" err="1" smtClean="0">
                <a:latin typeface="Times New Roman" pitchFamily="18" charset="0"/>
                <a:cs typeface="Times New Roman" pitchFamily="18" charset="0"/>
              </a:rPr>
              <a:t>Törngren</a:t>
            </a:r>
            <a:r>
              <a:rPr lang="en-IN" sz="2000" dirty="0" smtClean="0">
                <a:latin typeface="Times New Roman" pitchFamily="18" charset="0"/>
                <a:cs typeface="Times New Roman" pitchFamily="18" charset="0"/>
              </a:rPr>
              <a:t>, and M. </a:t>
            </a:r>
            <a:r>
              <a:rPr lang="en-IN" sz="2000" dirty="0" err="1" smtClean="0">
                <a:latin typeface="Times New Roman" pitchFamily="18" charset="0"/>
                <a:cs typeface="Times New Roman" pitchFamily="18" charset="0"/>
              </a:rPr>
              <a:t>Onori</a:t>
            </a:r>
            <a:r>
              <a:rPr lang="en-IN" sz="2000" dirty="0" smtClean="0">
                <a:latin typeface="Times New Roman" pitchFamily="18" charset="0"/>
                <a:cs typeface="Times New Roman" pitchFamily="18" charset="0"/>
              </a:rPr>
              <a:t>, “Current status and advancement of cyber-physical systems in manufacturing”, J. Manuf. Syst., vol. 37, Elsevier, pp. 517– 527, Oct. 2015.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1265</TotalTime>
  <Words>1337</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Cloud-Edge Computing for Cyber-Physical Systems and Internet-of-Things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2021-06-25T10:48:38Z</dcterms:modified>
</cp:coreProperties>
</file>