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P2GT Fine-Grained Genomic Data Access Control with Privacy-Preserving Testing in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304800"/>
            <a:ext cx="7498080" cy="59436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rapid development of bioinformatics and the availability of genetic sequencing technologies, genomic data has been used to facilitate personalized medicine. Cloud computing, features as low cost, rich storage and rapid processing can precisely respond to the challenges brought by the emergence of massive genomic data. Considering the security of cloud platform and the privacy of genomic data, we firstly introduce P2GT which utilizes key-policy attribute-based encryption to realize genomic data access control with unbounded attributes, and employs equality test algorithm to achieve personalized medicine test by matching digitized single nucleotide polymorphisms (SNPs) directly on the users'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without encrypting multiple times. We then propose an enhanced scheme P2GT+, which adopts identity-based encryption with equality test supporting flexible joint authorization to realize privacy-preserving paternity test, genetic compatibility test and disease susceptibility test over the encrypted SNPs with P2GT. We prove the security of proposed schemes and conduct extensive experiments with the 1000 Genomes dataset. The results show that P2GT and P2GT+ are practical and scalable enough to meet the privacy-preserving and authorized genetic testing requirements in cloud computing.</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we consider the existence of a malicious entity in the medical unit as the potential attacker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our goal is to protect the privacy of users’ genomic data while enabling medical units to access the genomic data in order to conduct medical tests or develop personalized medicine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achieve these goals, we introduce the privacy-preserving disease susceptibility test (PDS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important to note that these genetic tests are currently done by different types of medical units, and the tools we propose in this paper aim to protect the genomic privacy of the patients in such tests.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Attribute-based encryption (ABE), as a useful data encryption tool to address the problem of fine-grained data sharing and decentralized access control, was first proposed by </a:t>
            </a:r>
            <a:r>
              <a:rPr lang="en-IN" sz="2000" dirty="0" err="1" smtClean="0">
                <a:latin typeface="Times New Roman" pitchFamily="18" charset="0"/>
                <a:cs typeface="Times New Roman" pitchFamily="18" charset="0"/>
              </a:rPr>
              <a:t>Sahai</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Waters.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better solve the keyword search problem over encrypted data, searchable encryption (SE) was proposed as an efficient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most SSE schemes inevitably suffer from secret key distribution and management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this problem, CP-ABE technology is widely adopted as a viable tool to achieve flexible data access control over encrypted data, which can gain one-to-many encryption instead of one-to-one.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scheme solves this problem at the same time, with greater efficiency, therefore, with respect to theoretical analysis, our scheme is acceptable in the cloud.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solution lets the medical unit retrieve the encrypted genomic data from the SPU and process it for medical tests and personalized medicine methods, while preserving the privacy of patients’ genomic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PDS preserves the genomic privacy of a patient from a curious party at the SPU (who tries to infer the contents of the patient’s DNA from his stored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implement the proposed PDS and show its practicality via a complexity analysis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 preserves the privacy of patients’ genomic data relying on the security strength of the modified </a:t>
            </a:r>
            <a:r>
              <a:rPr lang="en-IN" sz="2000" dirty="0" err="1" smtClean="0">
                <a:latin typeface="Times New Roman" pitchFamily="18" charset="0"/>
                <a:cs typeface="Times New Roman" pitchFamily="18" charset="0"/>
              </a:rPr>
              <a:t>Paillier</a:t>
            </a:r>
            <a:r>
              <a:rPr lang="en-IN" sz="2000" dirty="0" smtClean="0">
                <a:latin typeface="Times New Roman" pitchFamily="18" charset="0"/>
                <a:cs typeface="Times New Roman" pitchFamily="18" charset="0"/>
              </a:rPr>
              <a:t> cryptosystem.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the performance analysis in terms of theoretical analysis and experimental analysis, and demonstrate the efficiency of our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scheme performs similarly to that of </a:t>
            </a:r>
            <a:r>
              <a:rPr lang="en-IN" sz="2000" dirty="0" smtClean="0">
                <a:latin typeface="Times New Roman" pitchFamily="18" charset="0"/>
                <a:cs typeface="Times New Roman" pitchFamily="18" charset="0"/>
              </a:rPr>
              <a:t>CP-ABSE </a:t>
            </a:r>
            <a:r>
              <a:rPr lang="en-IN" sz="2000" dirty="0" smtClean="0">
                <a:latin typeface="Times New Roman" pitchFamily="18" charset="0"/>
                <a:cs typeface="Times New Roman" pitchFamily="18" charset="0"/>
              </a:rPr>
              <a:t>scheme, and the PEKS-CPABE scheme has a better performance than the CP-ABKS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the CP-ABSE scheme has better search performance than the CP-ABKS scheme, the cost of </a:t>
            </a:r>
            <a:r>
              <a:rPr lang="en-IN" sz="2000" dirty="0" err="1" smtClean="0">
                <a:latin typeface="Times New Roman" pitchFamily="18" charset="0"/>
                <a:cs typeface="Times New Roman" pitchFamily="18" charset="0"/>
              </a:rPr>
              <a:t>KeyGen</a:t>
            </a:r>
            <a:r>
              <a:rPr lang="en-IN" sz="2000" dirty="0" smtClean="0">
                <a:latin typeface="Times New Roman" pitchFamily="18" charset="0"/>
                <a:cs typeface="Times New Roman" pitchFamily="18" charset="0"/>
              </a:rPr>
              <a:t> algorithm and Encryption algorithm bring in a much higher overhead.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evaluate the actual performance of our scheme, we implement </a:t>
            </a:r>
            <a:r>
              <a:rPr lang="en-IN" sz="2000" dirty="0" smtClean="0">
                <a:latin typeface="Times New Roman" pitchFamily="18" charset="0"/>
                <a:cs typeface="Times New Roman" pitchFamily="18" charset="0"/>
              </a:rPr>
              <a:t>CP-ABKS, </a:t>
            </a:r>
            <a:r>
              <a:rPr lang="en-IN" sz="2000" dirty="0" smtClean="0">
                <a:latin typeface="Times New Roman" pitchFamily="18" charset="0"/>
                <a:cs typeface="Times New Roman" pitchFamily="18" charset="0"/>
              </a:rPr>
              <a:t>CP-ABSE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our scheme using Java language based on the Java Pairing Based Cryptography Library (JPBC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Meanwhile, we also analyzed the performance of our proposed scheme from the aspects of theoretical analysis and experimental analysis.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Public-key cryptosystems based on composite degree </a:t>
                      </a:r>
                      <a:r>
                        <a:rPr lang="en-US" sz="2000" dirty="0" err="1">
                          <a:latin typeface="Times New Roman"/>
                          <a:ea typeface="Calibri"/>
                          <a:cs typeface="Latha"/>
                        </a:rPr>
                        <a:t>residuosity</a:t>
                      </a:r>
                      <a:r>
                        <a:rPr lang="en-US" sz="2000" dirty="0">
                          <a:latin typeface="Times New Roman"/>
                          <a:ea typeface="Calibri"/>
                          <a:cs typeface="Latha"/>
                        </a:rPr>
                        <a:t> classes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Paillier, 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investigates a novel computational problem, na- mely the Composite Residuosity Class Problem, and its applications to public-key cryptography.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Fully homomorphic encryption using ideal lattices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Gentry, 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Lattice-based cryptosystems typically have decryption algorithms with low circuit complexity, often dominated by an inner product computation that is in NC1.</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Practical techniques for searches on encrypted data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Song, D.X.; Wagner, D.; Perrig,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is desirable to store data on data storage servers such as mail servers and file servers in encrypted form to reduce security and privacy risks.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Searchable symmetric encryption: Improved definitions and efficient constructions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Curtmola, R.; Garay, J.; Kamara, S.; Ostrovsky,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problem has been the focus of active research and several security definitions and constructions have been proposed.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371600"/>
            <a:ext cx="64008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propose a privacy-preserving and efficient public key encryption with a keyword search scheme based on CP-ABE to support both fine-grained access control and keyword search over encrypted data simultaneously. Then, we show that our scheme achieves selective </a:t>
            </a:r>
            <a:r>
              <a:rPr lang="en-IN" sz="1800" dirty="0" err="1" smtClean="0">
                <a:latin typeface="Times New Roman" pitchFamily="18" charset="0"/>
                <a:cs typeface="Times New Roman" pitchFamily="18" charset="0"/>
              </a:rPr>
              <a:t>indistinguishabilitysecurity</a:t>
            </a:r>
            <a:r>
              <a:rPr lang="en-IN" sz="1800" dirty="0" smtClean="0">
                <a:latin typeface="Times New Roman" pitchFamily="18" charset="0"/>
                <a:cs typeface="Times New Roman" pitchFamily="18" charset="0"/>
              </a:rPr>
              <a:t> against an adaptive chosen keyword attack on the condition that the DBDH problem is intractable. Meanwhile, we also analyzed the performance of our proposed scheme from the aspects of theoretical analysis and experimental analysis. At last, the experimental results further demonstrate that our scheme performs better than the CP-ABKS scheme proposed </a:t>
            </a:r>
            <a:r>
              <a:rPr lang="en-IN" sz="1800" dirty="0" smtClean="0">
                <a:latin typeface="Times New Roman" pitchFamily="18" charset="0"/>
                <a:cs typeface="Times New Roman" pitchFamily="18" charset="0"/>
              </a:rPr>
              <a:t>in </a:t>
            </a:r>
            <a:r>
              <a:rPr lang="en-IN" sz="1800" dirty="0" smtClean="0">
                <a:latin typeface="Times New Roman" pitchFamily="18" charset="0"/>
                <a:cs typeface="Times New Roman" pitchFamily="18" charset="0"/>
              </a:rPr>
              <a:t>and CP-ABSE scheme proposed </a:t>
            </a:r>
            <a:r>
              <a:rPr lang="en-IN" sz="1800" dirty="0" smtClean="0">
                <a:latin typeface="Times New Roman" pitchFamily="18" charset="0"/>
                <a:cs typeface="Times New Roman" pitchFamily="18" charset="0"/>
              </a:rPr>
              <a:t>in. </a:t>
            </a:r>
            <a:r>
              <a:rPr lang="en-IN" sz="1800" dirty="0" smtClean="0">
                <a:latin typeface="Times New Roman" pitchFamily="18" charset="0"/>
                <a:cs typeface="Times New Roman" pitchFamily="18" charset="0"/>
              </a:rPr>
              <a:t>Besides, our work only considers single keyword search. For the part of the future work, we try to enhance the search functionality and further explore an attribute-based multi-keyword search.</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Paillier</a:t>
            </a:r>
            <a:r>
              <a:rPr lang="en-IN" sz="1600" dirty="0" smtClean="0">
                <a:latin typeface="Times New Roman" pitchFamily="18" charset="0"/>
                <a:cs typeface="Times New Roman" pitchFamily="18" charset="0"/>
              </a:rPr>
              <a:t>, P. Public-key cryptosystems based on composite degree </a:t>
            </a:r>
            <a:r>
              <a:rPr lang="en-IN" sz="1600" dirty="0" err="1" smtClean="0">
                <a:latin typeface="Times New Roman" pitchFamily="18" charset="0"/>
                <a:cs typeface="Times New Roman" pitchFamily="18" charset="0"/>
              </a:rPr>
              <a:t>residuosity</a:t>
            </a:r>
            <a:r>
              <a:rPr lang="en-IN" sz="1600" dirty="0" smtClean="0">
                <a:latin typeface="Times New Roman" pitchFamily="18" charset="0"/>
                <a:cs typeface="Times New Roman" pitchFamily="18" charset="0"/>
              </a:rPr>
              <a:t> classes. In International Conference on the Theory and Applications of Cryptographic Techniques; Springer: Berlin/Heidelberg, Germany, 1999; pp. 223–238.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Gentry, C. Fully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using ideal lattices. In Proceedings of the Forty-first Annual ACM Symposium on Theory of Computing, Bethesda, MD, USA, 31 May–2 June 2009; pp. 169–178.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Song, D.X.; Wagner, D.; </a:t>
            </a:r>
            <a:r>
              <a:rPr lang="en-IN" sz="1600" dirty="0" err="1" smtClean="0">
                <a:latin typeface="Times New Roman" pitchFamily="18" charset="0"/>
                <a:cs typeface="Times New Roman" pitchFamily="18" charset="0"/>
              </a:rPr>
              <a:t>Perrig</a:t>
            </a:r>
            <a:r>
              <a:rPr lang="en-IN" sz="1600" dirty="0" smtClean="0">
                <a:latin typeface="Times New Roman" pitchFamily="18" charset="0"/>
                <a:cs typeface="Times New Roman" pitchFamily="18" charset="0"/>
              </a:rPr>
              <a:t>, A. Practical techniques for searches on encrypted data. In Proceedings of the 2000 IEEE Symposium on Security and Privacy. S&amp;P 2000, Berkeley, CA, USA, 14–17 May 2000; pp. 44–55.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Curtmola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Garay</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Kamara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Ostrovsky</a:t>
            </a:r>
            <a:r>
              <a:rPr lang="en-IN" sz="1600" dirty="0" smtClean="0">
                <a:latin typeface="Times New Roman" pitchFamily="18" charset="0"/>
                <a:cs typeface="Times New Roman" pitchFamily="18" charset="0"/>
              </a:rPr>
              <a:t>, R. Searchable symmetric encryption: Improved definitions and efficient constructions.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Secur</a:t>
            </a:r>
            <a:r>
              <a:rPr lang="en-IN" sz="1600" dirty="0" smtClean="0">
                <a:latin typeface="Times New Roman" pitchFamily="18" charset="0"/>
                <a:cs typeface="Times New Roman" pitchFamily="18" charset="0"/>
              </a:rPr>
              <a:t>. 2011, 19, 895–934.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Kamara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Papamanthou</a:t>
            </a:r>
            <a:r>
              <a:rPr lang="en-IN" sz="1600" dirty="0" smtClean="0">
                <a:latin typeface="Times New Roman" pitchFamily="18" charset="0"/>
                <a:cs typeface="Times New Roman" pitchFamily="18" charset="0"/>
              </a:rPr>
              <a:t>, C.; Roeder, T. Dynamic searchable symmetric encryption. In Proceedings of the 2012 ACM Conference on Computer and Communications Security, Raleigh, NC, USA, 16–18 October 2012; pp. 965–976.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Kamara</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Papamanthou</a:t>
            </a:r>
            <a:r>
              <a:rPr lang="en-IN" sz="1400" dirty="0" smtClean="0">
                <a:latin typeface="Times New Roman" pitchFamily="18" charset="0"/>
                <a:cs typeface="Times New Roman" pitchFamily="18" charset="0"/>
              </a:rPr>
              <a:t>, C. Parallel and dynamic searchable symmetric encryption. In International Conference on Financial Cryptography and Data Security; Springer: Berlin/Heidelberg, Germany, 2013; pp. 258–274.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7</a:t>
            </a:r>
            <a:r>
              <a:rPr lang="en-IN" sz="1400" dirty="0" smtClean="0">
                <a:latin typeface="Times New Roman" pitchFamily="18" charset="0"/>
                <a:cs typeface="Times New Roman" pitchFamily="18" charset="0"/>
              </a:rPr>
              <a:t>. Li, H.; Yang, Y.; Dai, Y.; </a:t>
            </a:r>
            <a:r>
              <a:rPr lang="en-IN" sz="1400" dirty="0" err="1" smtClean="0">
                <a:latin typeface="Times New Roman" pitchFamily="18" charset="0"/>
                <a:cs typeface="Times New Roman" pitchFamily="18" charset="0"/>
              </a:rPr>
              <a:t>Bai</a:t>
            </a:r>
            <a:r>
              <a:rPr lang="en-IN" sz="1400" dirty="0" smtClean="0">
                <a:latin typeface="Times New Roman" pitchFamily="18" charset="0"/>
                <a:cs typeface="Times New Roman" pitchFamily="18" charset="0"/>
              </a:rPr>
              <a:t>, J.; Yu, S.; Xiang, Y. Achieving secure and efficient dynamic searchable symmetric encryption over medical cloud data. IEEE Trans. Cloud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2017.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a:t>
            </a:r>
          </a:p>
          <a:p>
            <a:pPr algn="just">
              <a:lnSpc>
                <a:spcPct val="170000"/>
              </a:lnSpc>
            </a:pPr>
            <a:r>
              <a:rPr lang="en-IN" sz="1400" dirty="0" smtClean="0">
                <a:latin typeface="Times New Roman" pitchFamily="18" charset="0"/>
                <a:cs typeface="Times New Roman" pitchFamily="18" charset="0"/>
              </a:rPr>
              <a:t>8. </a:t>
            </a:r>
            <a:r>
              <a:rPr lang="en-IN" sz="1400" dirty="0" err="1" smtClean="0">
                <a:latin typeface="Times New Roman" pitchFamily="18" charset="0"/>
                <a:cs typeface="Times New Roman" pitchFamily="18" charset="0"/>
              </a:rPr>
              <a:t>Ghareh</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Chamani</a:t>
            </a:r>
            <a:r>
              <a:rPr lang="en-IN" sz="1400" dirty="0" smtClean="0">
                <a:latin typeface="Times New Roman" pitchFamily="18" charset="0"/>
                <a:cs typeface="Times New Roman" pitchFamily="18" charset="0"/>
              </a:rPr>
              <a:t>, J.; Papadopoulos, D.; </a:t>
            </a:r>
            <a:r>
              <a:rPr lang="en-IN" sz="1400" dirty="0" err="1" smtClean="0">
                <a:latin typeface="Times New Roman" pitchFamily="18" charset="0"/>
                <a:cs typeface="Times New Roman" pitchFamily="18" charset="0"/>
              </a:rPr>
              <a:t>Papamanthou</a:t>
            </a:r>
            <a:r>
              <a:rPr lang="en-IN" sz="1400" dirty="0" smtClean="0">
                <a:latin typeface="Times New Roman" pitchFamily="18" charset="0"/>
                <a:cs typeface="Times New Roman" pitchFamily="18" charset="0"/>
              </a:rPr>
              <a:t>, C.; </a:t>
            </a:r>
            <a:r>
              <a:rPr lang="en-IN" sz="1400" dirty="0" err="1" smtClean="0">
                <a:latin typeface="Times New Roman" pitchFamily="18" charset="0"/>
                <a:cs typeface="Times New Roman" pitchFamily="18" charset="0"/>
              </a:rPr>
              <a:t>Jalili</a:t>
            </a:r>
            <a:r>
              <a:rPr lang="en-IN" sz="1400" dirty="0" smtClean="0">
                <a:latin typeface="Times New Roman" pitchFamily="18" charset="0"/>
                <a:cs typeface="Times New Roman" pitchFamily="18" charset="0"/>
              </a:rPr>
              <a:t>, R. New constructions for forward and backward private symmetric searchable encryption. In Proceedings of the 2018 ACM SIGSAC Conference on Computer and Communications Security, Toronto, ON, Canada, 15–19 October 2018; pp. 1038–1055.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9</a:t>
            </a:r>
            <a:r>
              <a:rPr lang="en-IN" sz="1400" dirty="0" smtClean="0">
                <a:latin typeface="Times New Roman" pitchFamily="18" charset="0"/>
                <a:cs typeface="Times New Roman" pitchFamily="18" charset="0"/>
              </a:rPr>
              <a:t>. Sun, S.F.; Yuan, X.; Liu, J.K.; </a:t>
            </a:r>
            <a:r>
              <a:rPr lang="en-IN" sz="1400" dirty="0" err="1" smtClean="0">
                <a:latin typeface="Times New Roman" pitchFamily="18" charset="0"/>
                <a:cs typeface="Times New Roman" pitchFamily="18" charset="0"/>
              </a:rPr>
              <a:t>Steinfeld</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Sakzad</a:t>
            </a:r>
            <a:r>
              <a:rPr lang="en-IN" sz="1400" dirty="0" smtClean="0">
                <a:latin typeface="Times New Roman" pitchFamily="18" charset="0"/>
                <a:cs typeface="Times New Roman" pitchFamily="18" charset="0"/>
              </a:rPr>
              <a:t>, A.; Vo, V.; Nepal, S. Practical backward-secure searchable encryption from symmetric </a:t>
            </a:r>
            <a:r>
              <a:rPr lang="en-IN" sz="1400" dirty="0" err="1" smtClean="0">
                <a:latin typeface="Times New Roman" pitchFamily="18" charset="0"/>
                <a:cs typeface="Times New Roman" pitchFamily="18" charset="0"/>
              </a:rPr>
              <a:t>puncturable</a:t>
            </a:r>
            <a:r>
              <a:rPr lang="en-IN" sz="1400" dirty="0" smtClean="0">
                <a:latin typeface="Times New Roman" pitchFamily="18" charset="0"/>
                <a:cs typeface="Times New Roman" pitchFamily="18" charset="0"/>
              </a:rPr>
              <a:t> encryption. In Proceedings of the 2018 ACM SIGSAC Conference on Computer and Communications Security, Toronto, ON, Canada, 15–19 October 2018; pp. 763–780.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a:t>
            </a:r>
            <a:r>
              <a:rPr lang="en-IN" sz="1400" dirty="0" smtClean="0">
                <a:latin typeface="Times New Roman" pitchFamily="18" charset="0"/>
                <a:cs typeface="Times New Roman" pitchFamily="18" charset="0"/>
              </a:rPr>
              <a:t>. Wang, K.; Dong, X.; </a:t>
            </a:r>
            <a:r>
              <a:rPr lang="en-IN" sz="1400" dirty="0" err="1" smtClean="0">
                <a:latin typeface="Times New Roman" pitchFamily="18" charset="0"/>
                <a:cs typeface="Times New Roman" pitchFamily="18" charset="0"/>
              </a:rPr>
              <a:t>Shen</a:t>
            </a:r>
            <a:r>
              <a:rPr lang="en-IN" sz="1400" dirty="0" smtClean="0">
                <a:latin typeface="Times New Roman" pitchFamily="18" charset="0"/>
                <a:cs typeface="Times New Roman" pitchFamily="18" charset="0"/>
              </a:rPr>
              <a:t>, J.; Cao, Z. An Effective Verifiable Symmetric Searchable Encryption Scheme in Cloud Computing. In Proceedings of the 2019 7th International Conference on Information Technology: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and Smart City, Kuala, Malaysia, 18 April 2019; pp. 98–102.</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1308</TotalTime>
  <Words>1515</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P2GT Fine-Grained Genomic Data Access Control with Privacy-Preserving Testing in Cloud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2021-06-24T07:43:33Z</dcterms:modified>
</cp:coreProperties>
</file>