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MODIS-Based AVHRR Cloud and Snow Separation Algorithm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long-term data record (LTDR) has the goal of developing a quality and consistent Advanced Very High Resolution Radiometer (AVHRR) surface reflectance and </a:t>
            </a:r>
            <a:r>
              <a:rPr lang="en-IN" sz="2000" dirty="0" err="1" smtClean="0">
                <a:latin typeface="Times New Roman" pitchFamily="18" charset="0"/>
                <a:cs typeface="Times New Roman" pitchFamily="18" charset="0"/>
              </a:rPr>
              <a:t>albedo</a:t>
            </a:r>
            <a:r>
              <a:rPr lang="en-IN" sz="2000" dirty="0" smtClean="0">
                <a:latin typeface="Times New Roman" pitchFamily="18" charset="0"/>
                <a:cs typeface="Times New Roman" pitchFamily="18" charset="0"/>
              </a:rPr>
              <a:t> products dating back to 1982 at 0.05° spatial resolution. Distinguishing between cloud and snow is of critical importance when analyzing global </a:t>
            </a:r>
            <a:r>
              <a:rPr lang="en-IN" sz="2000" dirty="0" err="1" smtClean="0">
                <a:latin typeface="Times New Roman" pitchFamily="18" charset="0"/>
                <a:cs typeface="Times New Roman" pitchFamily="18" charset="0"/>
              </a:rPr>
              <a:t>albedo</a:t>
            </a:r>
            <a:r>
              <a:rPr lang="en-IN" sz="2000" dirty="0" smtClean="0">
                <a:latin typeface="Times New Roman" pitchFamily="18" charset="0"/>
                <a:cs typeface="Times New Roman" pitchFamily="18" charset="0"/>
              </a:rPr>
              <a:t> trends, for they influence the Earth's energy balance. However, this task is specially challenging when working with AVHRR given its limited spectral bands. Therefore, the current version of the LTDR does not distinguish between snow and clouds. To this end, we propose the Moderate Resolution Imaging </a:t>
            </a:r>
            <a:r>
              <a:rPr lang="en-IN" sz="2000" dirty="0" err="1" smtClean="0">
                <a:latin typeface="Times New Roman" pitchFamily="18" charset="0"/>
                <a:cs typeface="Times New Roman" pitchFamily="18" charset="0"/>
              </a:rPr>
              <a:t>Spectroradiometer</a:t>
            </a:r>
            <a:r>
              <a:rPr lang="en-IN" sz="2000" dirty="0" smtClean="0">
                <a:latin typeface="Times New Roman" pitchFamily="18" charset="0"/>
                <a:cs typeface="Times New Roman" pitchFamily="18" charset="0"/>
              </a:rPr>
              <a:t> (MODIS)-based AVHRR Class Separation Algorithm (MACSSA), whose goal is to identify clear land and snow pixels using AVHRR data.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make use of a combination of optical and thermal information from satellite and reanalysis data, along with monthly climatology information. These are used as inputs for two different support vector machine (SVM) models, which are then applied to AVHRR data to retrieve the MACSSA predicted tags. These are compared first against reference tags retrieved from the MYD10C1 product over pixels with less than 2-min overpass time difference between MODIS Aqua and NOAA16-19, distributed all around the world, and second against the Climate Change Initiative Cloud (</a:t>
            </a:r>
            <a:r>
              <a:rPr lang="en-IN" sz="2000" dirty="0" err="1" smtClean="0">
                <a:latin typeface="Times New Roman" pitchFamily="18" charset="0"/>
                <a:cs typeface="Times New Roman" pitchFamily="18" charset="0"/>
              </a:rPr>
              <a:t>Cloud_cci</a:t>
            </a:r>
            <a:r>
              <a:rPr lang="en-IN" sz="2000" dirty="0" smtClean="0">
                <a:latin typeface="Times New Roman" pitchFamily="18" charset="0"/>
                <a:cs typeface="Times New Roman" pitchFamily="18" charset="0"/>
              </a:rPr>
              <a:t> AVHRR) project. We found the product to be highly accurate in identifying clear land pixels, with a probability of detection of clear pixels (</a:t>
            </a:r>
            <a:r>
              <a:rPr lang="en-IN" sz="2000" dirty="0" err="1" smtClean="0">
                <a:latin typeface="Times New Roman" pitchFamily="18" charset="0"/>
                <a:cs typeface="Times New Roman" pitchFamily="18" charset="0"/>
              </a:rPr>
              <a:t>PODclear</a:t>
            </a:r>
            <a:r>
              <a:rPr lang="en-IN" sz="2000" dirty="0" smtClean="0">
                <a:latin typeface="Times New Roman" pitchFamily="18" charset="0"/>
                <a:cs typeface="Times New Roman" pitchFamily="18" charset="0"/>
              </a:rPr>
              <a:t>) of 97%. The discrimination of snow and clouds shows a </a:t>
            </a:r>
            <a:r>
              <a:rPr lang="en-IN" sz="2000" dirty="0" err="1" smtClean="0">
                <a:latin typeface="Times New Roman" pitchFamily="18" charset="0"/>
                <a:cs typeface="Times New Roman" pitchFamily="18" charset="0"/>
              </a:rPr>
              <a:t>PODsnow</a:t>
            </a:r>
            <a:r>
              <a:rPr lang="en-IN" sz="2000" dirty="0" smtClean="0">
                <a:latin typeface="Times New Roman" pitchFamily="18" charset="0"/>
                <a:cs typeface="Times New Roman" pitchFamily="18" charset="0"/>
              </a:rPr>
              <a:t> of 89%, which is encouraging given the spectral limitations of the AVHRR sensor</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the ensured spectral consistency and the rigorous uncertainty propagation through all processing levels can be considered as new features of the </a:t>
            </a:r>
            <a:r>
              <a:rPr lang="en-IN" sz="2000" dirty="0" err="1" smtClean="0">
                <a:latin typeface="Times New Roman" pitchFamily="18" charset="0"/>
                <a:cs typeface="Times New Roman" pitchFamily="18" charset="0"/>
              </a:rPr>
              <a:t>Cloud_cci</a:t>
            </a:r>
            <a:r>
              <a:rPr lang="en-IN" sz="2000" dirty="0" smtClean="0">
                <a:latin typeface="Times New Roman" pitchFamily="18" charset="0"/>
                <a:cs typeface="Times New Roman" pitchFamily="18" charset="0"/>
              </a:rPr>
              <a:t> datasets compared to existing datasets.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common shortcoming of existing datasets is the absence of uncertainty information for pixel-level retrievals (Level2 data) as well as for daily and monthly averages (Level-3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Spectral consistency is not maintained in existing cloud retrievals (e.g. Ham et al., 2009) despite being of particular importance to, for example, studies investigating the impact of cloud properties and their change on TOA broadband fluxes and latent heating rates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Various cloud types exist for either liquid or ice phase, which allows the simplification to a binary CPH information.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attraction of neural networks is that they are best suited to solving the problems that are the most difficult to solve by traditional computational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this point we say that the network has learned the problem "well enough" - the network will never exactly learn the ideal function, but rather it will asymptotically approach the ideal function.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detection of cloud shadows is a problem. Clear-sky scenes that are potentially affected by shadows can be theoretically computed given the viewing geometry, solar azimuth and zenith angles, cloud edges distribution and cloud altitude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issues of shadows caused by mountainous terrain also need to </a:t>
            </a:r>
            <a:r>
              <a:rPr lang="en-IN" sz="2000" dirty="0" smtClean="0">
                <a:latin typeface="Times New Roman" pitchFamily="18" charset="0"/>
                <a:cs typeface="Times New Roman" pitchFamily="18" charset="0"/>
              </a:rPr>
              <a:t>study.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document is to provide a description and discussion of the physical principles and practical considerations behind the remote sensing and retrieval algorithms for cloud properties that we are developing for MODIS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During the post-launch stage, it is anticipated that one full day of MODIS data at the 1 km pixel resolution per month will be sufficient for algorithm testing and validation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MODIS is ideally suited to cloud remote sensing applications and retrieval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Set </a:t>
            </a:r>
            <a:r>
              <a:rPr lang="en-IN" sz="2000" dirty="0" smtClean="0">
                <a:latin typeface="Times New Roman" pitchFamily="18" charset="0"/>
                <a:cs typeface="Times New Roman" pitchFamily="18" charset="0"/>
              </a:rPr>
              <a:t>ECS core metadata which contains information about a MODIS product that is used for </a:t>
            </a:r>
            <a:r>
              <a:rPr lang="en-IN" sz="2000" dirty="0" err="1" smtClean="0">
                <a:latin typeface="Times New Roman" pitchFamily="18" charset="0"/>
                <a:cs typeface="Times New Roman" pitchFamily="18" charset="0"/>
              </a:rPr>
              <a:t>catalog</a:t>
            </a:r>
            <a:r>
              <a:rPr lang="en-IN" sz="2000" dirty="0" smtClean="0">
                <a:latin typeface="Times New Roman" pitchFamily="18" charset="0"/>
                <a:cs typeface="Times New Roman" pitchFamily="18" charset="0"/>
              </a:rPr>
              <a:t>, search, and archival </a:t>
            </a:r>
            <a:r>
              <a:rPr lang="en-IN" sz="2000" dirty="0" smtClean="0">
                <a:latin typeface="Times New Roman" pitchFamily="18" charset="0"/>
                <a:cs typeface="Times New Roman" pitchFamily="18" charset="0"/>
              </a:rPr>
              <a:t>purposes.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152400"/>
            <a:ext cx="7866888" cy="6172200"/>
          </a:xfrm>
        </p:spPr>
        <p:txBody>
          <a:bodyPr>
            <a:noAutofit/>
          </a:bodyPr>
          <a:lstStyle/>
          <a:p>
            <a:pPr algn="just">
              <a:lnSpc>
                <a:spcPct val="150000"/>
              </a:lnSpc>
            </a:pPr>
            <a:r>
              <a:rPr lang="en-IN" sz="2000" dirty="0" smtClean="0">
                <a:latin typeface="Times New Roman" pitchFamily="18" charset="0"/>
                <a:cs typeface="Times New Roman" pitchFamily="18" charset="0"/>
              </a:rPr>
              <a:t>The chosen method should be efficient in term of computing time, make the maximum use of channels, be easily adapted (e.g., if one channel is missing), and be mature.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data set used in this study are mainly from Advanced Very High Resolution Radiometer (AVHRR), the Geostationary Meteorological Satellite (GMS) imageries.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use the Back-Propagation (BP) neural network in this cloud classification study, which is used wildly in many fields.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Observation data consisting of cloud distribution pictures sent from these satellites is used in many fields including TV and newspaper weather forecasts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Theory analysis and experiment show that not only four channels data can be used to distinguish clouds and lands and water but also the difference between channels can do so.</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b="0" dirty="0">
                          <a:latin typeface="Times New Roman"/>
                          <a:ea typeface="Calibri"/>
                          <a:cs typeface="Latha"/>
                        </a:rPr>
                        <a:t>Introduction: Neural networks in remote sensing</a:t>
                      </a:r>
                      <a:endParaRPr lang="en-IN" sz="2000" b="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a:latin typeface="Times New Roman"/>
                          <a:ea typeface="Calibri"/>
                          <a:cs typeface="Latha"/>
                        </a:rPr>
                        <a:t>P. M. Atkinson and A. R. L. Tatnall, (1997), </a:t>
                      </a:r>
                      <a:endParaRPr lang="en-IN" sz="2000" b="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a:solidFill>
                            <a:srgbClr val="333333"/>
                          </a:solidFill>
                          <a:latin typeface="Times New Roman"/>
                          <a:ea typeface="Calibri"/>
                          <a:cs typeface="Latha"/>
                        </a:rPr>
                        <a:t>This paper introduces this special issue which is concerned specifically with the use of neural networks in remote sensing. </a:t>
                      </a:r>
                      <a:endParaRPr lang="en-IN" sz="2000" b="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b="0">
                          <a:latin typeface="Times New Roman"/>
                          <a:ea typeface="Calibri"/>
                          <a:cs typeface="Latha"/>
                        </a:rPr>
                        <a:t>Remote sensing image analysis using a neural network and knowledge-based processing</a:t>
                      </a:r>
                      <a:endParaRPr lang="en-IN" sz="2000" b="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a:latin typeface="Times New Roman"/>
                          <a:ea typeface="Calibri"/>
                          <a:cs typeface="Latha"/>
                        </a:rPr>
                        <a:t>G. M. Foody and M. K. Arora, (1997), </a:t>
                      </a:r>
                      <a:endParaRPr lang="en-IN" sz="2000" b="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dirty="0">
                          <a:solidFill>
                            <a:srgbClr val="333333"/>
                          </a:solidFill>
                          <a:latin typeface="Times New Roman"/>
                          <a:ea typeface="Calibri"/>
                          <a:cs typeface="Latha"/>
                        </a:rPr>
                        <a:t>In this paper, we propose a pattern classification method for remote sensing data using both a neural network and knowledge-based processing.</a:t>
                      </a:r>
                      <a:endParaRPr lang="en-IN" sz="2000" b="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Segmentation of satellite imagery using hierarchical </a:t>
                      </a:r>
                      <a:r>
                        <a:rPr lang="en-US" sz="2000" dirty="0" err="1">
                          <a:latin typeface="Times New Roman"/>
                          <a:ea typeface="Calibri"/>
                          <a:cs typeface="Latha"/>
                        </a:rPr>
                        <a:t>thresholding</a:t>
                      </a:r>
                      <a:r>
                        <a:rPr lang="en-US" sz="2000" dirty="0">
                          <a:latin typeface="Times New Roman"/>
                          <a:ea typeface="Calibri"/>
                          <a:cs typeface="Latha"/>
                        </a:rPr>
                        <a:t> and neural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Peak,J. E., and Tag, P. 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Once a threshold is chosen, the resultant edge map often has false edges associated with interior details of objects or other grayshade gradients not associated with actual object boundaries.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Automatic Classification of Clouds on METEOSAT Imagery: Application to High-Level Clouds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Michel Desbois, Genevieve Seze and Gerard Szejwach, (1982),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This paper analyzes the classification of meteorological images provided by geostationary satellites.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828800" y="1219200"/>
            <a:ext cx="66294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1800" dirty="0" smtClean="0">
                <a:latin typeface="Times New Roman" pitchFamily="18" charset="0"/>
                <a:cs typeface="Times New Roman" pitchFamily="18" charset="0"/>
              </a:rPr>
              <a:t>     This </a:t>
            </a:r>
            <a:r>
              <a:rPr lang="en-IN" sz="1800" dirty="0" smtClean="0">
                <a:latin typeface="Times New Roman" pitchFamily="18" charset="0"/>
                <a:cs typeface="Times New Roman" pitchFamily="18" charset="0"/>
              </a:rPr>
              <a:t>paper discussed cloud mask and cloud classification methods using the different satellite data. Some conclusions can be drawn from the study as follows: (1) The different cloud classification methods have their advantage and disadvantage. In this paper we discussed the automated pixel-scale neural network method, the automated 8*8 pixels neural network method, and the automated pixel-scale multi-spectrum thresholds technique to detect and to classify clouds. For neural network cloud classification methods it has higher classification accuracy for one better sample database, but if some case did not occur in this sample database the neural network model can not recognize it. A perfect sample database that it includes almost all case in the different season and in the different area will need large resources. For pixel-scale multi-spectrum threshold technique it is relatively easy to adapt thresholds to varying meteorological conditions, earth surface types, viewing geometry using external data. One of the main disadvantages is that the thresholds need to be tuned frequently. (2) Using MODIS data, we can distinguish between cloud free and cloudy situation more exactly and recognize the different types of clouds more easily. Snow and low cloud is more easily distinguished using MODIS bands 6 (1.64μm), and bands 6 is helpful for distinguishing between the ice cloud and water cloud. MODIS has measurements at three wavelengths in the window, 8.6, 11, and 12μm, which are very useful in determination of cloud free atmospheres, and their combination are helpful in determining the thin cirrus.</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marL="425196" indent="-342900" algn="just">
              <a:lnSpc>
                <a:spcPct val="160000"/>
              </a:lnSpc>
            </a:pPr>
            <a:r>
              <a:rPr lang="en-IN" sz="1600" dirty="0" smtClean="0">
                <a:latin typeface="Times New Roman" pitchFamily="18" charset="0"/>
                <a:cs typeface="Times New Roman" pitchFamily="18" charset="0"/>
              </a:rPr>
              <a:t>P</a:t>
            </a:r>
            <a:r>
              <a:rPr lang="en-IN" sz="1600" dirty="0" smtClean="0">
                <a:latin typeface="Times New Roman" pitchFamily="18" charset="0"/>
                <a:cs typeface="Times New Roman" pitchFamily="18" charset="0"/>
              </a:rPr>
              <a:t>. M. Atkinson and A. R. L. </a:t>
            </a:r>
            <a:r>
              <a:rPr lang="en-IN" sz="1600" dirty="0" err="1" smtClean="0">
                <a:latin typeface="Times New Roman" pitchFamily="18" charset="0"/>
                <a:cs typeface="Times New Roman" pitchFamily="18" charset="0"/>
              </a:rPr>
              <a:t>Tatnall</a:t>
            </a:r>
            <a:r>
              <a:rPr lang="en-IN" sz="1600" dirty="0" smtClean="0">
                <a:latin typeface="Times New Roman" pitchFamily="18" charset="0"/>
                <a:cs typeface="Times New Roman" pitchFamily="18" charset="0"/>
              </a:rPr>
              <a:t>, (1997), Introduction: Neural networks in remote sensing, Inter. J. Remote Sensing, Vol.18, No.4, 699-710.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G. M. </a:t>
            </a:r>
            <a:r>
              <a:rPr lang="en-IN" sz="1600" dirty="0" err="1" smtClean="0">
                <a:latin typeface="Times New Roman" pitchFamily="18" charset="0"/>
                <a:cs typeface="Times New Roman" pitchFamily="18" charset="0"/>
              </a:rPr>
              <a:t>Foody</a:t>
            </a:r>
            <a:r>
              <a:rPr lang="en-IN" sz="1600" dirty="0" smtClean="0">
                <a:latin typeface="Times New Roman" pitchFamily="18" charset="0"/>
                <a:cs typeface="Times New Roman" pitchFamily="18" charset="0"/>
              </a:rPr>
              <a:t> and M. K. </a:t>
            </a:r>
            <a:r>
              <a:rPr lang="en-IN" sz="1600" dirty="0" err="1" smtClean="0">
                <a:latin typeface="Times New Roman" pitchFamily="18" charset="0"/>
                <a:cs typeface="Times New Roman" pitchFamily="18" charset="0"/>
              </a:rPr>
              <a:t>Arora</a:t>
            </a:r>
            <a:r>
              <a:rPr lang="en-IN" sz="1600" dirty="0" smtClean="0">
                <a:latin typeface="Times New Roman" pitchFamily="18" charset="0"/>
                <a:cs typeface="Times New Roman" pitchFamily="18" charset="0"/>
              </a:rPr>
              <a:t>, (1997), Remote sensing image analysis using a neural network and knowledge-based processing, Inter. J. Remote Sensing, Vol.18, No.4, 811-828.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Peak,J</a:t>
            </a:r>
            <a:r>
              <a:rPr lang="en-IN" sz="1600" dirty="0" smtClean="0">
                <a:latin typeface="Times New Roman" pitchFamily="18" charset="0"/>
                <a:cs typeface="Times New Roman" pitchFamily="18" charset="0"/>
              </a:rPr>
              <a:t>. E., and Tag, P. M. Segmentation of satellite imagery using hierarchical </a:t>
            </a:r>
            <a:r>
              <a:rPr lang="en-IN" sz="1600" dirty="0" err="1" smtClean="0">
                <a:latin typeface="Times New Roman" pitchFamily="18" charset="0"/>
                <a:cs typeface="Times New Roman" pitchFamily="18" charset="0"/>
              </a:rPr>
              <a:t>thresholding</a:t>
            </a:r>
            <a:r>
              <a:rPr lang="en-IN" sz="1600" dirty="0" smtClean="0">
                <a:latin typeface="Times New Roman" pitchFamily="18" charset="0"/>
                <a:cs typeface="Times New Roman" pitchFamily="18" charset="0"/>
              </a:rPr>
              <a:t> and neural networks. J. Appl. Meteor., 33 (1994), 605-616.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Michel </a:t>
            </a:r>
            <a:r>
              <a:rPr lang="en-IN" sz="1600" dirty="0" err="1" smtClean="0">
                <a:latin typeface="Times New Roman" pitchFamily="18" charset="0"/>
                <a:cs typeface="Times New Roman" pitchFamily="18" charset="0"/>
              </a:rPr>
              <a:t>Desbois</a:t>
            </a:r>
            <a:r>
              <a:rPr lang="en-IN" sz="1600" dirty="0" smtClean="0">
                <a:latin typeface="Times New Roman" pitchFamily="18" charset="0"/>
                <a:cs typeface="Times New Roman" pitchFamily="18" charset="0"/>
              </a:rPr>
              <a:t>, Genevieve </a:t>
            </a:r>
            <a:r>
              <a:rPr lang="en-IN" sz="1600" dirty="0" err="1" smtClean="0">
                <a:latin typeface="Times New Roman" pitchFamily="18" charset="0"/>
                <a:cs typeface="Times New Roman" pitchFamily="18" charset="0"/>
              </a:rPr>
              <a:t>Seze</a:t>
            </a:r>
            <a:r>
              <a:rPr lang="en-IN" sz="1600" dirty="0" smtClean="0">
                <a:latin typeface="Times New Roman" pitchFamily="18" charset="0"/>
                <a:cs typeface="Times New Roman" pitchFamily="18" charset="0"/>
              </a:rPr>
              <a:t> and Gerard </a:t>
            </a:r>
            <a:r>
              <a:rPr lang="en-IN" sz="1600" dirty="0" err="1" smtClean="0">
                <a:latin typeface="Times New Roman" pitchFamily="18" charset="0"/>
                <a:cs typeface="Times New Roman" pitchFamily="18" charset="0"/>
              </a:rPr>
              <a:t>Szejwach</a:t>
            </a:r>
            <a:r>
              <a:rPr lang="en-IN" sz="1600" dirty="0" smtClean="0">
                <a:latin typeface="Times New Roman" pitchFamily="18" charset="0"/>
                <a:cs typeface="Times New Roman" pitchFamily="18" charset="0"/>
              </a:rPr>
              <a:t>, (1982), Automatic Classification of Clouds on METEOSAT Imagery: Application to High-Level Clouds, J. Appl. Meteor., 21, 401-412.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Ackerman, S. A., W. L. Smith and H. E. </a:t>
            </a:r>
            <a:r>
              <a:rPr lang="en-IN" sz="1600" dirty="0" err="1" smtClean="0">
                <a:latin typeface="Times New Roman" pitchFamily="18" charset="0"/>
                <a:cs typeface="Times New Roman" pitchFamily="18" charset="0"/>
              </a:rPr>
              <a:t>Revercomb</a:t>
            </a:r>
            <a:r>
              <a:rPr lang="en-IN" sz="1600" dirty="0" smtClean="0">
                <a:latin typeface="Times New Roman" pitchFamily="18" charset="0"/>
                <a:cs typeface="Times New Roman" pitchFamily="18" charset="0"/>
              </a:rPr>
              <a:t>, (1990): The 27-28 October 1986 FIRE IFO cirrus case study: Spectral properties of cirrus clouds in the 8-12 micron window. Mon. </a:t>
            </a:r>
            <a:r>
              <a:rPr lang="en-IN" sz="1600" dirty="0" err="1" smtClean="0">
                <a:latin typeface="Times New Roman" pitchFamily="18" charset="0"/>
                <a:cs typeface="Times New Roman" pitchFamily="18" charset="0"/>
              </a:rPr>
              <a:t>Wea</a:t>
            </a:r>
            <a:r>
              <a:rPr lang="en-IN" sz="1600" dirty="0" smtClean="0">
                <a:latin typeface="Times New Roman" pitchFamily="18" charset="0"/>
                <a:cs typeface="Times New Roman" pitchFamily="18" charset="0"/>
              </a:rPr>
              <a:t>. Rev., 118, 2377-2388.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Hutchison, K. D., and K. R. Hardy, (1995): Threshold functions for automated cloud analyses of global meteorological </a:t>
            </a:r>
            <a:r>
              <a:rPr lang="en-IN" sz="1800" dirty="0" err="1" smtClean="0">
                <a:latin typeface="Times New Roman" pitchFamily="18" charset="0"/>
                <a:cs typeface="Times New Roman" pitchFamily="18" charset="0"/>
              </a:rPr>
              <a:t>satelitte</a:t>
            </a:r>
            <a:r>
              <a:rPr lang="en-IN" sz="1800" dirty="0" smtClean="0">
                <a:latin typeface="Times New Roman" pitchFamily="18" charset="0"/>
                <a:cs typeface="Times New Roman" pitchFamily="18" charset="0"/>
              </a:rPr>
              <a:t> imagery. Int. J. Remote Sens., 16, 3665-3680.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Kriebel</a:t>
            </a:r>
            <a:r>
              <a:rPr lang="en-IN" sz="1800" dirty="0" smtClean="0">
                <a:latin typeface="Times New Roman" pitchFamily="18" charset="0"/>
                <a:cs typeface="Times New Roman" pitchFamily="18" charset="0"/>
              </a:rPr>
              <a:t>, K. T., and R. W. Saunders, (1988): An improved method for detecting clear sky and cloudy radiances from AVHRR data. Int. J. Remote Sens., 9, 123-150.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Spinhirne</a:t>
            </a:r>
            <a:r>
              <a:rPr lang="en-IN" sz="1800" dirty="0" smtClean="0">
                <a:latin typeface="Times New Roman" pitchFamily="18" charset="0"/>
                <a:cs typeface="Times New Roman" pitchFamily="18" charset="0"/>
              </a:rPr>
              <a:t>, J. D., W. D. Hart and D. L. </a:t>
            </a:r>
            <a:r>
              <a:rPr lang="en-IN" sz="1800" dirty="0" err="1" smtClean="0">
                <a:latin typeface="Times New Roman" pitchFamily="18" charset="0"/>
                <a:cs typeface="Times New Roman" pitchFamily="18" charset="0"/>
              </a:rPr>
              <a:t>Hlavka</a:t>
            </a:r>
            <a:r>
              <a:rPr lang="en-IN" sz="1800" dirty="0" smtClean="0">
                <a:latin typeface="Times New Roman" pitchFamily="18" charset="0"/>
                <a:cs typeface="Times New Roman" pitchFamily="18" charset="0"/>
              </a:rPr>
              <a:t>, (1996) Cirrus infrared parameters and shortwave reflectance relations from observations. J. Atmos. Sci., 53, 1438- 1458.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Strabala</a:t>
            </a:r>
            <a:r>
              <a:rPr lang="en-IN" sz="1800" dirty="0" smtClean="0">
                <a:latin typeface="Times New Roman" pitchFamily="18" charset="0"/>
                <a:cs typeface="Times New Roman" pitchFamily="18" charset="0"/>
              </a:rPr>
              <a:t>, K. I., S. A. Ackerman, and W. P. </a:t>
            </a:r>
            <a:r>
              <a:rPr lang="en-IN" sz="1800" dirty="0" err="1" smtClean="0">
                <a:latin typeface="Times New Roman" pitchFamily="18" charset="0"/>
                <a:cs typeface="Times New Roman" pitchFamily="18" charset="0"/>
              </a:rPr>
              <a:t>Menzel</a:t>
            </a:r>
            <a:r>
              <a:rPr lang="en-IN" sz="1800" dirty="0" smtClean="0">
                <a:latin typeface="Times New Roman" pitchFamily="18" charset="0"/>
                <a:cs typeface="Times New Roman" pitchFamily="18" charset="0"/>
              </a:rPr>
              <a:t>, (1994): Cloud properties inferred from 8-12 µm data. J. Appl. Meteor., 33, 212-229.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Ackerman, S. A., W. L. Smith and H. E. </a:t>
            </a:r>
            <a:r>
              <a:rPr lang="en-IN" sz="1800" dirty="0" err="1" smtClean="0">
                <a:latin typeface="Times New Roman" pitchFamily="18" charset="0"/>
                <a:cs typeface="Times New Roman" pitchFamily="18" charset="0"/>
              </a:rPr>
              <a:t>Revercomb</a:t>
            </a:r>
            <a:r>
              <a:rPr lang="en-IN" sz="1800" dirty="0" smtClean="0">
                <a:latin typeface="Times New Roman" pitchFamily="18" charset="0"/>
                <a:cs typeface="Times New Roman" pitchFamily="18" charset="0"/>
              </a:rPr>
              <a:t>, (1990): The 27-28 October 1986 FIRE IFO cirrus case study: Spectral properties of cirrus clouds in the 8-12 micron window. Mon. </a:t>
            </a:r>
            <a:r>
              <a:rPr lang="en-IN" sz="1800" dirty="0" err="1" smtClean="0">
                <a:latin typeface="Times New Roman" pitchFamily="18" charset="0"/>
                <a:cs typeface="Times New Roman" pitchFamily="18" charset="0"/>
              </a:rPr>
              <a:t>Wea</a:t>
            </a:r>
            <a:r>
              <a:rPr lang="en-IN" sz="1800" dirty="0" smtClean="0">
                <a:latin typeface="Times New Roman" pitchFamily="18" charset="0"/>
                <a:cs typeface="Times New Roman" pitchFamily="18" charset="0"/>
              </a:rPr>
              <a:t>. Rev., 118, 2377-2388.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1302</TotalTime>
  <Words>1710</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MODIS-Based AVHRR Cloud and Snow Separation Algorithm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2021-06-24T13:21:41Z</dcterms:modified>
</cp:coreProperties>
</file>