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Computation Migration Oriented Resource Allocation in Mobile Social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rapid growth of mobile device (e.g., smart phone and bracelet) has spawned a lot of new applications, during which the requirements of applications are increasing, while the capacities of some mobile devices are still limited. Such contradiction drives the emergency of computation migration among mobile edge devices, which is a lack of research currently. In this work, we focus on addressing the computation migration oriented resource allocation problem among mobile edge devices. Specifically, we first construct a framework for Mobile Social Cloud(MSC), in which the mobile devices with rich resources are abstracted as resource suppliers and those resource-lacking devices are abstracted as resource demanders. Then, a mathematical model is formulated and an evolutionary algorithm is proposed to effectively solve this model based on decomposition, dominance and genetic operations. Moreover, the parallel computing is introduced to further improve the efficiency of the proposed algorithm. The experimental results indicate that the proposed algorithm outperforms the other state-of-the-art methods and it improves the calculation efficiency by about 178% (2 cores) and 262% (3 cores) by introducing parallel computing.</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allows MEC to be an alternative host for existing services in cloud computing, and allows it to host new types of services [Wan+18; Mei+19</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case </a:t>
            </a:r>
            <a:r>
              <a:rPr lang="en-IN" sz="2000" dirty="0" err="1" smtClean="0">
                <a:latin typeface="Times New Roman" pitchFamily="18" charset="0"/>
                <a:cs typeface="Times New Roman" pitchFamily="18" charset="0"/>
              </a:rPr>
              <a:t>ωi</a:t>
            </a:r>
            <a:r>
              <a:rPr lang="en-IN" sz="2000" dirty="0" smtClean="0">
                <a:latin typeface="Times New Roman" pitchFamily="18" charset="0"/>
                <a:cs typeface="Times New Roman" pitchFamily="18" charset="0"/>
              </a:rPr>
              <a:t> can model the upper bound of the sum utilization of the VSs, such that there exists a schedule that allows each VS to access the required computation time per period.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existing c loud-based schemes increase network complexity and can’t operate effectively without modifying current IP-based network elements2 (see the “Current Work in Resource Management in Cloud Networks” sidebar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exploit existing network infrastructures, access nodes can join the network in the form of a gateway via the SDN-enabled user terminal equipment.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timing and data requirements exacerbate the efficient task scheduling and resource allocation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scheduling problem is divided into three parts: the processing environment (cloud virtual machines), the nature of the real-time task (fixed priority system), and the optimization criteria (time- and cost-efficient allocation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becomes more challenging when such systems need data from external 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reason for using MATLAB is that it provides a multiprocessing environment for solving complex mathematical problems demanding powerful computations.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solution, the constraints of physical locations are relaxed by allowing an arbitrary placement of computational resources.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resulting problem is NP-hard, and an approximation algorithm is proposed. However, in the proposed solution resilience is only considered as part of the objective, and thus the resilience requirement of each user may not be guaranteed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relating to the set cover problem, the authors show that the proposed service placement problem is NP-hard, and then propose an approximation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solution first computes the placement of services, and then computes the optimal flow distribution.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lower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value, the better the performance of the RA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other performance measurement criterion is the execution cost minimization.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and cost values, two more performance measures considered in the evaluation results are the percent share of the data transfer time and local data access.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case, the more locally accessed files decrease the impact of remote data files transfer on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Greedy approach exhibits degraded performance because there is a very less probability of finding appropriate computing resource for tasks assignment.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43600"/>
        </p:xfrm>
        <a:graphic>
          <a:graphicData uri="http://schemas.openxmlformats.org/drawingml/2006/table">
            <a:tbl>
              <a:tblPr firstRow="1" bandRow="1">
                <a:tableStyleId>{5C22544A-7EE6-4342-B048-85BDC9FD1C3A}</a:tableStyleId>
              </a:tblPr>
              <a:tblGrid>
                <a:gridCol w="2622550"/>
                <a:gridCol w="2622550"/>
                <a:gridCol w="2622550"/>
              </a:tblGrid>
              <a:tr h="415696">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07701">
                <a:tc>
                  <a:txBody>
                    <a:bodyPr/>
                    <a:lstStyle/>
                    <a:p>
                      <a:pPr algn="just">
                        <a:lnSpc>
                          <a:spcPct val="150000"/>
                        </a:lnSpc>
                        <a:spcAft>
                          <a:spcPts val="500"/>
                        </a:spcAft>
                        <a:tabLst>
                          <a:tab pos="457200" algn="l"/>
                        </a:tabLst>
                      </a:pPr>
                      <a:r>
                        <a:rPr lang="en-US" sz="2000" dirty="0">
                          <a:latin typeface="Times New Roman"/>
                          <a:ea typeface="Calibri"/>
                          <a:cs typeface="Latha"/>
                        </a:rPr>
                        <a:t>An SCP-based heuristic approach for scheduling distributed data-intensive applications on global grids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Venugopal, S.; Buyya, 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Data-intensive Grid applications need access to large data sets that may each be replicated on different resources.</a:t>
                      </a:r>
                      <a:endParaRPr lang="en-IN" sz="2000">
                        <a:latin typeface="Calibri"/>
                        <a:ea typeface="Calibri"/>
                        <a:cs typeface="Latha"/>
                      </a:endParaRPr>
                    </a:p>
                  </a:txBody>
                  <a:tcPr marL="68580" marR="68580" marT="0" marB="0"/>
                </a:tc>
              </a:tr>
              <a:tr h="3020203">
                <a:tc>
                  <a:txBody>
                    <a:bodyPr/>
                    <a:lstStyle/>
                    <a:p>
                      <a:pPr algn="just">
                        <a:lnSpc>
                          <a:spcPct val="150000"/>
                        </a:lnSpc>
                        <a:spcAft>
                          <a:spcPts val="500"/>
                        </a:spcAft>
                        <a:tabLst>
                          <a:tab pos="457200" algn="l"/>
                        </a:tabLst>
                      </a:pPr>
                      <a:r>
                        <a:rPr lang="en-US" sz="2000">
                          <a:latin typeface="Times New Roman"/>
                          <a:ea typeface="Calibri"/>
                          <a:cs typeface="Latha"/>
                        </a:rPr>
                        <a:t>Cost Efficient Resource Allocation for Real-Time Tasks in Embedded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Min-Allah, N.; Qureshi, M.B.; Alrashed, S.; Rana, O.F.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The performance of the proposed algorithm is tested by using real-time tasks that need data files for successful completion.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How Cars Have Become Rolling Computers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Martel, 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The information technology age has transformed the world in a generation but arguably no single part of it, except maybe communication, has seen as much change as the automobile.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Online optimization for scheduling preemptable tasks on IaaS cloud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Li, J.; Qiu, M.; Ming, Z.; Quan, G.; Qin, X.; Gue, Z.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Our algorithms adjust the resource allocation dynamically based on the updated information of the actual task executions.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752600" y="1447800"/>
            <a:ext cx="6857999"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3048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presented the problem of resource reservation for smart systems in the cloud computing environment. The real-time systems deadlines generated by smart devices were respected by modifying the task model by incorporating data constraints. A task grouping technique was introduced that reduces the priority levels and execution time. The scheduling and resource allocation decision is driven by the need to improve the traditional performance parameters, such as resource utilization, and decrease the total application execution time and cost. In a cloud computing environment, the providers are incentivized by profit motives; while consumers would have a limited budget and would, therefore, like to execute the application at resources that provide services within the budget. In such an environment, both provider and consumers aim to improve their utility. This research is user-centric, which selects computing and data storage resources in such way that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and cost is minimized while keeping the deadlines of the real-time system intact. The results were obtained through mathematical formulations by modifying the original task model to incorporate the task’s data files requirements. The proposed resource allocation scheme was compared with RDTA and Greedy approaches and celebrated results were achieved.</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Venugopal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R. An SCP-based heuristic approach for scheduling distributed data-intensive applications on global grids. J.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2008, 68, 471–487.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Min-Allah, N.; </a:t>
            </a:r>
            <a:r>
              <a:rPr lang="en-IN" sz="1600" dirty="0" err="1" smtClean="0">
                <a:latin typeface="Times New Roman" pitchFamily="18" charset="0"/>
                <a:cs typeface="Times New Roman" pitchFamily="18" charset="0"/>
              </a:rPr>
              <a:t>Qureshi</a:t>
            </a:r>
            <a:r>
              <a:rPr lang="en-IN" sz="1600" dirty="0" smtClean="0">
                <a:latin typeface="Times New Roman" pitchFamily="18" charset="0"/>
                <a:cs typeface="Times New Roman" pitchFamily="18" charset="0"/>
              </a:rPr>
              <a:t>, M.B.; </a:t>
            </a:r>
            <a:r>
              <a:rPr lang="en-IN" sz="1600" dirty="0" err="1" smtClean="0">
                <a:latin typeface="Times New Roman" pitchFamily="18" charset="0"/>
                <a:cs typeface="Times New Roman" pitchFamily="18" charset="0"/>
              </a:rPr>
              <a:t>Alrashed</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Rana</a:t>
            </a:r>
            <a:r>
              <a:rPr lang="en-IN" sz="1600" dirty="0" smtClean="0">
                <a:latin typeface="Times New Roman" pitchFamily="18" charset="0"/>
                <a:cs typeface="Times New Roman" pitchFamily="18" charset="0"/>
              </a:rPr>
              <a:t>, O.F. Cost Efficient Resource Allocation for Real-Time Tasks in Embedded Systems. Sustain. Cities Soc. 2019, 48, 101523.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Martel, S. How Cars Have Become Rolling Computers. Available online: https://www.theglobeandmail.com/ globe-drive/how-cars-have-become-</a:t>
            </a:r>
            <a:r>
              <a:rPr lang="en-IN" sz="1600" dirty="0" err="1" smtClean="0">
                <a:latin typeface="Times New Roman" pitchFamily="18" charset="0"/>
                <a:cs typeface="Times New Roman" pitchFamily="18" charset="0"/>
              </a:rPr>
              <a:t>rollingcomputers</a:t>
            </a:r>
            <a:r>
              <a:rPr lang="en-IN" sz="1600" dirty="0" smtClean="0">
                <a:latin typeface="Times New Roman" pitchFamily="18" charset="0"/>
                <a:cs typeface="Times New Roman" pitchFamily="18" charset="0"/>
              </a:rPr>
              <a:t>/article29008154/ (accessed on 2 June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STATISTA. Number of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Connected Devices Worldwide in 2018, 2025 and 2030. Available online: https://www.statista.com/statistics/802690/worldwideconnected-devices-by-access-\technology/ (accessed on 25 May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Amazon Elastic Compute Cloud (Amazon EC2). Available online: http://aws.amazon.com/ec2/ (accessed on 5 June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Li, J.;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M.; Ming, Z.; </a:t>
            </a:r>
            <a:r>
              <a:rPr lang="en-IN" sz="1600" dirty="0" err="1" smtClean="0">
                <a:latin typeface="Times New Roman" pitchFamily="18" charset="0"/>
                <a:cs typeface="Times New Roman" pitchFamily="18" charset="0"/>
              </a:rPr>
              <a:t>Quan</a:t>
            </a:r>
            <a:r>
              <a:rPr lang="en-IN" sz="1600" dirty="0" smtClean="0">
                <a:latin typeface="Times New Roman" pitchFamily="18" charset="0"/>
                <a:cs typeface="Times New Roman" pitchFamily="18" charset="0"/>
              </a:rPr>
              <a:t>, G.; Qin, X.; </a:t>
            </a:r>
            <a:r>
              <a:rPr lang="en-IN" sz="1600" dirty="0" err="1" smtClean="0">
                <a:latin typeface="Times New Roman" pitchFamily="18" charset="0"/>
                <a:cs typeface="Times New Roman" pitchFamily="18" charset="0"/>
              </a:rPr>
              <a:t>Gue</a:t>
            </a:r>
            <a:r>
              <a:rPr lang="en-IN" sz="1600" dirty="0" smtClean="0">
                <a:latin typeface="Times New Roman" pitchFamily="18" charset="0"/>
                <a:cs typeface="Times New Roman" pitchFamily="18" charset="0"/>
              </a:rPr>
              <a:t>, Z. Online optimization for scheduling </a:t>
            </a:r>
            <a:r>
              <a:rPr lang="en-IN" sz="1600" dirty="0" err="1" smtClean="0">
                <a:latin typeface="Times New Roman" pitchFamily="18" charset="0"/>
                <a:cs typeface="Times New Roman" pitchFamily="18" charset="0"/>
              </a:rPr>
              <a:t>preemptable</a:t>
            </a:r>
            <a:r>
              <a:rPr lang="en-IN" sz="1600" dirty="0" smtClean="0">
                <a:latin typeface="Times New Roman" pitchFamily="18" charset="0"/>
                <a:cs typeface="Times New Roman" pitchFamily="18" charset="0"/>
              </a:rPr>
              <a:t> tasks on </a:t>
            </a:r>
            <a:r>
              <a:rPr lang="en-IN" sz="1600" dirty="0" err="1" smtClean="0">
                <a:latin typeface="Times New Roman" pitchFamily="18" charset="0"/>
                <a:cs typeface="Times New Roman" pitchFamily="18" charset="0"/>
              </a:rPr>
              <a:t>IaaS</a:t>
            </a:r>
            <a:r>
              <a:rPr lang="en-IN" sz="1600" dirty="0" smtClean="0">
                <a:latin typeface="Times New Roman" pitchFamily="18" charset="0"/>
                <a:cs typeface="Times New Roman" pitchFamily="18" charset="0"/>
              </a:rPr>
              <a:t> cloud systems. J.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2012, 72, 666677.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Armbrust</a:t>
            </a:r>
            <a:r>
              <a:rPr lang="en-IN" sz="1600" dirty="0" smtClean="0">
                <a:latin typeface="Times New Roman" pitchFamily="18" charset="0"/>
                <a:cs typeface="Times New Roman" pitchFamily="18" charset="0"/>
              </a:rPr>
              <a:t>, M.; Fox, A.; Griffith, R.; Joseph, A.D.; Katz, R.H.; </a:t>
            </a:r>
            <a:r>
              <a:rPr lang="en-IN" sz="1600" dirty="0" err="1" smtClean="0">
                <a:latin typeface="Times New Roman" pitchFamily="18" charset="0"/>
                <a:cs typeface="Times New Roman" pitchFamily="18" charset="0"/>
              </a:rPr>
              <a:t>Konwinski</a:t>
            </a:r>
            <a:r>
              <a:rPr lang="en-IN" sz="1600" dirty="0" smtClean="0">
                <a:latin typeface="Times New Roman" pitchFamily="18" charset="0"/>
                <a:cs typeface="Times New Roman" pitchFamily="18" charset="0"/>
              </a:rPr>
              <a:t>, A.; Lee, G.; Patterson, D.A.; </a:t>
            </a:r>
            <a:r>
              <a:rPr lang="en-IN" sz="1600" dirty="0" err="1" smtClean="0">
                <a:latin typeface="Times New Roman" pitchFamily="18" charset="0"/>
                <a:cs typeface="Times New Roman" pitchFamily="18" charset="0"/>
              </a:rPr>
              <a:t>Rabkin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Stoica</a:t>
            </a:r>
            <a:r>
              <a:rPr lang="en-IN" sz="1600" dirty="0" smtClean="0">
                <a:latin typeface="Times New Roman" pitchFamily="18" charset="0"/>
                <a:cs typeface="Times New Roman" pitchFamily="18" charset="0"/>
              </a:rPr>
              <a:t>, I.; et al. Above the clouds: A Berkeley View of Cloud Computing. Available online: http://www.eecs. berkeley.edu/Pubs/</a:t>
            </a:r>
            <a:r>
              <a:rPr lang="en-IN" sz="1600" dirty="0" err="1" smtClean="0">
                <a:latin typeface="Times New Roman" pitchFamily="18" charset="0"/>
                <a:cs typeface="Times New Roman" pitchFamily="18" charset="0"/>
              </a:rPr>
              <a:t>TechRpts</a:t>
            </a:r>
            <a:r>
              <a:rPr lang="en-IN" sz="1600" dirty="0" smtClean="0">
                <a:latin typeface="Times New Roman" pitchFamily="18" charset="0"/>
                <a:cs typeface="Times New Roman" pitchFamily="18" charset="0"/>
              </a:rPr>
              <a:t>/2009/EECS-2009-28.pdf (accessed on 12 June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Amadeo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Molinaro</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Paratore</a:t>
            </a:r>
            <a:r>
              <a:rPr lang="en-IN" sz="1600" dirty="0" smtClean="0">
                <a:latin typeface="Times New Roman" pitchFamily="18" charset="0"/>
                <a:cs typeface="Times New Roman" pitchFamily="18" charset="0"/>
              </a:rPr>
              <a:t>, S.Y.; </a:t>
            </a:r>
            <a:r>
              <a:rPr lang="en-IN" sz="1600" dirty="0" err="1" smtClean="0">
                <a:latin typeface="Times New Roman" pitchFamily="18" charset="0"/>
                <a:cs typeface="Times New Roman" pitchFamily="18" charset="0"/>
              </a:rPr>
              <a:t>Altomare</a:t>
            </a:r>
            <a:r>
              <a:rPr lang="en-IN" sz="1600" dirty="0" smtClean="0">
                <a:latin typeface="Times New Roman" pitchFamily="18" charset="0"/>
                <a:cs typeface="Times New Roman" pitchFamily="18" charset="0"/>
              </a:rPr>
              <a:t>, A.; Giordano, A.; </a:t>
            </a:r>
            <a:r>
              <a:rPr lang="en-IN" sz="1600" dirty="0" err="1" smtClean="0">
                <a:latin typeface="Times New Roman" pitchFamily="18" charset="0"/>
                <a:cs typeface="Times New Roman" pitchFamily="18" charset="0"/>
              </a:rPr>
              <a:t>Mastroianni</a:t>
            </a:r>
            <a:r>
              <a:rPr lang="en-IN" sz="1600" dirty="0" smtClean="0">
                <a:latin typeface="Times New Roman" pitchFamily="18" charset="0"/>
                <a:cs typeface="Times New Roman" pitchFamily="18" charset="0"/>
              </a:rPr>
              <a:t>, C. A Cloud of Things framework for smart home services based on Information Centric Networking. In Proceedings of the IEEE 14th International Conference on Networking, Sensing and Control (ICNSC), Calabria, Italy, 16–18 May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Stergioua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Psannis</a:t>
            </a:r>
            <a:r>
              <a:rPr lang="en-IN" sz="1600" dirty="0" smtClean="0">
                <a:latin typeface="Times New Roman" pitchFamily="18" charset="0"/>
                <a:cs typeface="Times New Roman" pitchFamily="18" charset="0"/>
              </a:rPr>
              <a:t>, K.E.; </a:t>
            </a:r>
            <a:r>
              <a:rPr lang="en-IN" sz="1600" dirty="0" err="1" smtClean="0">
                <a:latin typeface="Times New Roman" pitchFamily="18" charset="0"/>
                <a:cs typeface="Times New Roman" pitchFamily="18" charset="0"/>
              </a:rPr>
              <a:t>Kimb</a:t>
            </a:r>
            <a:r>
              <a:rPr lang="en-IN" sz="1600" dirty="0" smtClean="0">
                <a:latin typeface="Times New Roman" pitchFamily="18" charset="0"/>
                <a:cs typeface="Times New Roman" pitchFamily="18" charset="0"/>
              </a:rPr>
              <a:t>, B.G.; Gupta, B. Secure Integration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and Cloud Computing. Future Gen.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2018, 78, 964–975.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Chen, H.; Zhu, X.;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H.; Zhu, J.; Qin, X.; Wu, J. Towards energy-efficient scheduling for real-time tasks under uncertain cloud computing environment. J. Syst. </a:t>
            </a:r>
            <a:r>
              <a:rPr lang="en-IN" sz="1600" dirty="0" err="1" smtClean="0">
                <a:latin typeface="Times New Roman" pitchFamily="18" charset="0"/>
                <a:cs typeface="Times New Roman" pitchFamily="18" charset="0"/>
              </a:rPr>
              <a:t>Softw</a:t>
            </a:r>
            <a:r>
              <a:rPr lang="en-IN" sz="1600" dirty="0" smtClean="0">
                <a:latin typeface="Times New Roman" pitchFamily="18" charset="0"/>
                <a:cs typeface="Times New Roman" pitchFamily="18" charset="0"/>
              </a:rPr>
              <a:t>. 2015, 99, 20–35.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1499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Computation Migration Oriented Resource Allocation in Mobile Social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2021-06-24T14:02:02Z</dcterms:modified>
</cp:coreProperties>
</file>