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-based Edge Computing Data Storage Protocol Under Simplified Group Signature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contrast to the traditional cloud-based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structure, which imposes high computation and storage demands on the central cloud server, edge computing can process data at the network edge. In this paper, we present an edge computing data storage protocol employing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the group signature, where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works as the trusted third party, offering a convenient platform for the data storage and protection, and the group signature is utilized for privacy identity information protection. Unlike the common group signature scheme, we propose a notion of \</a:t>
            </a:r>
            <a:r>
              <a:rPr lang="en-IN" sz="2000" dirty="0" err="1" smtClean="0">
                <a:latin typeface="Times New Roman" pitchFamily="18" charset="0"/>
                <a:cs typeface="Times New Roman" pitchFamily="18" charset="0"/>
              </a:rPr>
              <a:t>emph</a:t>
            </a:r>
            <a:r>
              <a:rPr lang="en-IN" sz="2000" dirty="0" smtClean="0">
                <a:latin typeface="Times New Roman" pitchFamily="18" charset="0"/>
                <a:cs typeface="Times New Roman" pitchFamily="18" charset="0"/>
              </a:rPr>
              <a:t>{simplified group signature}, which removes the traceable property to improve the computational efficiency. In edge computing, the edge devices and the end devices can easily set up a long-term trust relationship through the cloud services, so the traceability may be of little utility in this scenario. In our protocol, we also design a new data validation scheme that has a proof size of only O(1)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cloud-based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have the limited resource and lower computation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edge computing is proposed to improve the performance of the existing centralized cloud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the existing centralized cloud computing, the distributed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cloud has the following advantages: higher reliability, higher availability of services, higher fault tolerance and lower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selected the approval node among all existing nodes and was responsible for verifying the transaction based on the utility function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existing consensus mechanisms require verification of most participating nodes to complete mining, which will generate serious network latency.</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was initially introduced to solve double spending problems in </a:t>
            </a:r>
            <a:r>
              <a:rPr lang="en-IN" sz="2000" dirty="0" err="1" smtClean="0">
                <a:latin typeface="Times New Roman" pitchFamily="18" charset="0"/>
                <a:cs typeface="Times New Roman" pitchFamily="18" charset="0"/>
              </a:rPr>
              <a:t>Bitcoin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but it has extended with time in deploying other applications such as smart grid, healthcare, delivery networks and logistics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imperative therefore that crucial issues of security, scalability and resources management be addressed to achieve successful integration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investigated existing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associated technologies to discover solutions that address anonymity, integrity and adaptability issues for successful integration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novel framework to solve the identified issues of anonymity, integrity and adaptability in order to achieve successful integration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edge computing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the architecture and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an Access Management System (AMS) in a proof of concept (</a:t>
            </a:r>
            <a:r>
              <a:rPr lang="en-IN" sz="2000" dirty="0" err="1" smtClean="0">
                <a:latin typeface="Times New Roman" pitchFamily="18" charset="0"/>
                <a:cs typeface="Times New Roman" pitchFamily="18" charset="0"/>
              </a:rPr>
              <a:t>PoC</a:t>
            </a:r>
            <a:r>
              <a:rPr lang="en-IN" sz="2000" dirty="0" smtClean="0">
                <a:latin typeface="Times New Roman" pitchFamily="18" charset="0"/>
                <a:cs typeface="Times New Roman" pitchFamily="18" charset="0"/>
              </a:rPr>
              <a:t>) prototype are proposed with a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Petri Net (CPN) model.</a:t>
            </a:r>
          </a:p>
          <a:p>
            <a:pPr algn="just">
              <a:lnSpc>
                <a:spcPct val="150000"/>
              </a:lnSpc>
            </a:pPr>
            <a:r>
              <a:rPr lang="en-IN" sz="2000" dirty="0" smtClean="0">
                <a:latin typeface="Times New Roman" pitchFamily="18" charset="0"/>
                <a:cs typeface="Times New Roman" pitchFamily="18" charset="0"/>
              </a:rPr>
              <a:t>It is proposed to write the basic elements of RBAC into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smart contract to realize the schema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-enabled AMS for edge computing.</a:t>
            </a:r>
          </a:p>
          <a:p>
            <a:pPr algn="just">
              <a:lnSpc>
                <a:spcPct val="150000"/>
              </a:lnSpc>
            </a:pPr>
            <a:r>
              <a:rPr lang="en-IN" sz="2000" dirty="0" err="1" smtClean="0">
                <a:latin typeface="Times New Roman" pitchFamily="18" charset="0"/>
                <a:cs typeface="Times New Roman" pitchFamily="18" charset="0"/>
              </a:rPr>
              <a:t>SDIoTEdge</a:t>
            </a:r>
            <a:r>
              <a:rPr lang="en-IN" sz="2000" dirty="0" smtClean="0">
                <a:latin typeface="Times New Roman" pitchFamily="18" charset="0"/>
                <a:cs typeface="Times New Roman" pitchFamily="18" charset="0"/>
              </a:rPr>
              <a:t> (Software-Defined Internet of Things orchestration using Edge) is proposed to solve the challenge of complex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management. </a:t>
            </a:r>
          </a:p>
          <a:p>
            <a:pPr algn="just">
              <a:lnSpc>
                <a:spcPct val="150000"/>
              </a:lnSpc>
            </a:pPr>
            <a:r>
              <a:rPr lang="en-IN" sz="2000" dirty="0" smtClean="0">
                <a:latin typeface="Times New Roman" pitchFamily="18" charset="0"/>
                <a:cs typeface="Times New Roman" pitchFamily="18" charset="0"/>
              </a:rPr>
              <a:t>Based on this, the AMS model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enabled edge computing is proposed and verified by CPN tools.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Most computation and storage tasks will thus be offloaded to the near-end to attain better performance and more storage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edge layer extends the cloud to bring services closer to end devices for improved performance and low latency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target is to improve performance using a protocol that allows connections of new side chains to the main chain with back-and-forth transfers of transactions between the main chain and different other side chains.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meet the security and performance requirements of our model, we investigated the suitable existing technologies to address issues of integrity, adaptability and anonymity that are crucial for integration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edge computing.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Enhanced Security Framework for E-Health Systems using </a:t>
                      </a:r>
                      <a:r>
                        <a:rPr lang="en-US" sz="2000" dirty="0" err="1">
                          <a:latin typeface="Times New Roman"/>
                          <a:ea typeface="Calibri"/>
                          <a:cs typeface="Latha"/>
                        </a:rPr>
                        <a:t>Blockchain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Kubendiran, M.; Singh, S.; Sangaiah, A.K.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 individual’s health data is very sensitive and private. Such data are usually stored on a private or community owned cloud, where access is not restricted to the owners of that cloud.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When Mobile Blockchain Meets Edge Computing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Xiong, Z.; Zhang, Y.; Niyato, D.; Wang, P.; Han, Z.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Then we introduce an economic approach for edge computing resource management.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048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survey on privacy protection in </a:t>
                      </a:r>
                      <a:r>
                        <a:rPr lang="en-US" sz="2000" dirty="0" err="1">
                          <a:latin typeface="Times New Roman" pitchFamily="18" charset="0"/>
                          <a:ea typeface="Calibri"/>
                          <a:cs typeface="Times New Roman" pitchFamily="18" charset="0"/>
                        </a:rPr>
                        <a:t>blockchain</a:t>
                      </a:r>
                      <a:r>
                        <a:rPr lang="en-US" sz="2000" dirty="0">
                          <a:latin typeface="Times New Roman" pitchFamily="18" charset="0"/>
                          <a:ea typeface="Calibri"/>
                          <a:cs typeface="Times New Roman" pitchFamily="18" charset="0"/>
                        </a:rPr>
                        <a:t> system</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Feng, Q.; He, D.; Zeadally, S.; Khan, M.K.; Kumar, 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goal of this survey is to provide some insights into the privacy issues associated with blockchain.</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quest for scalable blockchain fabric: Proof-of-work vs. BFT replication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Vukolić, M.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pitchFamily="18" charset="0"/>
                          <a:ea typeface="Calibri"/>
                          <a:cs typeface="Times New Roman" pitchFamily="18" charset="0"/>
                        </a:rPr>
                        <a:t>Bitcoin</a:t>
                      </a:r>
                      <a:r>
                        <a:rPr lang="en-US" sz="2000" dirty="0">
                          <a:solidFill>
                            <a:srgbClr val="333333"/>
                          </a:solidFill>
                          <a:latin typeface="Times New Roman" pitchFamily="18" charset="0"/>
                          <a:ea typeface="Calibri"/>
                          <a:cs typeface="Times New Roman" pitchFamily="18" charset="0"/>
                        </a:rPr>
                        <a:t> </a:t>
                      </a:r>
                      <a:r>
                        <a:rPr lang="en-US" sz="2000" dirty="0" err="1">
                          <a:solidFill>
                            <a:srgbClr val="333333"/>
                          </a:solidFill>
                          <a:latin typeface="Times New Roman" pitchFamily="18" charset="0"/>
                          <a:ea typeface="Calibri"/>
                          <a:cs typeface="Times New Roman" pitchFamily="18" charset="0"/>
                        </a:rPr>
                        <a:t>cryptocurrency</a:t>
                      </a:r>
                      <a:r>
                        <a:rPr lang="en-US" sz="2000" dirty="0">
                          <a:solidFill>
                            <a:srgbClr val="333333"/>
                          </a:solidFill>
                          <a:latin typeface="Times New Roman" pitchFamily="18" charset="0"/>
                          <a:ea typeface="Calibri"/>
                          <a:cs typeface="Times New Roman" pitchFamily="18" charset="0"/>
                        </a:rPr>
                        <a:t> demonstrated the utility of global consensus across thousands of nodes, changing the world of digital transactions forever</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981200" y="1600200"/>
            <a:ext cx="63246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1700" dirty="0" smtClean="0">
                <a:latin typeface="Times New Roman" pitchFamily="18" charset="0"/>
                <a:cs typeface="Times New Roman" pitchFamily="18" charset="0"/>
              </a:rPr>
              <a:t>     Our </a:t>
            </a:r>
            <a:r>
              <a:rPr lang="en-IN" sz="1700" dirty="0" smtClean="0">
                <a:latin typeface="Times New Roman" pitchFamily="18" charset="0"/>
                <a:cs typeface="Times New Roman" pitchFamily="18" charset="0"/>
              </a:rPr>
              <a:t>study was set to seek a secure data storage and a highly performing design of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by integrating two highly trending technologies,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and edge computing. We proposed an integrated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framework based on P2P network to enable edge computing and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complement one another with their large storage capacity and strong security features respectively. To meet the security and performance requirements of our model, we investigated the suitable existing technologies to address issues of integrity, adaptability and anonymity that are crucial for integration of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and edge computing. We adopted a Proof-of-Space based solution in smart contracts-based data integrity service to authenticate stored transactions and fortify data integrity with no central authority involved. To enhance scalability in our design, we adopted a layered architecture that separates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from the application layer realized through </a:t>
            </a:r>
            <a:r>
              <a:rPr lang="en-IN" sz="1700" dirty="0" err="1" smtClean="0">
                <a:latin typeface="Times New Roman" pitchFamily="18" charset="0"/>
                <a:cs typeface="Times New Roman" pitchFamily="18" charset="0"/>
              </a:rPr>
              <a:t>raiden</a:t>
            </a:r>
            <a:r>
              <a:rPr lang="en-IN" sz="1700" dirty="0" smtClean="0">
                <a:latin typeface="Times New Roman" pitchFamily="18" charset="0"/>
                <a:cs typeface="Times New Roman" pitchFamily="18" charset="0"/>
              </a:rPr>
              <a:t> network that extends </a:t>
            </a:r>
            <a:r>
              <a:rPr lang="en-IN" sz="1700" dirty="0" err="1" smtClean="0">
                <a:latin typeface="Times New Roman" pitchFamily="18" charset="0"/>
                <a:cs typeface="Times New Roman" pitchFamily="18" charset="0"/>
              </a:rPr>
              <a:t>Ethereum</a:t>
            </a:r>
            <a:r>
              <a:rPr lang="en-IN" sz="1700" dirty="0" smtClean="0">
                <a:latin typeface="Times New Roman" pitchFamily="18" charset="0"/>
                <a:cs typeface="Times New Roman" pitchFamily="18" charset="0"/>
              </a:rPr>
              <a:t> with instant and scalable transactions. The separation enables resource-restrained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to only store portions of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needed for their own transactions. As for anonymity, we found linkable ring signatures, </a:t>
            </a:r>
            <a:r>
              <a:rPr lang="en-IN" sz="1700" dirty="0" err="1" smtClean="0">
                <a:latin typeface="Times New Roman" pitchFamily="18" charset="0"/>
                <a:cs typeface="Times New Roman" pitchFamily="18" charset="0"/>
              </a:rPr>
              <a:t>zerocoin</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zerocash</a:t>
            </a:r>
            <a:r>
              <a:rPr lang="en-IN" sz="1700" dirty="0" smtClean="0">
                <a:latin typeface="Times New Roman" pitchFamily="18" charset="0"/>
                <a:cs typeface="Times New Roman" pitchFamily="18" charset="0"/>
              </a:rPr>
              <a:t> to be adequate tools for concealing user identity and obscuring information contained in transactions. We therefore utilized </a:t>
            </a:r>
            <a:r>
              <a:rPr lang="en-IN" sz="1700" dirty="0" err="1" smtClean="0">
                <a:latin typeface="Times New Roman" pitchFamily="18" charset="0"/>
                <a:cs typeface="Times New Roman" pitchFamily="18" charset="0"/>
              </a:rPr>
              <a:t>zerocash</a:t>
            </a:r>
            <a:r>
              <a:rPr lang="en-IN" sz="1700" dirty="0" smtClean="0">
                <a:latin typeface="Times New Roman" pitchFamily="18" charset="0"/>
                <a:cs typeface="Times New Roman" pitchFamily="18" charset="0"/>
              </a:rPr>
              <a:t> and linkable ring signatures in the prototype of our framework to strengthen anonymity. From our study, we have designed a practical system prototype for implementation of integrated system of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and edge computing with secure and decentralized data storage. Conceptual evaluations of the individual solutions incorporated indicate feasibility in successful integration sufficient for safely storage of massive information shared among diverse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Kubendiran</a:t>
            </a:r>
            <a:r>
              <a:rPr lang="en-IN" sz="1800" dirty="0" smtClean="0">
                <a:latin typeface="Times New Roman" pitchFamily="18" charset="0"/>
                <a:cs typeface="Times New Roman" pitchFamily="18" charset="0"/>
              </a:rPr>
              <a:t>, M.; Singh, S.; </a:t>
            </a:r>
            <a:r>
              <a:rPr lang="en-IN" sz="1800" dirty="0" err="1" smtClean="0">
                <a:latin typeface="Times New Roman" pitchFamily="18" charset="0"/>
                <a:cs typeface="Times New Roman" pitchFamily="18" charset="0"/>
              </a:rPr>
              <a:t>Sangaiah</a:t>
            </a:r>
            <a:r>
              <a:rPr lang="en-IN" sz="1800" dirty="0" smtClean="0">
                <a:latin typeface="Times New Roman" pitchFamily="18" charset="0"/>
                <a:cs typeface="Times New Roman" pitchFamily="18" charset="0"/>
              </a:rPr>
              <a:t>, A.K. Enhanced Security Framework for E-Health Systems using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J. Inf. Process. Syst. 2019, 15, 239–250.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Xiong</a:t>
            </a:r>
            <a:r>
              <a:rPr lang="en-IN" sz="1800" dirty="0" smtClean="0">
                <a:latin typeface="Times New Roman" pitchFamily="18" charset="0"/>
                <a:cs typeface="Times New Roman" pitchFamily="18" charset="0"/>
              </a:rPr>
              <a:t>, Z.; Zhang, Y.; </a:t>
            </a:r>
            <a:r>
              <a:rPr lang="en-IN" sz="1800" dirty="0" err="1" smtClean="0">
                <a:latin typeface="Times New Roman" pitchFamily="18" charset="0"/>
                <a:cs typeface="Times New Roman" pitchFamily="18" charset="0"/>
              </a:rPr>
              <a:t>Niyato</a:t>
            </a:r>
            <a:r>
              <a:rPr lang="en-IN" sz="1800" dirty="0" smtClean="0">
                <a:latin typeface="Times New Roman" pitchFamily="18" charset="0"/>
                <a:cs typeface="Times New Roman" pitchFamily="18" charset="0"/>
              </a:rPr>
              <a:t>, D.; Wang, P.; Han, Z. When Mobile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Meets Edge Computing.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 2018, 56, 33–39.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Feng</a:t>
            </a:r>
            <a:r>
              <a:rPr lang="en-IN" sz="1800" dirty="0" smtClean="0">
                <a:latin typeface="Times New Roman" pitchFamily="18" charset="0"/>
                <a:cs typeface="Times New Roman" pitchFamily="18" charset="0"/>
              </a:rPr>
              <a:t>, Q.; He, D.; </a:t>
            </a:r>
            <a:r>
              <a:rPr lang="en-IN" sz="1800" dirty="0" err="1" smtClean="0">
                <a:latin typeface="Times New Roman" pitchFamily="18" charset="0"/>
                <a:cs typeface="Times New Roman" pitchFamily="18" charset="0"/>
              </a:rPr>
              <a:t>Zeadally</a:t>
            </a:r>
            <a:r>
              <a:rPr lang="en-IN" sz="1800" dirty="0" smtClean="0">
                <a:latin typeface="Times New Roman" pitchFamily="18" charset="0"/>
                <a:cs typeface="Times New Roman" pitchFamily="18" charset="0"/>
              </a:rPr>
              <a:t>, S.; Khan, M.K.; Kumar, N. A survey on privacy protection in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system. J.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Appl. 2018, 13, 45–58.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Kim, H.W.; </a:t>
            </a:r>
            <a:r>
              <a:rPr lang="en-IN" sz="1800" dirty="0" err="1" smtClean="0">
                <a:latin typeface="Times New Roman" pitchFamily="18" charset="0"/>
                <a:cs typeface="Times New Roman" pitchFamily="18" charset="0"/>
              </a:rPr>
              <a:t>Jeong</a:t>
            </a:r>
            <a:r>
              <a:rPr lang="en-IN" sz="1800" dirty="0" smtClean="0">
                <a:latin typeface="Times New Roman" pitchFamily="18" charset="0"/>
                <a:cs typeface="Times New Roman" pitchFamily="18" charset="0"/>
              </a:rPr>
              <a:t>, Y.S. Secure Authentication-Management human-centric Scheme for trusting personal resource information on mobile cloud computing with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Hum. Centric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Inf. Sci. 2018, 8, 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Vukolić</a:t>
            </a:r>
            <a:r>
              <a:rPr lang="en-IN" sz="1800" dirty="0" smtClean="0">
                <a:latin typeface="Times New Roman" pitchFamily="18" charset="0"/>
                <a:cs typeface="Times New Roman" pitchFamily="18" charset="0"/>
              </a:rPr>
              <a:t>, M. The quest for scalable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fabric: Proof-of-work vs. BFT replication. In International Workshop on Open Problems in Network Security; Springer: Berlin, Germany, 2015.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Conoscenti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Vetro</a:t>
            </a:r>
            <a:r>
              <a:rPr lang="en-IN" sz="1600" dirty="0" smtClean="0">
                <a:latin typeface="Times New Roman" pitchFamily="18" charset="0"/>
                <a:cs typeface="Times New Roman" pitchFamily="18" charset="0"/>
              </a:rPr>
              <a:t>, A.; De Martin, J.C.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the Internet of Things: A systematic literature review. In Proceedings of the 2016 IEEE/ACS 13th International Conference of Computer Systems and Applications (AICCSA), </a:t>
            </a:r>
            <a:r>
              <a:rPr lang="en-IN" sz="1600" dirty="0" err="1" smtClean="0">
                <a:latin typeface="Times New Roman" pitchFamily="18" charset="0"/>
                <a:cs typeface="Times New Roman" pitchFamily="18" charset="0"/>
              </a:rPr>
              <a:t>Agadir</a:t>
            </a:r>
            <a:r>
              <a:rPr lang="en-IN" sz="1600" dirty="0" smtClean="0">
                <a:latin typeface="Times New Roman" pitchFamily="18" charset="0"/>
                <a:cs typeface="Times New Roman" pitchFamily="18" charset="0"/>
              </a:rPr>
              <a:t>, Morocco, 29 November–2 December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M. The emergence of edge computing. Computer 2017, 50, 30–39.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Yang, R.; Yu, F.R.; Si, P.; Yang, Z.; Zhang, Y. Integrated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and Edge Computing Systems: A Survey, Some Research Issues and Challenges.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Tutor. 2019, 21, 1508–1532.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Tischhauser</a:t>
            </a:r>
            <a:r>
              <a:rPr lang="en-IN" sz="1600" dirty="0" smtClean="0">
                <a:latin typeface="Times New Roman" pitchFamily="18" charset="0"/>
                <a:cs typeface="Times New Roman" pitchFamily="18" charset="0"/>
              </a:rPr>
              <a:t>, E.W.; Wang, Q.; Wang, Y.; Han, J. When Intrusion Detection Meets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Technology: A Review. IEEE Access 2018, 6, 10179–10188.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Samaniego</a:t>
            </a:r>
            <a:r>
              <a:rPr lang="en-IN" sz="1600" dirty="0" smtClean="0">
                <a:latin typeface="Times New Roman" pitchFamily="18" charset="0"/>
                <a:cs typeface="Times New Roman" pitchFamily="18" charset="0"/>
              </a:rPr>
              <a:t>, M.; Deters, R.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as a Service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Proceedings of the 2016 IEEE International Conference on Internet of Things (</a:t>
            </a:r>
            <a:r>
              <a:rPr lang="en-IN" sz="1600" dirty="0" err="1" smtClean="0">
                <a:latin typeface="Times New Roman" pitchFamily="18" charset="0"/>
                <a:cs typeface="Times New Roman" pitchFamily="18" charset="0"/>
              </a:rPr>
              <a:t>iThings</a:t>
            </a:r>
            <a:r>
              <a:rPr lang="en-IN" sz="1600" dirty="0" smtClean="0">
                <a:latin typeface="Times New Roman" pitchFamily="18" charset="0"/>
                <a:cs typeface="Times New Roman" pitchFamily="18" charset="0"/>
              </a:rPr>
              <a:t>) and IEEE Green Computing and Communications (</a:t>
            </a:r>
            <a:r>
              <a:rPr lang="en-IN" sz="1600" dirty="0" err="1" smtClean="0">
                <a:latin typeface="Times New Roman" pitchFamily="18" charset="0"/>
                <a:cs typeface="Times New Roman" pitchFamily="18" charset="0"/>
              </a:rPr>
              <a:t>GreenCom</a:t>
            </a:r>
            <a:r>
              <a:rPr lang="en-IN" sz="1600" dirty="0" smtClean="0">
                <a:latin typeface="Times New Roman" pitchFamily="18" charset="0"/>
                <a:cs typeface="Times New Roman" pitchFamily="18" charset="0"/>
              </a:rPr>
              <a:t>) and IEEE Cyber, Physical and Social Computing (</a:t>
            </a:r>
            <a:r>
              <a:rPr lang="en-IN" sz="1600" dirty="0" err="1" smtClean="0">
                <a:latin typeface="Times New Roman" pitchFamily="18" charset="0"/>
                <a:cs typeface="Times New Roman" pitchFamily="18" charset="0"/>
              </a:rPr>
              <a:t>CPSCom</a:t>
            </a:r>
            <a:r>
              <a:rPr lang="en-IN" sz="1600" dirty="0" smtClean="0">
                <a:latin typeface="Times New Roman" pitchFamily="18" charset="0"/>
                <a:cs typeface="Times New Roman" pitchFamily="18" charset="0"/>
              </a:rPr>
              <a:t>) and IEEE Smart Data (</a:t>
            </a:r>
            <a:r>
              <a:rPr lang="en-IN" sz="1600" dirty="0" err="1" smtClean="0">
                <a:latin typeface="Times New Roman" pitchFamily="18" charset="0"/>
                <a:cs typeface="Times New Roman" pitchFamily="18" charset="0"/>
              </a:rPr>
              <a:t>SmartData</a:t>
            </a:r>
            <a:r>
              <a:rPr lang="en-IN" sz="1600" dirty="0" smtClean="0">
                <a:latin typeface="Times New Roman" pitchFamily="18" charset="0"/>
                <a:cs typeface="Times New Roman" pitchFamily="18" charset="0"/>
              </a:rPr>
              <a:t>), Chengdu, China, 15–18 December 2016.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1536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Blockchain-based Edge Computing Data Storage Protocol Under Simplified Group Signature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2021-06-24T14:54:18Z</dcterms:modified>
</cp:coreProperties>
</file>